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CB6254-1D3A-473D-8A6F-1378BE696629}" v="29" dt="2020-02-17T15:41:53.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ppy Reece, Researcher" userId="dc98a925-bdaa-4bee-b207-d103908056d7" providerId="ADAL" clId="{FCCB6254-1D3A-473D-8A6F-1378BE696629}"/>
    <pc:docChg chg="undo custSel mod addSld delSld modSld">
      <pc:chgData name="Poppy Reece, Researcher" userId="dc98a925-bdaa-4bee-b207-d103908056d7" providerId="ADAL" clId="{FCCB6254-1D3A-473D-8A6F-1378BE696629}" dt="2020-02-17T15:58:49.545" v="2344" actId="14100"/>
      <pc:docMkLst>
        <pc:docMk/>
      </pc:docMkLst>
      <pc:sldChg chg="addSp delSp modSp mod setBg">
        <pc:chgData name="Poppy Reece, Researcher" userId="dc98a925-bdaa-4bee-b207-d103908056d7" providerId="ADAL" clId="{FCCB6254-1D3A-473D-8A6F-1378BE696629}" dt="2020-02-17T12:29:01.143" v="1414" actId="1076"/>
        <pc:sldMkLst>
          <pc:docMk/>
          <pc:sldMk cId="135051947" sldId="256"/>
        </pc:sldMkLst>
        <pc:spChg chg="mod">
          <ac:chgData name="Poppy Reece, Researcher" userId="dc98a925-bdaa-4bee-b207-d103908056d7" providerId="ADAL" clId="{FCCB6254-1D3A-473D-8A6F-1378BE696629}" dt="2020-02-17T12:28:08.118" v="1407" actId="26606"/>
          <ac:spMkLst>
            <pc:docMk/>
            <pc:sldMk cId="135051947" sldId="256"/>
            <ac:spMk id="2" creationId="{177995B7-32D6-4B18-8B5C-B304162F2660}"/>
          </ac:spMkLst>
        </pc:spChg>
        <pc:spChg chg="mod">
          <ac:chgData name="Poppy Reece, Researcher" userId="dc98a925-bdaa-4bee-b207-d103908056d7" providerId="ADAL" clId="{FCCB6254-1D3A-473D-8A6F-1378BE696629}" dt="2020-02-17T12:28:08.118" v="1407" actId="26606"/>
          <ac:spMkLst>
            <pc:docMk/>
            <pc:sldMk cId="135051947" sldId="256"/>
            <ac:spMk id="3" creationId="{5C1A53A7-5EC0-4780-8082-144C17465D39}"/>
          </ac:spMkLst>
        </pc:spChg>
        <pc:spChg chg="add del">
          <ac:chgData name="Poppy Reece, Researcher" userId="dc98a925-bdaa-4bee-b207-d103908056d7" providerId="ADAL" clId="{FCCB6254-1D3A-473D-8A6F-1378BE696629}" dt="2020-02-17T12:28:08.118" v="1407" actId="26606"/>
          <ac:spMkLst>
            <pc:docMk/>
            <pc:sldMk cId="135051947" sldId="256"/>
            <ac:spMk id="9" creationId="{482BD70C-C4A0-46C4-9518-A731098B419A}"/>
          </ac:spMkLst>
        </pc:spChg>
        <pc:spChg chg="add del">
          <ac:chgData name="Poppy Reece, Researcher" userId="dc98a925-bdaa-4bee-b207-d103908056d7" providerId="ADAL" clId="{FCCB6254-1D3A-473D-8A6F-1378BE696629}" dt="2020-02-17T12:28:08.118" v="1407" actId="26606"/>
          <ac:spMkLst>
            <pc:docMk/>
            <pc:sldMk cId="135051947" sldId="256"/>
            <ac:spMk id="11" creationId="{39B74A45-BDDD-4892-B8C0-B290C0944FCB}"/>
          </ac:spMkLst>
        </pc:spChg>
        <pc:spChg chg="add del">
          <ac:chgData name="Poppy Reece, Researcher" userId="dc98a925-bdaa-4bee-b207-d103908056d7" providerId="ADAL" clId="{FCCB6254-1D3A-473D-8A6F-1378BE696629}" dt="2020-02-17T12:28:08.118" v="1407" actId="26606"/>
          <ac:spMkLst>
            <pc:docMk/>
            <pc:sldMk cId="135051947" sldId="256"/>
            <ac:spMk id="13" creationId="{C516C73E-9465-4C9E-9B86-9E58FB326B6B}"/>
          </ac:spMkLst>
        </pc:spChg>
        <pc:picChg chg="add mod">
          <ac:chgData name="Poppy Reece, Researcher" userId="dc98a925-bdaa-4bee-b207-d103908056d7" providerId="ADAL" clId="{FCCB6254-1D3A-473D-8A6F-1378BE696629}" dt="2020-02-17T12:29:01.143" v="1414" actId="1076"/>
          <ac:picMkLst>
            <pc:docMk/>
            <pc:sldMk cId="135051947" sldId="256"/>
            <ac:picMk id="4" creationId="{35C37486-842B-4914-AF42-F3910BAA98AF}"/>
          </ac:picMkLst>
        </pc:picChg>
      </pc:sldChg>
      <pc:sldChg chg="modSp">
        <pc:chgData name="Poppy Reece, Researcher" userId="dc98a925-bdaa-4bee-b207-d103908056d7" providerId="ADAL" clId="{FCCB6254-1D3A-473D-8A6F-1378BE696629}" dt="2020-02-17T10:59:17.096" v="295" actId="255"/>
        <pc:sldMkLst>
          <pc:docMk/>
          <pc:sldMk cId="3688768378" sldId="258"/>
        </pc:sldMkLst>
        <pc:spChg chg="mod">
          <ac:chgData name="Poppy Reece, Researcher" userId="dc98a925-bdaa-4bee-b207-d103908056d7" providerId="ADAL" clId="{FCCB6254-1D3A-473D-8A6F-1378BE696629}" dt="2020-02-17T10:59:17.096" v="295" actId="255"/>
          <ac:spMkLst>
            <pc:docMk/>
            <pc:sldMk cId="3688768378" sldId="258"/>
            <ac:spMk id="3" creationId="{BF92299C-5E23-48E7-9FFD-B5D46FE819E2}"/>
          </ac:spMkLst>
        </pc:spChg>
      </pc:sldChg>
      <pc:sldChg chg="modSp">
        <pc:chgData name="Poppy Reece, Researcher" userId="dc98a925-bdaa-4bee-b207-d103908056d7" providerId="ADAL" clId="{FCCB6254-1D3A-473D-8A6F-1378BE696629}" dt="2020-02-17T10:59:23.195" v="297" actId="27636"/>
        <pc:sldMkLst>
          <pc:docMk/>
          <pc:sldMk cId="4121579067" sldId="259"/>
        </pc:sldMkLst>
        <pc:spChg chg="mod">
          <ac:chgData name="Poppy Reece, Researcher" userId="dc98a925-bdaa-4bee-b207-d103908056d7" providerId="ADAL" clId="{FCCB6254-1D3A-473D-8A6F-1378BE696629}" dt="2020-02-17T10:59:23.195" v="297" actId="27636"/>
          <ac:spMkLst>
            <pc:docMk/>
            <pc:sldMk cId="4121579067" sldId="259"/>
            <ac:spMk id="3" creationId="{BF92299C-5E23-48E7-9FFD-B5D46FE819E2}"/>
          </ac:spMkLst>
        </pc:spChg>
      </pc:sldChg>
      <pc:sldChg chg="modSp add">
        <pc:chgData name="Poppy Reece, Researcher" userId="dc98a925-bdaa-4bee-b207-d103908056d7" providerId="ADAL" clId="{FCCB6254-1D3A-473D-8A6F-1378BE696629}" dt="2020-02-17T12:19:12.267" v="846" actId="113"/>
        <pc:sldMkLst>
          <pc:docMk/>
          <pc:sldMk cId="2590987955" sldId="260"/>
        </pc:sldMkLst>
        <pc:spChg chg="mod">
          <ac:chgData name="Poppy Reece, Researcher" userId="dc98a925-bdaa-4bee-b207-d103908056d7" providerId="ADAL" clId="{FCCB6254-1D3A-473D-8A6F-1378BE696629}" dt="2020-02-17T11:41:22.571" v="547" actId="404"/>
          <ac:spMkLst>
            <pc:docMk/>
            <pc:sldMk cId="2590987955" sldId="260"/>
            <ac:spMk id="2" creationId="{32E7198A-30ED-4255-AAF7-C9E1C9233B93}"/>
          </ac:spMkLst>
        </pc:spChg>
        <pc:spChg chg="mod">
          <ac:chgData name="Poppy Reece, Researcher" userId="dc98a925-bdaa-4bee-b207-d103908056d7" providerId="ADAL" clId="{FCCB6254-1D3A-473D-8A6F-1378BE696629}" dt="2020-02-17T12:19:12.267" v="846" actId="113"/>
          <ac:spMkLst>
            <pc:docMk/>
            <pc:sldMk cId="2590987955" sldId="260"/>
            <ac:spMk id="3" creationId="{BF92299C-5E23-48E7-9FFD-B5D46FE819E2}"/>
          </ac:spMkLst>
        </pc:spChg>
      </pc:sldChg>
      <pc:sldChg chg="modSp add">
        <pc:chgData name="Poppy Reece, Researcher" userId="dc98a925-bdaa-4bee-b207-d103908056d7" providerId="ADAL" clId="{FCCB6254-1D3A-473D-8A6F-1378BE696629}" dt="2020-02-17T12:11:56.463" v="603" actId="20577"/>
        <pc:sldMkLst>
          <pc:docMk/>
          <pc:sldMk cId="1422430079" sldId="261"/>
        </pc:sldMkLst>
        <pc:spChg chg="mod">
          <ac:chgData name="Poppy Reece, Researcher" userId="dc98a925-bdaa-4bee-b207-d103908056d7" providerId="ADAL" clId="{FCCB6254-1D3A-473D-8A6F-1378BE696629}" dt="2020-02-17T12:11:56.463" v="603" actId="20577"/>
          <ac:spMkLst>
            <pc:docMk/>
            <pc:sldMk cId="1422430079" sldId="261"/>
            <ac:spMk id="3" creationId="{BF92299C-5E23-48E7-9FFD-B5D46FE819E2}"/>
          </ac:spMkLst>
        </pc:spChg>
      </pc:sldChg>
      <pc:sldChg chg="modSp add">
        <pc:chgData name="Poppy Reece, Researcher" userId="dc98a925-bdaa-4bee-b207-d103908056d7" providerId="ADAL" clId="{FCCB6254-1D3A-473D-8A6F-1378BE696629}" dt="2020-02-17T11:41:40.587" v="550" actId="14100"/>
        <pc:sldMkLst>
          <pc:docMk/>
          <pc:sldMk cId="4052485740" sldId="262"/>
        </pc:sldMkLst>
        <pc:spChg chg="mod">
          <ac:chgData name="Poppy Reece, Researcher" userId="dc98a925-bdaa-4bee-b207-d103908056d7" providerId="ADAL" clId="{FCCB6254-1D3A-473D-8A6F-1378BE696629}" dt="2020-02-17T11:41:40.587" v="550" actId="14100"/>
          <ac:spMkLst>
            <pc:docMk/>
            <pc:sldMk cId="4052485740" sldId="262"/>
            <ac:spMk id="3" creationId="{BF92299C-5E23-48E7-9FFD-B5D46FE819E2}"/>
          </ac:spMkLst>
        </pc:spChg>
      </pc:sldChg>
      <pc:sldChg chg="addSp delSp modSp add">
        <pc:chgData name="Poppy Reece, Researcher" userId="dc98a925-bdaa-4bee-b207-d103908056d7" providerId="ADAL" clId="{FCCB6254-1D3A-473D-8A6F-1378BE696629}" dt="2020-02-17T14:40:50.800" v="2114" actId="113"/>
        <pc:sldMkLst>
          <pc:docMk/>
          <pc:sldMk cId="112376841" sldId="263"/>
        </pc:sldMkLst>
        <pc:spChg chg="mod">
          <ac:chgData name="Poppy Reece, Researcher" userId="dc98a925-bdaa-4bee-b207-d103908056d7" providerId="ADAL" clId="{FCCB6254-1D3A-473D-8A6F-1378BE696629}" dt="2020-02-17T11:43:52.564" v="579" actId="20577"/>
          <ac:spMkLst>
            <pc:docMk/>
            <pc:sldMk cId="112376841" sldId="263"/>
            <ac:spMk id="2" creationId="{32E7198A-30ED-4255-AAF7-C9E1C9233B93}"/>
          </ac:spMkLst>
        </pc:spChg>
        <pc:spChg chg="mod">
          <ac:chgData name="Poppy Reece, Researcher" userId="dc98a925-bdaa-4bee-b207-d103908056d7" providerId="ADAL" clId="{FCCB6254-1D3A-473D-8A6F-1378BE696629}" dt="2020-02-17T14:40:50.800" v="2114" actId="113"/>
          <ac:spMkLst>
            <pc:docMk/>
            <pc:sldMk cId="112376841" sldId="263"/>
            <ac:spMk id="3" creationId="{BF92299C-5E23-48E7-9FFD-B5D46FE819E2}"/>
          </ac:spMkLst>
        </pc:spChg>
        <pc:graphicFrameChg chg="add del">
          <ac:chgData name="Poppy Reece, Researcher" userId="dc98a925-bdaa-4bee-b207-d103908056d7" providerId="ADAL" clId="{FCCB6254-1D3A-473D-8A6F-1378BE696629}" dt="2020-02-17T12:14:31.115" v="613"/>
          <ac:graphicFrameMkLst>
            <pc:docMk/>
            <pc:sldMk cId="112376841" sldId="263"/>
            <ac:graphicFrameMk id="4" creationId="{737214F6-EAE4-462C-A02B-FCD21C573076}"/>
          </ac:graphicFrameMkLst>
        </pc:graphicFrameChg>
      </pc:sldChg>
      <pc:sldChg chg="modSp add">
        <pc:chgData name="Poppy Reece, Researcher" userId="dc98a925-bdaa-4bee-b207-d103908056d7" providerId="ADAL" clId="{FCCB6254-1D3A-473D-8A6F-1378BE696629}" dt="2020-02-17T15:58:49.545" v="2344" actId="14100"/>
        <pc:sldMkLst>
          <pc:docMk/>
          <pc:sldMk cId="4090633732" sldId="264"/>
        </pc:sldMkLst>
        <pc:spChg chg="mod">
          <ac:chgData name="Poppy Reece, Researcher" userId="dc98a925-bdaa-4bee-b207-d103908056d7" providerId="ADAL" clId="{FCCB6254-1D3A-473D-8A6F-1378BE696629}" dt="2020-02-17T15:40:15.426" v="2135" actId="20577"/>
          <ac:spMkLst>
            <pc:docMk/>
            <pc:sldMk cId="4090633732" sldId="264"/>
            <ac:spMk id="2" creationId="{32E7198A-30ED-4255-AAF7-C9E1C9233B93}"/>
          </ac:spMkLst>
        </pc:spChg>
        <pc:spChg chg="mod">
          <ac:chgData name="Poppy Reece, Researcher" userId="dc98a925-bdaa-4bee-b207-d103908056d7" providerId="ADAL" clId="{FCCB6254-1D3A-473D-8A6F-1378BE696629}" dt="2020-02-17T15:58:49.545" v="2344" actId="14100"/>
          <ac:spMkLst>
            <pc:docMk/>
            <pc:sldMk cId="4090633732" sldId="264"/>
            <ac:spMk id="3" creationId="{BF92299C-5E23-48E7-9FFD-B5D46FE819E2}"/>
          </ac:spMkLst>
        </pc:spChg>
      </pc:sldChg>
      <pc:sldChg chg="add del">
        <pc:chgData name="Poppy Reece, Researcher" userId="dc98a925-bdaa-4bee-b207-d103908056d7" providerId="ADAL" clId="{FCCB6254-1D3A-473D-8A6F-1378BE696629}" dt="2020-02-17T12:28:49.739" v="1411" actId="2696"/>
        <pc:sldMkLst>
          <pc:docMk/>
          <pc:sldMk cId="956052074" sldId="269"/>
        </pc:sldMkLst>
      </pc:sldChg>
      <pc:sldChg chg="add del">
        <pc:chgData name="Poppy Reece, Researcher" userId="dc98a925-bdaa-4bee-b207-d103908056d7" providerId="ADAL" clId="{FCCB6254-1D3A-473D-8A6F-1378BE696629}" dt="2020-02-17T12:28:33.778" v="1410" actId="2696"/>
        <pc:sldMkLst>
          <pc:docMk/>
          <pc:sldMk cId="2611916271"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AB04-32AE-45FF-AF6D-3836CBB693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EC6131-52FE-4D51-90E6-2EF927C3BE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6831A4-07A6-4609-AA24-E76C5414EC91}"/>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5" name="Footer Placeholder 4">
            <a:extLst>
              <a:ext uri="{FF2B5EF4-FFF2-40B4-BE49-F238E27FC236}">
                <a16:creationId xmlns:a16="http://schemas.microsoft.com/office/drawing/2014/main" id="{93A44CF2-2134-4A9E-BE47-F95DF08BD7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358231-8144-45DE-9AFF-B7F61AB50A69}"/>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395979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D7310-3836-47EC-BC88-3C3EA39AB1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155941-5ABF-4E58-BAEB-CFF17FE032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11999F-407A-4DAE-8CB6-D1331E011F30}"/>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5" name="Footer Placeholder 4">
            <a:extLst>
              <a:ext uri="{FF2B5EF4-FFF2-40B4-BE49-F238E27FC236}">
                <a16:creationId xmlns:a16="http://schemas.microsoft.com/office/drawing/2014/main" id="{23ECCB46-8CEF-4AB6-B3C9-DF577DEAC5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33FAAB-297B-4D73-86E5-58BA4E98DD38}"/>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428793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EA00BA-29CF-4B7F-B57A-E579853732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ED3A96-47C5-4C02-BEAA-188BD47803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086889-AAEB-4AEF-A285-E09060F8BA66}"/>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5" name="Footer Placeholder 4">
            <a:extLst>
              <a:ext uri="{FF2B5EF4-FFF2-40B4-BE49-F238E27FC236}">
                <a16:creationId xmlns:a16="http://schemas.microsoft.com/office/drawing/2014/main" id="{A1BC4B65-AB25-4D5F-B8A8-187692D84A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668DBE-F50B-465C-8FBC-CA0D709D244D}"/>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79342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CEF39-1489-471A-B928-01B1128D2C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B54F3F-50F3-4109-8C8D-8BCC2095CC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58F7A8-062C-4367-833A-4D375BB9CC86}"/>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5" name="Footer Placeholder 4">
            <a:extLst>
              <a:ext uri="{FF2B5EF4-FFF2-40B4-BE49-F238E27FC236}">
                <a16:creationId xmlns:a16="http://schemas.microsoft.com/office/drawing/2014/main" id="{C386D6B6-315A-4F25-9415-79ED774410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9A2073-48C2-47BF-9960-D5AB3BC53CA3}"/>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1946265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DC3F-1CA0-4542-AA56-339C59B84B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05C4BF-499F-4A34-9769-3E87EB587E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1D7AA9-1268-4126-9B30-3F82D301D370}"/>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5" name="Footer Placeholder 4">
            <a:extLst>
              <a:ext uri="{FF2B5EF4-FFF2-40B4-BE49-F238E27FC236}">
                <a16:creationId xmlns:a16="http://schemas.microsoft.com/office/drawing/2014/main" id="{60EADFEC-E0FD-420A-8E59-A2DA2E7EAE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CBC6D2-08E4-4859-961F-5451197821E7}"/>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231580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A4296-FBE5-4566-88BA-278AAECD96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901F04-DF6C-4D5D-9DB4-10CEDE24D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AD5994-05D9-4540-B18B-76230F48AB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72AB6A-2B1A-4815-AE8F-FD275293EFAD}"/>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6" name="Footer Placeholder 5">
            <a:extLst>
              <a:ext uri="{FF2B5EF4-FFF2-40B4-BE49-F238E27FC236}">
                <a16:creationId xmlns:a16="http://schemas.microsoft.com/office/drawing/2014/main" id="{4F0898B1-B1AB-4884-9CF0-6050E0B5A6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FB49B1-C5C8-4A60-AE20-C787EC34D5B0}"/>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380389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F5D0-5CE2-4955-AFF1-806C8C6B318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C02286-B348-4310-A5D1-5A5191D713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580EA9-3993-4BD3-B2B6-9709509704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6E4627-81FF-4D07-A74B-80F3EE982C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EE945A-4014-4C68-8745-55A8E79B1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C93CF4-76AB-4BC4-AF42-34C5D947FE92}"/>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8" name="Footer Placeholder 7">
            <a:extLst>
              <a:ext uri="{FF2B5EF4-FFF2-40B4-BE49-F238E27FC236}">
                <a16:creationId xmlns:a16="http://schemas.microsoft.com/office/drawing/2014/main" id="{118FAC6C-F050-40B8-A0A5-84161AF351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14065B-FEB6-4460-866E-8B19462FF0D3}"/>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2240273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DFD7-1F10-40AF-BC86-AD9C1AD31B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32A00D2-CFEE-4D15-83FB-642A35A56EF1}"/>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4" name="Footer Placeholder 3">
            <a:extLst>
              <a:ext uri="{FF2B5EF4-FFF2-40B4-BE49-F238E27FC236}">
                <a16:creationId xmlns:a16="http://schemas.microsoft.com/office/drawing/2014/main" id="{0FFE7403-3F96-4396-B108-97D8CE3FE6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8F546C2-4905-4511-9FA5-A88FFB57D598}"/>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1330166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F0635-5DFB-4C8E-A69E-42635B7C8534}"/>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3" name="Footer Placeholder 2">
            <a:extLst>
              <a:ext uri="{FF2B5EF4-FFF2-40B4-BE49-F238E27FC236}">
                <a16:creationId xmlns:a16="http://schemas.microsoft.com/office/drawing/2014/main" id="{55F1B657-1E23-40FC-B379-66ABB0A2C4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F7C530-963D-4DE0-9D2F-D4E71DD43A39}"/>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121061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FB8B7-2EFC-4CA1-BCD9-6EF91C909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D1FAB-C6A9-4F1A-A3EB-2C0E57A85D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D8565B-6E42-46DB-B3CF-BFE65F1B90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DFE6C-6707-483B-A79F-5126ED3B8100}"/>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6" name="Footer Placeholder 5">
            <a:extLst>
              <a:ext uri="{FF2B5EF4-FFF2-40B4-BE49-F238E27FC236}">
                <a16:creationId xmlns:a16="http://schemas.microsoft.com/office/drawing/2014/main" id="{449DDCA2-DAFF-4746-B986-A790AEE234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BBB835-B2F0-40A6-A4A3-3E7F952B0A91}"/>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51238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E660-9E64-4390-8108-EC6B2D8B83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2EF679-ACDD-47B0-AEA7-87555F85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A93B2E-9C06-48BD-9E20-E3D6F86C2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60352-1451-4078-816A-C9287126E566}"/>
              </a:ext>
            </a:extLst>
          </p:cNvPr>
          <p:cNvSpPr>
            <a:spLocks noGrp="1"/>
          </p:cNvSpPr>
          <p:nvPr>
            <p:ph type="dt" sz="half" idx="10"/>
          </p:nvPr>
        </p:nvSpPr>
        <p:spPr/>
        <p:txBody>
          <a:bodyPr/>
          <a:lstStyle/>
          <a:p>
            <a:fld id="{1081E074-D845-47B2-AD11-FC4D221DBDF6}" type="datetimeFigureOut">
              <a:rPr lang="en-GB" smtClean="0"/>
              <a:t>17/02/2020</a:t>
            </a:fld>
            <a:endParaRPr lang="en-GB"/>
          </a:p>
        </p:txBody>
      </p:sp>
      <p:sp>
        <p:nvSpPr>
          <p:cNvPr id="6" name="Footer Placeholder 5">
            <a:extLst>
              <a:ext uri="{FF2B5EF4-FFF2-40B4-BE49-F238E27FC236}">
                <a16:creationId xmlns:a16="http://schemas.microsoft.com/office/drawing/2014/main" id="{F1773B5E-27C4-454A-A412-D88FF975F0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9E478-BAD0-4947-8BC1-A654F9C84525}"/>
              </a:ext>
            </a:extLst>
          </p:cNvPr>
          <p:cNvSpPr>
            <a:spLocks noGrp="1"/>
          </p:cNvSpPr>
          <p:nvPr>
            <p:ph type="sldNum" sz="quarter" idx="12"/>
          </p:nvPr>
        </p:nvSpPr>
        <p:spPr/>
        <p:txBody>
          <a:bodyPr/>
          <a:lstStyle/>
          <a:p>
            <a:fld id="{968FE107-7C80-4702-8F3F-BCC0DAC5F896}" type="slidenum">
              <a:rPr lang="en-GB" smtClean="0"/>
              <a:t>‹#›</a:t>
            </a:fld>
            <a:endParaRPr lang="en-GB"/>
          </a:p>
        </p:txBody>
      </p:sp>
    </p:spTree>
    <p:extLst>
      <p:ext uri="{BB962C8B-B14F-4D97-AF65-F5344CB8AC3E}">
        <p14:creationId xmlns:p14="http://schemas.microsoft.com/office/powerpoint/2010/main" val="289224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D114EF-28BD-4DF9-BF8C-75A19BB3A2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3DC623-3F49-4DF6-B0A0-3E1D3FC847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4AB699-F080-4F68-96C3-A8F40A2B4F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1E074-D845-47B2-AD11-FC4D221DBDF6}" type="datetimeFigureOut">
              <a:rPr lang="en-GB" smtClean="0"/>
              <a:t>17/02/2020</a:t>
            </a:fld>
            <a:endParaRPr lang="en-GB"/>
          </a:p>
        </p:txBody>
      </p:sp>
      <p:sp>
        <p:nvSpPr>
          <p:cNvPr id="5" name="Footer Placeholder 4">
            <a:extLst>
              <a:ext uri="{FF2B5EF4-FFF2-40B4-BE49-F238E27FC236}">
                <a16:creationId xmlns:a16="http://schemas.microsoft.com/office/drawing/2014/main" id="{327EECB7-CC5B-4F82-8C97-829C6270F6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537577-CDCC-437E-A296-7AE72F7B2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FE107-7C80-4702-8F3F-BCC0DAC5F896}" type="slidenum">
              <a:rPr lang="en-GB" smtClean="0"/>
              <a:t>‹#›</a:t>
            </a:fld>
            <a:endParaRPr lang="en-GB"/>
          </a:p>
        </p:txBody>
      </p:sp>
    </p:spTree>
    <p:extLst>
      <p:ext uri="{BB962C8B-B14F-4D97-AF65-F5344CB8AC3E}">
        <p14:creationId xmlns:p14="http://schemas.microsoft.com/office/powerpoint/2010/main" val="267323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passenger.transport@essex.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995B7-32D6-4B18-8B5C-B304162F2660}"/>
              </a:ext>
            </a:extLst>
          </p:cNvPr>
          <p:cNvSpPr>
            <a:spLocks noGrp="1"/>
          </p:cNvSpPr>
          <p:nvPr>
            <p:ph type="ctrTitle"/>
          </p:nvPr>
        </p:nvSpPr>
        <p:spPr>
          <a:xfrm>
            <a:off x="1524000" y="1122363"/>
            <a:ext cx="9144000" cy="2387600"/>
          </a:xfrm>
        </p:spPr>
        <p:txBody>
          <a:bodyPr>
            <a:normAutofit fontScale="90000"/>
          </a:bodyPr>
          <a:lstStyle/>
          <a:p>
            <a:r>
              <a:rPr lang="en-GB" b="1">
                <a:latin typeface="Arial" panose="020B0604020202020204" pitchFamily="34" charset="0"/>
                <a:cs typeface="Arial" panose="020B0604020202020204" pitchFamily="34" charset="0"/>
              </a:rPr>
              <a:t>Park &amp; Ride Concessionary Bus Pass Consultation</a:t>
            </a:r>
            <a:endParaRPr lang="en-GB"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C1A53A7-5EC0-4780-8082-144C17465D39}"/>
              </a:ext>
            </a:extLst>
          </p:cNvPr>
          <p:cNvSpPr>
            <a:spLocks noGrp="1"/>
          </p:cNvSpPr>
          <p:nvPr>
            <p:ph type="subTitle" idx="1"/>
          </p:nvPr>
        </p:nvSpPr>
        <p:spPr>
          <a:xfrm>
            <a:off x="1524000" y="3602038"/>
            <a:ext cx="9144000" cy="1655762"/>
          </a:xfrm>
        </p:spPr>
        <p:txBody>
          <a:bodyPr/>
          <a:lstStyle/>
          <a:p>
            <a:endParaRPr lang="en-GB" b="1"/>
          </a:p>
          <a:p>
            <a:r>
              <a:rPr lang="en-GB" sz="4000" b="1"/>
              <a:t>Key findings</a:t>
            </a:r>
            <a:endParaRPr lang="en-GB" sz="4000" b="1" dirty="0"/>
          </a:p>
        </p:txBody>
      </p:sp>
      <p:pic>
        <p:nvPicPr>
          <p:cNvPr id="4" name="Picture 3">
            <a:extLst>
              <a:ext uri="{FF2B5EF4-FFF2-40B4-BE49-F238E27FC236}">
                <a16:creationId xmlns:a16="http://schemas.microsoft.com/office/drawing/2014/main" id="{35C37486-842B-4914-AF42-F3910BAA98A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842500" y="330200"/>
            <a:ext cx="2016837" cy="971801"/>
          </a:xfrm>
          <a:prstGeom prst="rect">
            <a:avLst/>
          </a:prstGeom>
        </p:spPr>
      </p:pic>
    </p:spTree>
    <p:extLst>
      <p:ext uri="{BB962C8B-B14F-4D97-AF65-F5344CB8AC3E}">
        <p14:creationId xmlns:p14="http://schemas.microsoft.com/office/powerpoint/2010/main" val="13505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0515600" cy="1325563"/>
          </a:xfrm>
        </p:spPr>
        <p:txBody>
          <a:bodyPr/>
          <a:lstStyle/>
          <a:p>
            <a:r>
              <a:rPr lang="en-GB" b="1"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1825625"/>
            <a:ext cx="11217729" cy="4667250"/>
          </a:xfrm>
        </p:spPr>
        <p:txBody>
          <a:bodyPr>
            <a:normAutofit fontScale="77500" lnSpcReduction="20000"/>
          </a:bodyPr>
          <a:lstStyle/>
          <a:p>
            <a:pPr marL="0" indent="0">
              <a:lnSpc>
                <a:spcPct val="120000"/>
              </a:lnSpc>
              <a:spcBef>
                <a:spcPts val="0"/>
              </a:spcBef>
              <a:buNone/>
            </a:pPr>
            <a:r>
              <a:rPr lang="en-GB" dirty="0">
                <a:latin typeface="Arial" panose="020B0604020202020204" pitchFamily="34" charset="0"/>
                <a:cs typeface="Arial" panose="020B0604020202020204" pitchFamily="34" charset="0"/>
              </a:rPr>
              <a:t>During May-July 2019, Essex County Council ran a public consultation on proposals for changes to the use of Concessionary Bus Passes on Essex County Council run Park and Ride services.</a:t>
            </a:r>
          </a:p>
          <a:p>
            <a:pPr marL="0" indent="0">
              <a:lnSpc>
                <a:spcPct val="120000"/>
              </a:lnSpc>
              <a:spcBef>
                <a:spcPts val="0"/>
              </a:spcBef>
              <a:buNone/>
            </a:pPr>
            <a:endParaRPr lang="en-GB" dirty="0">
              <a:latin typeface="Arial" panose="020B0604020202020204" pitchFamily="34" charset="0"/>
              <a:cs typeface="Arial" panose="020B0604020202020204" pitchFamily="34" charset="0"/>
            </a:endParaRPr>
          </a:p>
          <a:p>
            <a:pPr marL="0" indent="0">
              <a:lnSpc>
                <a:spcPct val="120000"/>
              </a:lnSpc>
              <a:spcBef>
                <a:spcPts val="0"/>
              </a:spcBef>
              <a:buNone/>
            </a:pPr>
            <a:r>
              <a:rPr lang="en-GB" dirty="0">
                <a:latin typeface="Arial" panose="020B0604020202020204" pitchFamily="34" charset="0"/>
                <a:cs typeface="Arial" panose="020B0604020202020204" pitchFamily="34" charset="0"/>
              </a:rPr>
              <a:t>The consultation asked questions to establish whether or not people agreed with the proposals and their reasons for this, as well as what existing concessionary pass holders would do if they had to pay a reduced fare to use the service. </a:t>
            </a:r>
          </a:p>
          <a:p>
            <a:pPr marL="0" indent="0">
              <a:lnSpc>
                <a:spcPct val="120000"/>
              </a:lnSpc>
              <a:spcBef>
                <a:spcPts val="0"/>
              </a:spcBef>
              <a:buNone/>
            </a:pPr>
            <a:endParaRPr lang="en-GB" dirty="0">
              <a:latin typeface="Arial" panose="020B0604020202020204" pitchFamily="34" charset="0"/>
              <a:cs typeface="Arial" panose="020B0604020202020204" pitchFamily="34" charset="0"/>
            </a:endParaRPr>
          </a:p>
          <a:p>
            <a:pPr marL="0" indent="0">
              <a:lnSpc>
                <a:spcPct val="120000"/>
              </a:lnSpc>
              <a:spcBef>
                <a:spcPts val="0"/>
              </a:spcBef>
              <a:buNone/>
            </a:pPr>
            <a:r>
              <a:rPr lang="en-GB" dirty="0">
                <a:latin typeface="Arial" panose="020B0604020202020204" pitchFamily="34" charset="0"/>
                <a:cs typeface="Arial" panose="020B0604020202020204" pitchFamily="34" charset="0"/>
              </a:rPr>
              <a:t>The consultation was available for residents to complete online via our consultation platform (Citizen Space), and paper copies were also available at both Park &amp; Ride sites.</a:t>
            </a:r>
          </a:p>
          <a:p>
            <a:pPr marL="0" indent="0">
              <a:lnSpc>
                <a:spcPct val="120000"/>
              </a:lnSpc>
              <a:spcBef>
                <a:spcPts val="0"/>
              </a:spcBef>
              <a:buNone/>
            </a:pPr>
            <a:endParaRPr lang="en-GB" dirty="0">
              <a:latin typeface="Arial" panose="020B0604020202020204" pitchFamily="34" charset="0"/>
              <a:cs typeface="Arial" panose="020B0604020202020204" pitchFamily="34" charset="0"/>
            </a:endParaRPr>
          </a:p>
          <a:p>
            <a:pPr marL="0" indent="0">
              <a:lnSpc>
                <a:spcPct val="120000"/>
              </a:lnSpc>
              <a:spcBef>
                <a:spcPts val="0"/>
              </a:spcBef>
              <a:buNone/>
            </a:pPr>
            <a:r>
              <a:rPr lang="en-GB" dirty="0">
                <a:latin typeface="Arial" panose="020B0604020202020204" pitchFamily="34" charset="0"/>
                <a:cs typeface="Arial" panose="020B0604020202020204" pitchFamily="34" charset="0"/>
              </a:rPr>
              <a:t>A total of 1,494 responses were gathered.</a:t>
            </a:r>
          </a:p>
        </p:txBody>
      </p:sp>
    </p:spTree>
    <p:extLst>
      <p:ext uri="{BB962C8B-B14F-4D97-AF65-F5344CB8AC3E}">
        <p14:creationId xmlns:p14="http://schemas.microsoft.com/office/powerpoint/2010/main" val="424640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0515600" cy="1325563"/>
          </a:xfrm>
        </p:spPr>
        <p:txBody>
          <a:bodyPr/>
          <a:lstStyle/>
          <a:p>
            <a:r>
              <a:rPr lang="en-GB" b="1" dirty="0">
                <a:latin typeface="Arial" panose="020B0604020202020204" pitchFamily="34" charset="0"/>
                <a:cs typeface="Arial" panose="020B0604020202020204" pitchFamily="34" charset="0"/>
              </a:rPr>
              <a:t>Profile of respondents</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1825625"/>
            <a:ext cx="11217729" cy="4667250"/>
          </a:xfrm>
        </p:spPr>
        <p:txBody>
          <a:bodyPr>
            <a:normAutofit fontScale="70000" lnSpcReduction="20000"/>
          </a:bodyPr>
          <a:lstStyle/>
          <a:p>
            <a:pPr>
              <a:lnSpc>
                <a:spcPct val="120000"/>
              </a:lnSpc>
              <a:spcBef>
                <a:spcPts val="0"/>
              </a:spcBef>
            </a:pPr>
            <a:r>
              <a:rPr lang="en-GB" sz="2900" dirty="0">
                <a:latin typeface="Arial" panose="020B0604020202020204" pitchFamily="34" charset="0"/>
                <a:cs typeface="Arial" panose="020B0604020202020204" pitchFamily="34" charset="0"/>
              </a:rPr>
              <a:t>1,494 responses</a:t>
            </a:r>
          </a:p>
          <a:p>
            <a:pPr>
              <a:lnSpc>
                <a:spcPct val="120000"/>
              </a:lnSpc>
              <a:spcBef>
                <a:spcPts val="0"/>
              </a:spcBef>
            </a:pPr>
            <a:r>
              <a:rPr lang="en-GB" sz="2900" dirty="0">
                <a:latin typeface="Arial" panose="020B0604020202020204" pitchFamily="34" charset="0"/>
                <a:cs typeface="Arial" panose="020B0604020202020204" pitchFamily="34" charset="0"/>
              </a:rPr>
              <a:t>Of these, 1,194 were pass holders</a:t>
            </a:r>
          </a:p>
          <a:p>
            <a:pPr>
              <a:lnSpc>
                <a:spcPct val="120000"/>
              </a:lnSpc>
              <a:spcBef>
                <a:spcPts val="0"/>
              </a:spcBef>
            </a:pPr>
            <a:r>
              <a:rPr lang="en-GB" sz="2900" dirty="0">
                <a:latin typeface="Arial" panose="020B0604020202020204" pitchFamily="34" charset="0"/>
                <a:cs typeface="Arial" panose="020B0604020202020204" pitchFamily="34" charset="0"/>
              </a:rPr>
              <a:t>The highest number of respondents lived in Chelmsford, Maldon and Braintree districts</a:t>
            </a:r>
          </a:p>
          <a:p>
            <a:pPr>
              <a:lnSpc>
                <a:spcPct val="120000"/>
              </a:lnSpc>
              <a:spcBef>
                <a:spcPts val="0"/>
              </a:spcBef>
            </a:pPr>
            <a:r>
              <a:rPr lang="en-GB" sz="2900" dirty="0">
                <a:latin typeface="Arial" panose="020B0604020202020204" pitchFamily="34" charset="0"/>
                <a:cs typeface="Arial" panose="020B0604020202020204" pitchFamily="34" charset="0"/>
              </a:rPr>
              <a:t>62% of respondents were aged between 65 and 74</a:t>
            </a:r>
          </a:p>
          <a:p>
            <a:pPr>
              <a:lnSpc>
                <a:spcPct val="120000"/>
              </a:lnSpc>
              <a:spcBef>
                <a:spcPts val="0"/>
              </a:spcBef>
            </a:pPr>
            <a:r>
              <a:rPr lang="en-GB" sz="2900" dirty="0">
                <a:latin typeface="Arial" panose="020B0604020202020204" pitchFamily="34" charset="0"/>
                <a:ea typeface="Calibri" panose="020F0502020204030204" pitchFamily="34" charset="0"/>
              </a:rPr>
              <a:t>32% of people who replied would consider themselves to have a disability, with 11% having a hearing impairment</a:t>
            </a:r>
          </a:p>
          <a:p>
            <a:pPr marL="0" indent="0">
              <a:spcAft>
                <a:spcPts val="0"/>
              </a:spcAft>
              <a:buNone/>
            </a:pPr>
            <a:endParaRPr lang="en-GB" sz="2900" dirty="0">
              <a:latin typeface="Arial" panose="020B0604020202020204" pitchFamily="34" charset="0"/>
              <a:ea typeface="Calibri" panose="020F0502020204030204" pitchFamily="34" charset="0"/>
            </a:endParaRPr>
          </a:p>
          <a:p>
            <a:pPr marL="0" indent="0">
              <a:spcAft>
                <a:spcPts val="0"/>
              </a:spcAft>
              <a:buNone/>
            </a:pPr>
            <a:r>
              <a:rPr lang="en-GB" sz="2900" dirty="0">
                <a:latin typeface="Arial" panose="020B0604020202020204" pitchFamily="34" charset="0"/>
                <a:ea typeface="Calibri" panose="020F0502020204030204" pitchFamily="34" charset="0"/>
              </a:rPr>
              <a:t>We asked which Park and Ride (P&amp;R) sites people used. Users could use more than one of the services so may be counted twice.</a:t>
            </a:r>
          </a:p>
          <a:p>
            <a:pPr marL="0" indent="0">
              <a:spcAft>
                <a:spcPts val="0"/>
              </a:spcAft>
              <a:buNone/>
            </a:pPr>
            <a:endParaRPr lang="en-GB" sz="2900" dirty="0">
              <a:latin typeface="Arial" panose="020B0604020202020204" pitchFamily="34" charset="0"/>
              <a:ea typeface="Calibri" panose="020F0502020204030204" pitchFamily="34" charset="0"/>
            </a:endParaRPr>
          </a:p>
          <a:p>
            <a:r>
              <a:rPr lang="en-GB" sz="2900" dirty="0">
                <a:latin typeface="Arial" panose="020B0604020202020204" pitchFamily="34" charset="0"/>
                <a:ea typeface="Calibri" panose="020F0502020204030204" pitchFamily="34" charset="0"/>
              </a:rPr>
              <a:t>631 people used the Sandon site</a:t>
            </a:r>
          </a:p>
          <a:p>
            <a:r>
              <a:rPr lang="en-GB" sz="2900" dirty="0">
                <a:latin typeface="Arial" panose="020B0604020202020204" pitchFamily="34" charset="0"/>
                <a:ea typeface="Calibri" panose="020F0502020204030204" pitchFamily="34" charset="0"/>
              </a:rPr>
              <a:t>470 use the Broomfield Hospital shuttle service at Chelmer valley </a:t>
            </a:r>
          </a:p>
          <a:p>
            <a:r>
              <a:rPr lang="en-GB" sz="2900" dirty="0">
                <a:latin typeface="Arial" panose="020B0604020202020204" pitchFamily="34" charset="0"/>
                <a:ea typeface="Calibri" panose="020F0502020204030204" pitchFamily="34" charset="0"/>
              </a:rPr>
              <a:t>428 use the P&amp;R service from Chelmer Valley </a:t>
            </a:r>
          </a:p>
          <a:p>
            <a:r>
              <a:rPr lang="en-GB" sz="2900" dirty="0">
                <a:latin typeface="Arial" panose="020B0604020202020204" pitchFamily="34" charset="0"/>
                <a:ea typeface="Calibri" panose="020F0502020204030204" pitchFamily="34" charset="0"/>
              </a:rPr>
              <a:t>325 people using Colchester P&amp;R responded</a:t>
            </a:r>
          </a:p>
          <a:p>
            <a:pPr marL="0" indent="0">
              <a:lnSpc>
                <a:spcPct val="120000"/>
              </a:lnSpc>
              <a:spcBef>
                <a:spcPts val="0"/>
              </a:spcBef>
              <a:buNone/>
            </a:pPr>
            <a:endParaRPr lang="en-GB" dirty="0">
              <a:latin typeface="Arial" panose="020B0604020202020204" pitchFamily="34" charset="0"/>
              <a:ea typeface="Calibri" panose="020F0502020204030204" pitchFamily="34" charset="0"/>
            </a:endParaRPr>
          </a:p>
          <a:p>
            <a:pPr>
              <a:lnSpc>
                <a:spcPct val="120000"/>
              </a:lnSpc>
              <a:spcBef>
                <a:spcPts val="0"/>
              </a:spcBef>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8768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0515600" cy="1325563"/>
          </a:xfrm>
        </p:spPr>
        <p:txBody>
          <a:bodyPr/>
          <a:lstStyle/>
          <a:p>
            <a:r>
              <a:rPr lang="en-GB" b="1" dirty="0">
                <a:latin typeface="Arial" panose="020B0604020202020204" pitchFamily="34" charset="0"/>
                <a:cs typeface="Arial" panose="020B0604020202020204" pitchFamily="34" charset="0"/>
              </a:rPr>
              <a:t>The proposals</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1825625"/>
            <a:ext cx="11430001" cy="4667250"/>
          </a:xfrm>
        </p:spPr>
        <p:txBody>
          <a:bodyPr>
            <a:normAutofit fontScale="92500" lnSpcReduction="10000"/>
          </a:bodyPr>
          <a:lstStyle/>
          <a:p>
            <a:pPr marL="0" indent="0">
              <a:lnSpc>
                <a:spcPct val="120000"/>
              </a:lnSpc>
              <a:spcBef>
                <a:spcPts val="0"/>
              </a:spcBef>
              <a:buNone/>
            </a:pPr>
            <a:r>
              <a:rPr lang="en-GB" sz="2600" dirty="0">
                <a:solidFill>
                  <a:srgbClr val="000000"/>
                </a:solidFill>
                <a:latin typeface="Arial" panose="020B0604020202020204" pitchFamily="34" charset="0"/>
                <a:cs typeface="Arial" panose="020B0604020202020204" pitchFamily="34" charset="0"/>
              </a:rPr>
              <a:t>The proposals are outlined below:</a:t>
            </a:r>
            <a:br>
              <a:rPr lang="en-GB" sz="2600" dirty="0">
                <a:solidFill>
                  <a:srgbClr val="000000"/>
                </a:solidFill>
                <a:latin typeface="Arial" panose="020B0604020202020204" pitchFamily="34" charset="0"/>
                <a:cs typeface="Arial" panose="020B0604020202020204" pitchFamily="34" charset="0"/>
              </a:rPr>
            </a:br>
            <a:endParaRPr lang="en-GB" sz="26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2600" dirty="0">
                <a:solidFill>
                  <a:srgbClr val="000000"/>
                </a:solidFill>
                <a:latin typeface="Arial" panose="020B0604020202020204" pitchFamily="34" charset="0"/>
                <a:cs typeface="Arial" panose="020B0604020202020204" pitchFamily="34" charset="0"/>
              </a:rPr>
              <a:t>1. That the concession offered by the County Council on its Park and Ride services in Chelmsford and Colchester to holders of older people’s bus passes should change from free travel after 9am on weekdays (and at all times at weekends and on public holidays), to a £1.50 day fare when showing their bus pass.</a:t>
            </a:r>
          </a:p>
          <a:p>
            <a:pPr marL="0" indent="0">
              <a:lnSpc>
                <a:spcPct val="120000"/>
              </a:lnSpc>
              <a:spcBef>
                <a:spcPts val="0"/>
              </a:spcBef>
              <a:buNone/>
            </a:pPr>
            <a:endParaRPr lang="en-GB" sz="26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2600" dirty="0">
                <a:solidFill>
                  <a:srgbClr val="000000"/>
                </a:solidFill>
                <a:latin typeface="Arial" panose="020B0604020202020204" pitchFamily="34" charset="0"/>
                <a:cs typeface="Arial" panose="020B0604020202020204" pitchFamily="34" charset="0"/>
              </a:rPr>
              <a:t>2. That holders of disability - based passes should continue to be able to use their free pass on these services after 9am on weekdays (and at all times at weekends and on public holidays) but should also be able to buy a £1.50 day fare when showing their bus pass before 9am.</a:t>
            </a:r>
            <a:endParaRPr lang="en-GB" sz="2600" dirty="0">
              <a:latin typeface="Arial" panose="020B0604020202020204" pitchFamily="34" charset="0"/>
              <a:ea typeface="Calibri" panose="020F0502020204030204" pitchFamily="34" charset="0"/>
            </a:endParaRPr>
          </a:p>
          <a:p>
            <a:pPr>
              <a:lnSpc>
                <a:spcPct val="120000"/>
              </a:lnSpc>
              <a:spcBef>
                <a:spcPts val="0"/>
              </a:spcBef>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1579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1119758" cy="1325563"/>
          </a:xfrm>
        </p:spPr>
        <p:txBody>
          <a:bodyPr/>
          <a:lstStyle/>
          <a:p>
            <a:r>
              <a:rPr lang="en-GB" b="1" dirty="0">
                <a:latin typeface="Arial" panose="020B0604020202020204" pitchFamily="34" charset="0"/>
                <a:cs typeface="Arial" panose="020B0604020202020204" pitchFamily="34" charset="0"/>
              </a:rPr>
              <a:t>Responses to proposal 1 (older people’s concession)</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2253343"/>
            <a:ext cx="10678887" cy="4239532"/>
          </a:xfrm>
        </p:spPr>
        <p:txBody>
          <a:bodyPr>
            <a:normAutofit lnSpcReduction="10000"/>
          </a:bodyPr>
          <a:lstStyle/>
          <a:p>
            <a:pPr marL="0" indent="0">
              <a:lnSpc>
                <a:spcPct val="120000"/>
              </a:lnSpc>
              <a:spcBef>
                <a:spcPts val="0"/>
              </a:spcBef>
              <a:buNone/>
            </a:pPr>
            <a:r>
              <a:rPr lang="en-GB" sz="2400" dirty="0">
                <a:solidFill>
                  <a:srgbClr val="000000"/>
                </a:solidFill>
                <a:latin typeface="Arial" panose="020B0604020202020204" pitchFamily="34" charset="0"/>
                <a:cs typeface="Arial" panose="020B0604020202020204" pitchFamily="34" charset="0"/>
              </a:rPr>
              <a:t>We asked if people agreed or disagreed with the proposal to change from offering free travel on P&amp;R services for people holding the older person’s bus pass, to charging a day fare of £1.50.</a:t>
            </a:r>
          </a:p>
          <a:p>
            <a:pPr>
              <a:lnSpc>
                <a:spcPct val="120000"/>
              </a:lnSpc>
              <a:spcBef>
                <a:spcPts val="0"/>
              </a:spcBef>
            </a:pPr>
            <a:endParaRPr lang="en-GB" sz="2400" dirty="0">
              <a:solidFill>
                <a:srgbClr val="000000"/>
              </a:solidFill>
              <a:latin typeface="Arial" panose="020B0604020202020204" pitchFamily="34" charset="0"/>
              <a:cs typeface="Arial" panose="020B0604020202020204" pitchFamily="34" charset="0"/>
            </a:endParaRPr>
          </a:p>
          <a:p>
            <a:pPr>
              <a:lnSpc>
                <a:spcPct val="120000"/>
              </a:lnSpc>
              <a:spcBef>
                <a:spcPts val="0"/>
              </a:spcBef>
            </a:pPr>
            <a:r>
              <a:rPr lang="en-GB" sz="2400" dirty="0">
                <a:solidFill>
                  <a:srgbClr val="000000"/>
                </a:solidFill>
                <a:latin typeface="Arial" panose="020B0604020202020204" pitchFamily="34" charset="0"/>
                <a:cs typeface="Arial" panose="020B0604020202020204" pitchFamily="34" charset="0"/>
              </a:rPr>
              <a:t>391 or </a:t>
            </a:r>
            <a:r>
              <a:rPr lang="en-GB" sz="2400" b="1" dirty="0">
                <a:solidFill>
                  <a:srgbClr val="000000"/>
                </a:solidFill>
                <a:latin typeface="Arial" panose="020B0604020202020204" pitchFamily="34" charset="0"/>
                <a:cs typeface="Arial" panose="020B0604020202020204" pitchFamily="34" charset="0"/>
              </a:rPr>
              <a:t>26% </a:t>
            </a:r>
            <a:r>
              <a:rPr lang="en-GB" sz="2400" dirty="0">
                <a:solidFill>
                  <a:srgbClr val="000000"/>
                </a:solidFill>
                <a:latin typeface="Arial" panose="020B0604020202020204" pitchFamily="34" charset="0"/>
                <a:cs typeface="Arial" panose="020B0604020202020204" pitchFamily="34" charset="0"/>
              </a:rPr>
              <a:t>of respondents agreed with the proposal</a:t>
            </a:r>
          </a:p>
          <a:p>
            <a:pPr>
              <a:lnSpc>
                <a:spcPct val="120000"/>
              </a:lnSpc>
              <a:spcBef>
                <a:spcPts val="0"/>
              </a:spcBef>
            </a:pPr>
            <a:r>
              <a:rPr lang="en-GB" sz="2400" dirty="0">
                <a:solidFill>
                  <a:srgbClr val="000000"/>
                </a:solidFill>
                <a:latin typeface="Arial" panose="020B0604020202020204" pitchFamily="34" charset="0"/>
                <a:cs typeface="Arial" panose="020B0604020202020204" pitchFamily="34" charset="0"/>
              </a:rPr>
              <a:t>1,097 or </a:t>
            </a:r>
            <a:r>
              <a:rPr lang="en-GB" sz="2400" b="1" dirty="0">
                <a:solidFill>
                  <a:srgbClr val="000000"/>
                </a:solidFill>
                <a:latin typeface="Arial" panose="020B0604020202020204" pitchFamily="34" charset="0"/>
                <a:cs typeface="Arial" panose="020B0604020202020204" pitchFamily="34" charset="0"/>
              </a:rPr>
              <a:t>73% </a:t>
            </a:r>
            <a:r>
              <a:rPr lang="en-GB" sz="2400" dirty="0">
                <a:solidFill>
                  <a:srgbClr val="000000"/>
                </a:solidFill>
                <a:latin typeface="Arial" panose="020B0604020202020204" pitchFamily="34" charset="0"/>
                <a:cs typeface="Arial" panose="020B0604020202020204" pitchFamily="34" charset="0"/>
              </a:rPr>
              <a:t>of respondents disagreed with the proposal </a:t>
            </a:r>
          </a:p>
          <a:p>
            <a:pPr marL="0" indent="0">
              <a:lnSpc>
                <a:spcPct val="120000"/>
              </a:lnSpc>
              <a:spcBef>
                <a:spcPts val="0"/>
              </a:spcBef>
              <a:buNone/>
            </a:pPr>
            <a:endParaRPr lang="en-GB" sz="24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2400" dirty="0">
                <a:latin typeface="Arial" panose="020B0604020202020204" pitchFamily="34" charset="0"/>
                <a:cs typeface="Arial" panose="020B0604020202020204" pitchFamily="34" charset="0"/>
              </a:rPr>
              <a:t>The biggest reason for disagreeing with the change was that P&amp;R supports independent living and prevents isolation with 61% of respondents holding this view.</a:t>
            </a:r>
          </a:p>
        </p:txBody>
      </p:sp>
    </p:spTree>
    <p:extLst>
      <p:ext uri="{BB962C8B-B14F-4D97-AF65-F5344CB8AC3E}">
        <p14:creationId xmlns:p14="http://schemas.microsoft.com/office/powerpoint/2010/main" val="259098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1119758" cy="1325563"/>
          </a:xfrm>
        </p:spPr>
        <p:txBody>
          <a:bodyPr/>
          <a:lstStyle/>
          <a:p>
            <a:r>
              <a:rPr lang="en-GB" b="1" dirty="0">
                <a:latin typeface="Arial" panose="020B0604020202020204" pitchFamily="34" charset="0"/>
                <a:cs typeface="Arial" panose="020B0604020202020204" pitchFamily="34" charset="0"/>
              </a:rPr>
              <a:t>Responses to proposal 1 (older people’s concession)</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2253343"/>
            <a:ext cx="10678887" cy="4239532"/>
          </a:xfrm>
        </p:spPr>
        <p:txBody>
          <a:bodyPr>
            <a:normAutofit fontScale="47500" lnSpcReduction="20000"/>
          </a:bodyPr>
          <a:lstStyle/>
          <a:p>
            <a:pPr marL="0" indent="0">
              <a:lnSpc>
                <a:spcPct val="120000"/>
              </a:lnSpc>
              <a:spcBef>
                <a:spcPts val="0"/>
              </a:spcBef>
              <a:buNone/>
            </a:pPr>
            <a:r>
              <a:rPr lang="en-GB" sz="3600" dirty="0">
                <a:latin typeface="Arial" panose="020B0604020202020204" pitchFamily="34" charset="0"/>
                <a:cs typeface="Arial" panose="020B0604020202020204" pitchFamily="34" charset="0"/>
              </a:rPr>
              <a:t>Of the 1,194 responses from pass holders, 1,115 said that they were holders of concessionary bus passes issued under the England National Concessionary Travel Scheme (ENCTS). Of the pass holders:</a:t>
            </a:r>
          </a:p>
          <a:p>
            <a:pPr marL="0" indent="0">
              <a:lnSpc>
                <a:spcPct val="120000"/>
              </a:lnSpc>
              <a:spcBef>
                <a:spcPts val="0"/>
              </a:spcBef>
              <a:buNone/>
            </a:pPr>
            <a:endParaRPr lang="en-GB" sz="3600" dirty="0">
              <a:latin typeface="Arial" panose="020B0604020202020204" pitchFamily="34" charset="0"/>
              <a:cs typeface="Arial" panose="020B0604020202020204" pitchFamily="34" charset="0"/>
            </a:endParaRPr>
          </a:p>
          <a:p>
            <a:pPr lvl="0">
              <a:lnSpc>
                <a:spcPct val="120000"/>
              </a:lnSpc>
              <a:spcBef>
                <a:spcPts val="0"/>
              </a:spcBef>
            </a:pPr>
            <a:r>
              <a:rPr lang="en-GB" sz="3600" dirty="0">
                <a:latin typeface="Arial" panose="020B0604020202020204" pitchFamily="34" charset="0"/>
                <a:cs typeface="Arial" panose="020B0604020202020204" pitchFamily="34" charset="0"/>
              </a:rPr>
              <a:t>726 (65%) said they would stop using the service if the charges were introduced</a:t>
            </a:r>
          </a:p>
          <a:p>
            <a:pPr lvl="0">
              <a:lnSpc>
                <a:spcPct val="120000"/>
              </a:lnSpc>
              <a:spcBef>
                <a:spcPts val="0"/>
              </a:spcBef>
            </a:pPr>
            <a:r>
              <a:rPr lang="en-GB" sz="3600" dirty="0">
                <a:latin typeface="Arial" panose="020B0604020202020204" pitchFamily="34" charset="0"/>
                <a:cs typeface="Arial" panose="020B0604020202020204" pitchFamily="34" charset="0"/>
              </a:rPr>
              <a:t>378 (34%) said they would still use the service </a:t>
            </a:r>
          </a:p>
          <a:p>
            <a:pPr lvl="0">
              <a:lnSpc>
                <a:spcPct val="120000"/>
              </a:lnSpc>
              <a:spcBef>
                <a:spcPts val="0"/>
              </a:spcBef>
            </a:pPr>
            <a:r>
              <a:rPr lang="en-GB" sz="3600" dirty="0">
                <a:latin typeface="Arial" panose="020B0604020202020204" pitchFamily="34" charset="0"/>
                <a:cs typeface="Arial" panose="020B0604020202020204" pitchFamily="34" charset="0"/>
              </a:rPr>
              <a:t>11 (1%) of people did not reply</a:t>
            </a:r>
          </a:p>
          <a:p>
            <a:pPr lvl="0">
              <a:lnSpc>
                <a:spcPct val="120000"/>
              </a:lnSpc>
              <a:spcBef>
                <a:spcPts val="0"/>
              </a:spcBef>
            </a:pPr>
            <a:endParaRPr lang="en-GB" sz="3600" dirty="0">
              <a:latin typeface="Arial" panose="020B0604020202020204" pitchFamily="34" charset="0"/>
              <a:cs typeface="Arial" panose="020B0604020202020204" pitchFamily="34" charset="0"/>
            </a:endParaRPr>
          </a:p>
          <a:p>
            <a:pPr marL="0" indent="0">
              <a:lnSpc>
                <a:spcPct val="120000"/>
              </a:lnSpc>
              <a:spcBef>
                <a:spcPts val="0"/>
              </a:spcBef>
              <a:buNone/>
            </a:pPr>
            <a:r>
              <a:rPr lang="en-GB" sz="3600" dirty="0">
                <a:latin typeface="Arial" panose="020B0604020202020204" pitchFamily="34" charset="0"/>
                <a:cs typeface="Arial" panose="020B0604020202020204" pitchFamily="34" charset="0"/>
              </a:rPr>
              <a:t>We asked what people would use as an alternative to the Park and Ride. The question allowed multiple responses so there are more responses than responders. The replies broke down as follows:</a:t>
            </a:r>
          </a:p>
          <a:p>
            <a:pPr>
              <a:lnSpc>
                <a:spcPct val="120000"/>
              </a:lnSpc>
              <a:spcBef>
                <a:spcPts val="0"/>
              </a:spcBef>
            </a:pPr>
            <a:endParaRPr lang="en-GB" sz="3600" dirty="0">
              <a:latin typeface="Arial" panose="020B0604020202020204" pitchFamily="34" charset="0"/>
              <a:cs typeface="Arial" panose="020B0604020202020204" pitchFamily="34" charset="0"/>
            </a:endParaRPr>
          </a:p>
          <a:p>
            <a:pPr lvl="0">
              <a:lnSpc>
                <a:spcPct val="120000"/>
              </a:lnSpc>
              <a:spcBef>
                <a:spcPts val="0"/>
              </a:spcBef>
            </a:pPr>
            <a:r>
              <a:rPr lang="en-GB" sz="3600" dirty="0">
                <a:latin typeface="Arial" panose="020B0604020202020204" pitchFamily="34" charset="0"/>
                <a:cs typeface="Arial" panose="020B0604020202020204" pitchFamily="34" charset="0"/>
              </a:rPr>
              <a:t>‘Go to a retail park’, 444 (40%)  </a:t>
            </a:r>
          </a:p>
          <a:p>
            <a:pPr lvl="0">
              <a:lnSpc>
                <a:spcPct val="120000"/>
              </a:lnSpc>
              <a:spcBef>
                <a:spcPts val="0"/>
              </a:spcBef>
            </a:pPr>
            <a:r>
              <a:rPr lang="en-GB" sz="3600" dirty="0">
                <a:latin typeface="Arial" panose="020B0604020202020204" pitchFamily="34" charset="0"/>
                <a:cs typeface="Arial" panose="020B0604020202020204" pitchFamily="34" charset="0"/>
              </a:rPr>
              <a:t>‘Go to another town or shop’ 432 (39%)</a:t>
            </a:r>
          </a:p>
          <a:p>
            <a:pPr lvl="0">
              <a:lnSpc>
                <a:spcPct val="120000"/>
              </a:lnSpc>
              <a:spcBef>
                <a:spcPts val="0"/>
              </a:spcBef>
            </a:pPr>
            <a:r>
              <a:rPr lang="en-GB" sz="3600" dirty="0">
                <a:latin typeface="Arial" panose="020B0604020202020204" pitchFamily="34" charset="0"/>
                <a:cs typeface="Arial" panose="020B0604020202020204" pitchFamily="34" charset="0"/>
              </a:rPr>
              <a:t>‘Park in a side street’ 290 (26%)</a:t>
            </a:r>
          </a:p>
          <a:p>
            <a:pPr lvl="0">
              <a:lnSpc>
                <a:spcPct val="120000"/>
              </a:lnSpc>
              <a:spcBef>
                <a:spcPts val="0"/>
              </a:spcBef>
            </a:pPr>
            <a:r>
              <a:rPr lang="en-GB" sz="3600" dirty="0">
                <a:latin typeface="Arial" panose="020B0604020202020204" pitchFamily="34" charset="0"/>
                <a:cs typeface="Arial" panose="020B0604020202020204" pitchFamily="34" charset="0"/>
              </a:rPr>
              <a:t>101 people (9%) said they would use a local bus route instead</a:t>
            </a:r>
          </a:p>
          <a:p>
            <a:pPr marL="0" lvl="0" indent="0">
              <a:buNone/>
            </a:pPr>
            <a:endParaRPr lang="en-GB" dirty="0"/>
          </a:p>
        </p:txBody>
      </p:sp>
    </p:spTree>
    <p:extLst>
      <p:ext uri="{BB962C8B-B14F-4D97-AF65-F5344CB8AC3E}">
        <p14:creationId xmlns:p14="http://schemas.microsoft.com/office/powerpoint/2010/main" val="1422430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1119758" cy="1325563"/>
          </a:xfrm>
        </p:spPr>
        <p:txBody>
          <a:bodyPr/>
          <a:lstStyle/>
          <a:p>
            <a:r>
              <a:rPr lang="en-GB" b="1" dirty="0">
                <a:latin typeface="Arial" panose="020B0604020202020204" pitchFamily="34" charset="0"/>
                <a:cs typeface="Arial" panose="020B0604020202020204" pitchFamily="34" charset="0"/>
              </a:rPr>
              <a:t>Responses to proposal 1 (older people’s concession)</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1981200"/>
            <a:ext cx="8748487" cy="4673600"/>
          </a:xfrm>
        </p:spPr>
        <p:txBody>
          <a:bodyPr>
            <a:normAutofit fontScale="47500" lnSpcReduction="20000"/>
          </a:bodyPr>
          <a:lstStyle/>
          <a:p>
            <a:pPr marL="0" indent="0">
              <a:buNone/>
            </a:pPr>
            <a:r>
              <a:rPr lang="en-GB" sz="3400" dirty="0">
                <a:latin typeface="Arial" panose="020B0604020202020204" pitchFamily="34" charset="0"/>
                <a:cs typeface="Arial" panose="020B0604020202020204" pitchFamily="34" charset="0"/>
              </a:rPr>
              <a:t>Of the older person’s pass holders who replied to the consultation and said they would continue to use the P&amp;R if there was a fare:</a:t>
            </a:r>
          </a:p>
          <a:p>
            <a:endParaRPr lang="en-GB" sz="3400" dirty="0">
              <a:latin typeface="Arial" panose="020B0604020202020204" pitchFamily="34" charset="0"/>
              <a:cs typeface="Arial" panose="020B0604020202020204" pitchFamily="34" charset="0"/>
            </a:endParaRPr>
          </a:p>
          <a:p>
            <a:pPr lvl="0"/>
            <a:r>
              <a:rPr lang="en-GB" sz="3400" dirty="0">
                <a:latin typeface="Arial" panose="020B0604020202020204" pitchFamily="34" charset="0"/>
                <a:cs typeface="Arial" panose="020B0604020202020204" pitchFamily="34" charset="0"/>
              </a:rPr>
              <a:t>20% use Sandon P&amp;R</a:t>
            </a:r>
          </a:p>
          <a:p>
            <a:pPr lvl="0"/>
            <a:r>
              <a:rPr lang="en-GB" sz="3400" dirty="0">
                <a:latin typeface="Arial" panose="020B0604020202020204" pitchFamily="34" charset="0"/>
                <a:cs typeface="Arial" panose="020B0604020202020204" pitchFamily="34" charset="0"/>
              </a:rPr>
              <a:t>14% use Chelmer Valley P&amp;R</a:t>
            </a:r>
          </a:p>
          <a:p>
            <a:pPr lvl="0"/>
            <a:r>
              <a:rPr lang="en-GB" sz="3400" dirty="0">
                <a:latin typeface="Arial" panose="020B0604020202020204" pitchFamily="34" charset="0"/>
                <a:cs typeface="Arial" panose="020B0604020202020204" pitchFamily="34" charset="0"/>
              </a:rPr>
              <a:t>15% use the hospital shuttle</a:t>
            </a:r>
          </a:p>
          <a:p>
            <a:pPr lvl="0"/>
            <a:r>
              <a:rPr lang="en-GB" sz="3400" dirty="0">
                <a:latin typeface="Arial" panose="020B0604020202020204" pitchFamily="34" charset="0"/>
                <a:cs typeface="Arial" panose="020B0604020202020204" pitchFamily="34" charset="0"/>
              </a:rPr>
              <a:t>9% use Colchester P&amp;R</a:t>
            </a:r>
          </a:p>
          <a:p>
            <a:pPr marL="0" lvl="0" indent="0">
              <a:buNone/>
            </a:pPr>
            <a:endParaRPr lang="en-GB" sz="3400" dirty="0">
              <a:latin typeface="Arial" panose="020B0604020202020204" pitchFamily="34" charset="0"/>
              <a:cs typeface="Arial" panose="020B0604020202020204" pitchFamily="34" charset="0"/>
            </a:endParaRPr>
          </a:p>
          <a:p>
            <a:pPr marL="0" indent="0">
              <a:buNone/>
            </a:pPr>
            <a:r>
              <a:rPr lang="en-GB" sz="3400" dirty="0">
                <a:latin typeface="Arial" panose="020B0604020202020204" pitchFamily="34" charset="0"/>
                <a:cs typeface="Arial" panose="020B0604020202020204" pitchFamily="34" charset="0"/>
              </a:rPr>
              <a:t>Of the passholders who said they would stop using the P&amp;R service if there was a charge: </a:t>
            </a:r>
          </a:p>
          <a:p>
            <a:endParaRPr lang="en-GB" sz="3400" dirty="0">
              <a:latin typeface="Arial" panose="020B0604020202020204" pitchFamily="34" charset="0"/>
              <a:cs typeface="Arial" panose="020B0604020202020204" pitchFamily="34" charset="0"/>
            </a:endParaRPr>
          </a:p>
          <a:p>
            <a:pPr lvl="0"/>
            <a:r>
              <a:rPr lang="en-GB" sz="3400" dirty="0">
                <a:latin typeface="Arial" panose="020B0604020202020204" pitchFamily="34" charset="0"/>
                <a:cs typeface="Arial" panose="020B0604020202020204" pitchFamily="34" charset="0"/>
              </a:rPr>
              <a:t>36% use Sandon P&amp;R</a:t>
            </a:r>
          </a:p>
          <a:p>
            <a:pPr lvl="0"/>
            <a:r>
              <a:rPr lang="en-GB" sz="3400" dirty="0">
                <a:latin typeface="Arial" panose="020B0604020202020204" pitchFamily="34" charset="0"/>
                <a:cs typeface="Arial" panose="020B0604020202020204" pitchFamily="34" charset="0"/>
              </a:rPr>
              <a:t>24% use Chelmer Valley P&amp;R</a:t>
            </a:r>
          </a:p>
          <a:p>
            <a:pPr lvl="0"/>
            <a:r>
              <a:rPr lang="en-GB" sz="3400" dirty="0">
                <a:latin typeface="Arial" panose="020B0604020202020204" pitchFamily="34" charset="0"/>
                <a:cs typeface="Arial" panose="020B0604020202020204" pitchFamily="34" charset="0"/>
              </a:rPr>
              <a:t>26% use the hospital shuttle</a:t>
            </a:r>
          </a:p>
          <a:p>
            <a:pPr lvl="0"/>
            <a:r>
              <a:rPr lang="en-GB" sz="3400" dirty="0">
                <a:latin typeface="Arial" panose="020B0604020202020204" pitchFamily="34" charset="0"/>
                <a:cs typeface="Arial" panose="020B0604020202020204" pitchFamily="34" charset="0"/>
              </a:rPr>
              <a:t>20% use Colchester P&amp;R</a:t>
            </a:r>
          </a:p>
          <a:p>
            <a:pPr lvl="0"/>
            <a:endParaRPr lang="en-GB" sz="3400" dirty="0">
              <a:latin typeface="Arial" panose="020B0604020202020204" pitchFamily="34" charset="0"/>
              <a:cs typeface="Arial" panose="020B0604020202020204" pitchFamily="34" charset="0"/>
            </a:endParaRPr>
          </a:p>
          <a:p>
            <a:pPr marL="0" indent="0">
              <a:buNone/>
            </a:pPr>
            <a:r>
              <a:rPr lang="en-GB" sz="3400" dirty="0">
                <a:latin typeface="Arial" panose="020B0604020202020204" pitchFamily="34" charset="0"/>
                <a:cs typeface="Arial" panose="020B0604020202020204" pitchFamily="34" charset="0"/>
              </a:rPr>
              <a:t>398 of 1,194 (33%) of people did not indicate what they would do if they did not use the P&amp;R.</a:t>
            </a:r>
          </a:p>
          <a:p>
            <a:pPr marL="0" lvl="0" indent="0">
              <a:buNone/>
            </a:pPr>
            <a:endParaRPr lang="en-GB" dirty="0"/>
          </a:p>
        </p:txBody>
      </p:sp>
    </p:spTree>
    <p:extLst>
      <p:ext uri="{BB962C8B-B14F-4D97-AF65-F5344CB8AC3E}">
        <p14:creationId xmlns:p14="http://schemas.microsoft.com/office/powerpoint/2010/main" val="405248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1119758" cy="1325563"/>
          </a:xfrm>
        </p:spPr>
        <p:txBody>
          <a:bodyPr/>
          <a:lstStyle/>
          <a:p>
            <a:r>
              <a:rPr lang="en-GB" b="1" dirty="0">
                <a:latin typeface="Arial" panose="020B0604020202020204" pitchFamily="34" charset="0"/>
                <a:cs typeface="Arial" panose="020B0604020202020204" pitchFamily="34" charset="0"/>
              </a:rPr>
              <a:t>Responses to proposal 2 (disability-based passes)</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2058504"/>
            <a:ext cx="11399476" cy="4799496"/>
          </a:xfrm>
        </p:spPr>
        <p:txBody>
          <a:bodyPr>
            <a:noAutofit/>
          </a:bodyPr>
          <a:lstStyle/>
          <a:p>
            <a:pPr marL="0" indent="0">
              <a:lnSpc>
                <a:spcPct val="120000"/>
              </a:lnSpc>
              <a:spcBef>
                <a:spcPts val="0"/>
              </a:spcBef>
              <a:buNone/>
            </a:pPr>
            <a:r>
              <a:rPr lang="en-GB" sz="1500" dirty="0">
                <a:solidFill>
                  <a:srgbClr val="000000"/>
                </a:solidFill>
                <a:latin typeface="Arial" panose="020B0604020202020204" pitchFamily="34" charset="0"/>
                <a:cs typeface="Arial" panose="020B0604020202020204" pitchFamily="34" charset="0"/>
              </a:rPr>
              <a:t>We asked if people agreed or disagreed with the proposal below:</a:t>
            </a:r>
          </a:p>
          <a:p>
            <a:pPr>
              <a:lnSpc>
                <a:spcPct val="120000"/>
              </a:lnSpc>
              <a:spcBef>
                <a:spcPts val="0"/>
              </a:spcBef>
            </a:pPr>
            <a:endParaRPr lang="en-GB" sz="15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500" i="1" dirty="0">
                <a:latin typeface="Arial" panose="020B0604020202020204" pitchFamily="34" charset="0"/>
                <a:cs typeface="Arial" panose="020B0604020202020204" pitchFamily="34" charset="0"/>
              </a:rPr>
              <a:t>There will be no change to services </a:t>
            </a:r>
            <a:r>
              <a:rPr lang="en-GB" sz="1500" b="1" i="1" dirty="0">
                <a:latin typeface="Arial" panose="020B0604020202020204" pitchFamily="34" charset="0"/>
                <a:cs typeface="Arial" panose="020B0604020202020204" pitchFamily="34" charset="0"/>
              </a:rPr>
              <a:t>after 9am</a:t>
            </a:r>
            <a:r>
              <a:rPr lang="en-GB" sz="1500" i="1" dirty="0">
                <a:latin typeface="Arial" panose="020B0604020202020204" pitchFamily="34" charset="0"/>
                <a:cs typeface="Arial" panose="020B0604020202020204" pitchFamily="34" charset="0"/>
              </a:rPr>
              <a:t> on weekdays for use of </a:t>
            </a:r>
            <a:r>
              <a:rPr lang="en-GB" sz="1500" b="1" i="1" dirty="0">
                <a:latin typeface="Arial" panose="020B0604020202020204" pitchFamily="34" charset="0"/>
                <a:cs typeface="Arial" panose="020B0604020202020204" pitchFamily="34" charset="0"/>
              </a:rPr>
              <a:t>disability based passes </a:t>
            </a:r>
            <a:r>
              <a:rPr lang="en-GB" sz="1500" i="1" dirty="0">
                <a:latin typeface="Arial" panose="020B0604020202020204" pitchFamily="34" charset="0"/>
                <a:cs typeface="Arial" panose="020B0604020202020204" pitchFamily="34" charset="0"/>
              </a:rPr>
              <a:t>– this will remain free.</a:t>
            </a:r>
          </a:p>
          <a:p>
            <a:pPr marL="0" indent="0">
              <a:lnSpc>
                <a:spcPct val="120000"/>
              </a:lnSpc>
              <a:spcBef>
                <a:spcPts val="0"/>
              </a:spcBef>
              <a:buNone/>
            </a:pPr>
            <a:endParaRPr lang="en-GB" sz="1500" i="1" dirty="0">
              <a:latin typeface="Arial" panose="020B0604020202020204" pitchFamily="34" charset="0"/>
              <a:cs typeface="Arial" panose="020B0604020202020204" pitchFamily="34" charset="0"/>
            </a:endParaRPr>
          </a:p>
          <a:p>
            <a:pPr marL="0" indent="0">
              <a:lnSpc>
                <a:spcPct val="120000"/>
              </a:lnSpc>
              <a:spcBef>
                <a:spcPts val="0"/>
              </a:spcBef>
              <a:buNone/>
            </a:pPr>
            <a:r>
              <a:rPr lang="en-GB" sz="1500" i="1" dirty="0">
                <a:latin typeface="Arial" panose="020B0604020202020204" pitchFamily="34" charset="0"/>
                <a:cs typeface="Arial" panose="020B0604020202020204" pitchFamily="34" charset="0"/>
              </a:rPr>
              <a:t>Currently, holders of disability based passes pay full fare when showing before 9am. </a:t>
            </a:r>
            <a:r>
              <a:rPr lang="en-GB" sz="1500" b="1" i="1" dirty="0">
                <a:latin typeface="Arial" panose="020B0604020202020204" pitchFamily="34" charset="0"/>
                <a:cs typeface="Arial" panose="020B0604020202020204" pitchFamily="34" charset="0"/>
              </a:rPr>
              <a:t>WE ARE PROPOSING TO REDUCE THE COST OF TRAVEL FOR DISABLED PASS HOLDERS FROM FULL FARE TO £1.50</a:t>
            </a:r>
            <a:r>
              <a:rPr lang="en-GB" sz="1500" i="1" dirty="0">
                <a:latin typeface="Arial" panose="020B0604020202020204" pitchFamily="34" charset="0"/>
                <a:cs typeface="Arial" panose="020B0604020202020204" pitchFamily="34" charset="0"/>
              </a:rPr>
              <a:t> (and then free travel after 9am, as now).</a:t>
            </a:r>
          </a:p>
          <a:p>
            <a:pPr marL="0" indent="0">
              <a:lnSpc>
                <a:spcPct val="120000"/>
              </a:lnSpc>
              <a:spcBef>
                <a:spcPts val="0"/>
              </a:spcBef>
              <a:buNone/>
            </a:pPr>
            <a:endParaRPr lang="en-GB" sz="1500" dirty="0">
              <a:solidFill>
                <a:srgbClr val="000000"/>
              </a:solidFill>
              <a:latin typeface="Arial" panose="020B0604020202020204" pitchFamily="34" charset="0"/>
              <a:cs typeface="Arial" panose="020B0604020202020204" pitchFamily="34" charset="0"/>
            </a:endParaRPr>
          </a:p>
          <a:p>
            <a:pPr>
              <a:lnSpc>
                <a:spcPct val="120000"/>
              </a:lnSpc>
              <a:spcBef>
                <a:spcPts val="0"/>
              </a:spcBef>
            </a:pPr>
            <a:r>
              <a:rPr lang="en-GB" sz="1500" dirty="0">
                <a:solidFill>
                  <a:srgbClr val="000000"/>
                </a:solidFill>
                <a:latin typeface="Arial" panose="020B0604020202020204" pitchFamily="34" charset="0"/>
                <a:cs typeface="Arial" panose="020B0604020202020204" pitchFamily="34" charset="0"/>
              </a:rPr>
              <a:t>924 or </a:t>
            </a:r>
            <a:r>
              <a:rPr lang="en-GB" sz="1500" b="1" dirty="0">
                <a:solidFill>
                  <a:srgbClr val="000000"/>
                </a:solidFill>
                <a:latin typeface="Arial" panose="020B0604020202020204" pitchFamily="34" charset="0"/>
                <a:cs typeface="Arial" panose="020B0604020202020204" pitchFamily="34" charset="0"/>
              </a:rPr>
              <a:t>62% </a:t>
            </a:r>
            <a:r>
              <a:rPr lang="en-GB" sz="1500" dirty="0">
                <a:solidFill>
                  <a:srgbClr val="000000"/>
                </a:solidFill>
                <a:latin typeface="Arial" panose="020B0604020202020204" pitchFamily="34" charset="0"/>
                <a:cs typeface="Arial" panose="020B0604020202020204" pitchFamily="34" charset="0"/>
              </a:rPr>
              <a:t>of respondents agreed with the proposal</a:t>
            </a:r>
          </a:p>
          <a:p>
            <a:pPr>
              <a:lnSpc>
                <a:spcPct val="120000"/>
              </a:lnSpc>
              <a:spcBef>
                <a:spcPts val="0"/>
              </a:spcBef>
            </a:pPr>
            <a:r>
              <a:rPr lang="en-GB" sz="1500" dirty="0">
                <a:solidFill>
                  <a:srgbClr val="000000"/>
                </a:solidFill>
                <a:latin typeface="Arial" panose="020B0604020202020204" pitchFamily="34" charset="0"/>
                <a:cs typeface="Arial" panose="020B0604020202020204" pitchFamily="34" charset="0"/>
              </a:rPr>
              <a:t>527 or </a:t>
            </a:r>
            <a:r>
              <a:rPr lang="en-GB" sz="1500" b="1" dirty="0">
                <a:solidFill>
                  <a:srgbClr val="000000"/>
                </a:solidFill>
                <a:latin typeface="Arial" panose="020B0604020202020204" pitchFamily="34" charset="0"/>
                <a:cs typeface="Arial" panose="020B0604020202020204" pitchFamily="34" charset="0"/>
              </a:rPr>
              <a:t>35% </a:t>
            </a:r>
            <a:r>
              <a:rPr lang="en-GB" sz="1500" dirty="0">
                <a:solidFill>
                  <a:srgbClr val="000000"/>
                </a:solidFill>
                <a:latin typeface="Arial" panose="020B0604020202020204" pitchFamily="34" charset="0"/>
                <a:cs typeface="Arial" panose="020B0604020202020204" pitchFamily="34" charset="0"/>
              </a:rPr>
              <a:t>of respondents disagreed with the proposal</a:t>
            </a:r>
          </a:p>
          <a:p>
            <a:pPr marL="0" indent="0">
              <a:lnSpc>
                <a:spcPct val="120000"/>
              </a:lnSpc>
              <a:spcBef>
                <a:spcPts val="0"/>
              </a:spcBef>
              <a:buNone/>
            </a:pPr>
            <a:endParaRPr lang="en-GB" sz="15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500" dirty="0">
                <a:solidFill>
                  <a:srgbClr val="000000"/>
                </a:solidFill>
                <a:latin typeface="Arial" panose="020B0604020202020204" pitchFamily="34" charset="0"/>
                <a:cs typeface="Arial" panose="020B0604020202020204" pitchFamily="34" charset="0"/>
              </a:rPr>
              <a:t>In response to the question ‘if you do not agree, please specify why’, 487 comments were received.</a:t>
            </a:r>
          </a:p>
          <a:p>
            <a:pPr marL="0" indent="0">
              <a:lnSpc>
                <a:spcPct val="120000"/>
              </a:lnSpc>
              <a:spcBef>
                <a:spcPts val="0"/>
              </a:spcBef>
              <a:buNone/>
            </a:pPr>
            <a:endParaRPr lang="en-GB" sz="15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500" dirty="0">
                <a:solidFill>
                  <a:srgbClr val="000000"/>
                </a:solidFill>
                <a:latin typeface="Arial" panose="020B0604020202020204" pitchFamily="34" charset="0"/>
                <a:cs typeface="Arial" panose="020B0604020202020204" pitchFamily="34" charset="0"/>
              </a:rPr>
              <a:t>Many of these comments suggested that the proposed changes outlined were misunderstood, with respondents thinking the proposal was to increase the fare for disabled pass holders.</a:t>
            </a:r>
          </a:p>
          <a:p>
            <a:pPr marL="0" indent="0">
              <a:lnSpc>
                <a:spcPct val="120000"/>
              </a:lnSpc>
              <a:spcBef>
                <a:spcPts val="0"/>
              </a:spcBef>
              <a:buNone/>
            </a:pPr>
            <a:endParaRPr lang="en-GB" sz="15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1500" dirty="0">
                <a:solidFill>
                  <a:srgbClr val="000000"/>
                </a:solidFill>
                <a:latin typeface="Arial" panose="020B0604020202020204" pitchFamily="34" charset="0"/>
                <a:cs typeface="Arial" panose="020B0604020202020204" pitchFamily="34" charset="0"/>
              </a:rPr>
              <a:t>This issue was identified early on, and communications around the consultation aimed to address this and clarify the proposals.</a:t>
            </a:r>
          </a:p>
        </p:txBody>
      </p:sp>
    </p:spTree>
    <p:extLst>
      <p:ext uri="{BB962C8B-B14F-4D97-AF65-F5344CB8AC3E}">
        <p14:creationId xmlns:p14="http://schemas.microsoft.com/office/powerpoint/2010/main" val="112376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198A-30ED-4255-AAF7-C9E1C9233B93}"/>
              </a:ext>
            </a:extLst>
          </p:cNvPr>
          <p:cNvSpPr>
            <a:spLocks noGrp="1"/>
          </p:cNvSpPr>
          <p:nvPr>
            <p:ph type="title"/>
          </p:nvPr>
        </p:nvSpPr>
        <p:spPr>
          <a:xfrm>
            <a:off x="408213" y="365125"/>
            <a:ext cx="11119758" cy="1325563"/>
          </a:xfrm>
        </p:spPr>
        <p:txBody>
          <a:bodyPr/>
          <a:lstStyle/>
          <a:p>
            <a:r>
              <a:rPr lang="en-GB" b="1" dirty="0">
                <a:latin typeface="Arial" panose="020B0604020202020204" pitchFamily="34" charset="0"/>
                <a:cs typeface="Arial" panose="020B0604020202020204" pitchFamily="34" charset="0"/>
              </a:rPr>
              <a:t>Further information</a:t>
            </a:r>
          </a:p>
        </p:txBody>
      </p:sp>
      <p:sp>
        <p:nvSpPr>
          <p:cNvPr id="3" name="Content Placeholder 2">
            <a:extLst>
              <a:ext uri="{FF2B5EF4-FFF2-40B4-BE49-F238E27FC236}">
                <a16:creationId xmlns:a16="http://schemas.microsoft.com/office/drawing/2014/main" id="{BF92299C-5E23-48E7-9FFD-B5D46FE819E2}"/>
              </a:ext>
            </a:extLst>
          </p:cNvPr>
          <p:cNvSpPr>
            <a:spLocks noGrp="1"/>
          </p:cNvSpPr>
          <p:nvPr>
            <p:ph idx="1"/>
          </p:nvPr>
        </p:nvSpPr>
        <p:spPr>
          <a:xfrm>
            <a:off x="408213" y="2058504"/>
            <a:ext cx="7783287" cy="3275496"/>
          </a:xfrm>
        </p:spPr>
        <p:txBody>
          <a:bodyPr>
            <a:noAutofit/>
          </a:bodyPr>
          <a:lstStyle/>
          <a:p>
            <a:pPr marL="0" indent="0">
              <a:lnSpc>
                <a:spcPct val="120000"/>
              </a:lnSpc>
              <a:spcBef>
                <a:spcPts val="0"/>
              </a:spcBef>
              <a:buNone/>
            </a:pPr>
            <a:r>
              <a:rPr lang="en-GB" sz="2400" dirty="0">
                <a:solidFill>
                  <a:srgbClr val="000000"/>
                </a:solidFill>
                <a:latin typeface="Arial" panose="020B0604020202020204" pitchFamily="34" charset="0"/>
                <a:cs typeface="Arial" panose="020B0604020202020204" pitchFamily="34" charset="0"/>
              </a:rPr>
              <a:t>If you have any questions or for further information about this consultation, please contact the Integrated Passenger Transport Unit (IPTU):</a:t>
            </a:r>
          </a:p>
          <a:p>
            <a:pPr marL="0" indent="0">
              <a:lnSpc>
                <a:spcPct val="120000"/>
              </a:lnSpc>
              <a:spcBef>
                <a:spcPts val="0"/>
              </a:spcBef>
              <a:buNone/>
            </a:pPr>
            <a:endParaRPr lang="en-GB" sz="24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n-GB" sz="2400" dirty="0">
                <a:solidFill>
                  <a:srgbClr val="000000"/>
                </a:solidFill>
                <a:latin typeface="Arial" panose="020B0604020202020204" pitchFamily="34" charset="0"/>
                <a:cs typeface="Arial" panose="020B0604020202020204" pitchFamily="34" charset="0"/>
                <a:hlinkClick r:id="rId2"/>
              </a:rPr>
              <a:t>passenger.transport@essex.gov.uk</a:t>
            </a:r>
            <a:r>
              <a:rPr lang="en-GB" sz="240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90633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C04D8C8797784D939F7DD0EBF84C43" ma:contentTypeVersion="13" ma:contentTypeDescription="Create a new document." ma:contentTypeScope="" ma:versionID="70e6d44755a7a062cf9f5c719cc6f53a">
  <xsd:schema xmlns:xsd="http://www.w3.org/2001/XMLSchema" xmlns:xs="http://www.w3.org/2001/XMLSchema" xmlns:p="http://schemas.microsoft.com/office/2006/metadata/properties" xmlns:ns3="36833d6c-1f4f-43c9-80ba-f86659fe7f91" xmlns:ns4="f34c21ad-c875-4176-bb80-585e5beec4a9" targetNamespace="http://schemas.microsoft.com/office/2006/metadata/properties" ma:root="true" ma:fieldsID="5821e4482e939f71ffe906606555e2ba" ns3:_="" ns4:_="">
    <xsd:import namespace="36833d6c-1f4f-43c9-80ba-f86659fe7f91"/>
    <xsd:import namespace="f34c21ad-c875-4176-bb80-585e5beec4a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833d6c-1f4f-43c9-80ba-f86659fe7f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4c21ad-c875-4176-bb80-585e5beec4a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286362-69F0-41EC-8823-2596F9AEAAE3}">
  <ds:schemaRefs>
    <ds:schemaRef ds:uri="http://purl.org/dc/elements/1.1/"/>
    <ds:schemaRef ds:uri="http://schemas.microsoft.com/office/2006/metadata/properties"/>
    <ds:schemaRef ds:uri="f34c21ad-c875-4176-bb80-585e5beec4a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6833d6c-1f4f-43c9-80ba-f86659fe7f91"/>
    <ds:schemaRef ds:uri="http://www.w3.org/XML/1998/namespace"/>
    <ds:schemaRef ds:uri="http://purl.org/dc/dcmitype/"/>
  </ds:schemaRefs>
</ds:datastoreItem>
</file>

<file path=customXml/itemProps2.xml><?xml version="1.0" encoding="utf-8"?>
<ds:datastoreItem xmlns:ds="http://schemas.openxmlformats.org/officeDocument/2006/customXml" ds:itemID="{32996498-E060-44BF-83A4-99713798B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833d6c-1f4f-43c9-80ba-f86659fe7f91"/>
    <ds:schemaRef ds:uri="f34c21ad-c875-4176-bb80-585e5beec4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BF1F53-BC31-4FFC-B47A-F07EAF8761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165</TotalTime>
  <Words>708</Words>
  <Application>Microsoft Office PowerPoint</Application>
  <PresentationFormat>Widescreen</PresentationFormat>
  <Paragraphs>84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Park &amp; Ride Concessionary Bus Pass Consultation</vt:lpstr>
      <vt:lpstr>Introduction</vt:lpstr>
      <vt:lpstr>Profile of respondents</vt:lpstr>
      <vt:lpstr>The proposals</vt:lpstr>
      <vt:lpstr>Responses to proposal 1 (older people’s concession)</vt:lpstr>
      <vt:lpstr>Responses to proposal 1 (older people’s concession)</vt:lpstr>
      <vt:lpstr>Responses to proposal 1 (older people’s concession)</vt:lpstr>
      <vt:lpstr>Responses to proposal 2 (disability-based passes)</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 &amp; Ride Concessionary Bus Pass Consultation</dc:title>
  <dc:creator>Poppy Reece, Researcher</dc:creator>
  <cp:lastModifiedBy>Poppy Reece, Researcher</cp:lastModifiedBy>
  <cp:revision>3</cp:revision>
  <dcterms:created xsi:type="dcterms:W3CDTF">2020-02-17T10:17:06Z</dcterms:created>
  <dcterms:modified xsi:type="dcterms:W3CDTF">2020-02-17T15:58:55Z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0x010100FDC04D8C8797784D939F7DD0EBF84C43</vt:lpwstr>
  </property>
</Properties>
</file>