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8"/>
  </p:notesMasterIdLst>
  <p:sldIdLst>
    <p:sldId id="257" r:id="rId5"/>
    <p:sldId id="312" r:id="rId6"/>
    <p:sldId id="313" r:id="rId7"/>
    <p:sldId id="316" r:id="rId8"/>
    <p:sldId id="293" r:id="rId9"/>
    <p:sldId id="343" r:id="rId10"/>
    <p:sldId id="274" r:id="rId11"/>
    <p:sldId id="323" r:id="rId12"/>
    <p:sldId id="321" r:id="rId13"/>
    <p:sldId id="283" r:id="rId14"/>
    <p:sldId id="330" r:id="rId15"/>
    <p:sldId id="328" r:id="rId16"/>
    <p:sldId id="318" r:id="rId17"/>
    <p:sldId id="333" r:id="rId18"/>
    <p:sldId id="341" r:id="rId19"/>
    <p:sldId id="331" r:id="rId20"/>
    <p:sldId id="286" r:id="rId21"/>
    <p:sldId id="353" r:id="rId22"/>
    <p:sldId id="352" r:id="rId23"/>
    <p:sldId id="339" r:id="rId24"/>
    <p:sldId id="354" r:id="rId25"/>
    <p:sldId id="351"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6262" userDrawn="1">
          <p15:clr>
            <a:srgbClr val="A4A3A4"/>
          </p15:clr>
        </p15:guide>
        <p15:guide id="4" pos="1455" userDrawn="1">
          <p15:clr>
            <a:srgbClr val="A4A3A4"/>
          </p15:clr>
        </p15:guide>
        <p15:guide id="5" orient="horz" pos="2818" userDrawn="1">
          <p15:clr>
            <a:srgbClr val="A4A3A4"/>
          </p15:clr>
        </p15:guide>
        <p15:guide id="6" orient="horz" pos="20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73BCB6-F814-7595-AAA1-C26DAE5C3826}" name="Liz Roberts - Researcher" initials="LRR" userId="S::Elizabeth.Roberts@essex.gov.uk::6551b618-3b8c-4a7b-9579-184c9b4d1c4a" providerId="AD"/>
  <p188:author id="{F165B7BE-6976-CDB2-4B52-CD54B631D60C}" name="Emily Brodie - Intelligence Manager" initials="EBIM" userId="S::Emily.Brodie@essex.gov.uk::72612abd-c561-46f0-925a-0548d2cab26d" providerId="AD"/>
  <p188:author id="{E731B0DD-6BA0-7A1C-B591-5F7CB167E6D7}" name="Maura O'Malley - Researcher" initials="MOR" userId="S::maura.o-malley@essex.gov.uk::debcc6ab-8d4c-4f20-82e6-146e5bb0968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79AA"/>
    <a:srgbClr val="C0C5ED"/>
    <a:srgbClr val="ECB720"/>
    <a:srgbClr val="FAE7E8"/>
    <a:srgbClr val="EFAAAE"/>
    <a:srgbClr val="76766B"/>
    <a:srgbClr val="729D4D"/>
    <a:srgbClr val="3A7D64"/>
    <a:srgbClr val="9361B3"/>
    <a:srgbClr val="C84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3C530-BC63-496E-8F38-5792613A306B}" v="1" dt="2023-10-25T12:12:23.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092" autoAdjust="0"/>
  </p:normalViewPr>
  <p:slideViewPr>
    <p:cSldViewPr snapToGrid="0">
      <p:cViewPr varScale="1">
        <p:scale>
          <a:sx n="109" d="100"/>
          <a:sy n="109" d="100"/>
        </p:scale>
        <p:origin x="636" y="108"/>
      </p:cViewPr>
      <p:guideLst>
        <p:guide orient="horz" pos="2183"/>
        <p:guide pos="3840"/>
        <p:guide pos="6262"/>
        <p:guide pos="1455"/>
        <p:guide orient="horz" pos="2818"/>
        <p:guide orient="horz" pos="20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Lexend" pitchFamily="2" charset="0"/>
                <a:ea typeface="+mn-ea"/>
                <a:cs typeface="+mn-cs"/>
              </a:defRPr>
            </a:pPr>
            <a:r>
              <a:rPr lang="en-GB" sz="1400" b="0" i="0" u="none" strike="noStrike" baseline="0">
                <a:effectLst/>
                <a:latin typeface="+mn-lt"/>
              </a:rPr>
              <a:t>Are you less likely to accept people living with dementia, who have a history of distressed/challenging behaviours?</a:t>
            </a:r>
            <a:endParaRPr lang="en-GB" sz="1400">
              <a:latin typeface="+mn-lt"/>
            </a:endParaRPr>
          </a:p>
        </c:rich>
      </c:tx>
      <c:layout>
        <c:manualLayout>
          <c:xMode val="edge"/>
          <c:yMode val="edge"/>
          <c:x val="0.1425794642243171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Lexend" pitchFamily="2"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Lbls>
            <c:dLbl>
              <c:idx val="0"/>
              <c:tx>
                <c:rich>
                  <a:bodyPr/>
                  <a:lstStyle/>
                  <a:p>
                    <a:fld id="{E5663785-234E-46D6-B20E-FF33DED09CD0}" type="VALUE">
                      <a:rPr lang="en-US" b="1"/>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81-4543-9C6B-1FBFD546FFD6}"/>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30</c:v>
                </c:pt>
                <c:pt idx="1">
                  <c:v>20</c:v>
                </c:pt>
              </c:numCache>
            </c:numRef>
          </c:val>
          <c:extLst>
            <c:ext xmlns:c16="http://schemas.microsoft.com/office/drawing/2014/chart" uri="{C3380CC4-5D6E-409C-BE32-E72D297353CC}">
              <c16:uniqueId val="{00000000-A3E3-4F4F-9F98-FDB9C5D5AE1B}"/>
            </c:ext>
          </c:extLst>
        </c:ser>
        <c:dLbls>
          <c:showLegendKey val="0"/>
          <c:showVal val="0"/>
          <c:showCatName val="0"/>
          <c:showSerName val="0"/>
          <c:showPercent val="0"/>
          <c:showBubbleSize val="0"/>
        </c:dLbls>
        <c:gapWidth val="182"/>
        <c:axId val="847774776"/>
        <c:axId val="847770840"/>
      </c:barChart>
      <c:catAx>
        <c:axId val="847774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770840"/>
        <c:crosses val="autoZero"/>
        <c:auto val="1"/>
        <c:lblAlgn val="ctr"/>
        <c:lblOffset val="100"/>
        <c:noMultiLvlLbl val="0"/>
      </c:catAx>
      <c:valAx>
        <c:axId val="847770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7774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exend"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exend" pitchFamily="2" charset="0"/>
                <a:ea typeface="+mn-ea"/>
                <a:cs typeface="+mn-cs"/>
              </a:defRPr>
            </a:pPr>
            <a:r>
              <a:rPr lang="en-US" sz="1400">
                <a:latin typeface="+mn-lt"/>
              </a:rPr>
              <a:t>Have you given a notice in the past 12 months?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exend" pitchFamily="2"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9</c:v>
                </c:pt>
                <c:pt idx="1">
                  <c:v>30</c:v>
                </c:pt>
              </c:numCache>
            </c:numRef>
          </c:val>
          <c:extLst>
            <c:ext xmlns:c16="http://schemas.microsoft.com/office/drawing/2014/chart" uri="{C3380CC4-5D6E-409C-BE32-E72D297353CC}">
              <c16:uniqueId val="{00000000-062D-491C-962D-4DC65AEAD94B}"/>
            </c:ext>
          </c:extLst>
        </c:ser>
        <c:dLbls>
          <c:showLegendKey val="0"/>
          <c:showVal val="0"/>
          <c:showCatName val="0"/>
          <c:showSerName val="0"/>
          <c:showPercent val="0"/>
          <c:showBubbleSize val="0"/>
        </c:dLbls>
        <c:gapWidth val="182"/>
        <c:axId val="641406648"/>
        <c:axId val="641405992"/>
      </c:barChart>
      <c:catAx>
        <c:axId val="641406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405992"/>
        <c:crosses val="autoZero"/>
        <c:auto val="1"/>
        <c:lblAlgn val="ctr"/>
        <c:lblOffset val="100"/>
        <c:noMultiLvlLbl val="0"/>
      </c:catAx>
      <c:valAx>
        <c:axId val="641405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1406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Lexend"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Lexend" pitchFamily="2" charset="0"/>
                <a:ea typeface="+mn-ea"/>
                <a:cs typeface="+mn-cs"/>
              </a:defRPr>
            </a:pPr>
            <a:r>
              <a:rPr lang="en-GB" sz="1400">
                <a:latin typeface="+mn-lt"/>
              </a:rPr>
              <a:t>Are there gaps in current services?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Lexend" pitchFamily="2"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Are there gaps in current services?</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Not Answered</c:v>
                </c:pt>
              </c:strCache>
            </c:strRef>
          </c:cat>
          <c:val>
            <c:numRef>
              <c:f>Sheet1!$B$2:$B$4</c:f>
              <c:numCache>
                <c:formatCode>General</c:formatCode>
                <c:ptCount val="3"/>
                <c:pt idx="0">
                  <c:v>38</c:v>
                </c:pt>
                <c:pt idx="1">
                  <c:v>11</c:v>
                </c:pt>
                <c:pt idx="2">
                  <c:v>1</c:v>
                </c:pt>
              </c:numCache>
            </c:numRef>
          </c:val>
          <c:extLst>
            <c:ext xmlns:c16="http://schemas.microsoft.com/office/drawing/2014/chart" uri="{C3380CC4-5D6E-409C-BE32-E72D297353CC}">
              <c16:uniqueId val="{00000000-80A4-4C3C-A4E6-2B4B3017B864}"/>
            </c:ext>
          </c:extLst>
        </c:ser>
        <c:dLbls>
          <c:showLegendKey val="0"/>
          <c:showVal val="0"/>
          <c:showCatName val="0"/>
          <c:showSerName val="0"/>
          <c:showPercent val="0"/>
          <c:showBubbleSize val="0"/>
        </c:dLbls>
        <c:gapWidth val="219"/>
        <c:overlap val="-27"/>
        <c:axId val="844258936"/>
        <c:axId val="844250408"/>
      </c:barChart>
      <c:catAx>
        <c:axId val="84425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4250408"/>
        <c:crosses val="autoZero"/>
        <c:auto val="1"/>
        <c:lblAlgn val="ctr"/>
        <c:lblOffset val="100"/>
        <c:noMultiLvlLbl val="0"/>
      </c:catAx>
      <c:valAx>
        <c:axId val="844250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425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Lexend"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dk1">
                <a:tint val="8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Lexend"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Immediate intervention for assessment and medication review</c:v>
                </c:pt>
                <c:pt idx="1">
                  <c:v>Coping mechanisms to be delivered by the care home</c:v>
                </c:pt>
                <c:pt idx="2">
                  <c:v>Referral to other pathways for continued support</c:v>
                </c:pt>
                <c:pt idx="3">
                  <c:v>Other</c:v>
                </c:pt>
                <c:pt idx="4">
                  <c:v>Not answered</c:v>
                </c:pt>
              </c:strCache>
            </c:strRef>
          </c:cat>
          <c:val>
            <c:numRef>
              <c:f>Sheet1!$B$2:$B$6</c:f>
              <c:numCache>
                <c:formatCode>General</c:formatCode>
                <c:ptCount val="5"/>
                <c:pt idx="0">
                  <c:v>26</c:v>
                </c:pt>
                <c:pt idx="1">
                  <c:v>7</c:v>
                </c:pt>
                <c:pt idx="2">
                  <c:v>2</c:v>
                </c:pt>
                <c:pt idx="3">
                  <c:v>8</c:v>
                </c:pt>
                <c:pt idx="4">
                  <c:v>7</c:v>
                </c:pt>
              </c:numCache>
            </c:numRef>
          </c:val>
          <c:extLst>
            <c:ext xmlns:c16="http://schemas.microsoft.com/office/drawing/2014/chart" uri="{C3380CC4-5D6E-409C-BE32-E72D297353CC}">
              <c16:uniqueId val="{00000000-6C6C-4A56-81C9-5FF3FFBEADF9}"/>
            </c:ext>
          </c:extLst>
        </c:ser>
        <c:dLbls>
          <c:showLegendKey val="0"/>
          <c:showVal val="0"/>
          <c:showCatName val="0"/>
          <c:showSerName val="0"/>
          <c:showPercent val="0"/>
          <c:showBubbleSize val="0"/>
        </c:dLbls>
        <c:gapWidth val="50"/>
        <c:axId val="1419271167"/>
        <c:axId val="1419267839"/>
      </c:barChart>
      <c:catAx>
        <c:axId val="1419271167"/>
        <c:scaling>
          <c:orientation val="minMax"/>
        </c:scaling>
        <c:delete val="0"/>
        <c:axPos val="b"/>
        <c:numFmt formatCode="General" sourceLinked="1"/>
        <c:majorTickMark val="none"/>
        <c:minorTickMark val="none"/>
        <c:tickLblPos val="nextTo"/>
        <c:spPr>
          <a:noFill/>
          <a:ln w="12700" cap="flat" cmpd="sng" algn="ctr">
            <a:solidFill>
              <a:srgbClr val="80808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1419267839"/>
        <c:crosses val="autoZero"/>
        <c:auto val="1"/>
        <c:lblAlgn val="ctr"/>
        <c:lblOffset val="100"/>
        <c:noMultiLvlLbl val="0"/>
      </c:catAx>
      <c:valAx>
        <c:axId val="1419267839"/>
        <c:scaling>
          <c:orientation val="minMax"/>
        </c:scaling>
        <c:delete val="0"/>
        <c:axPos val="l"/>
        <c:majorGridlines>
          <c:spPr>
            <a:ln w="12700" cap="flat" cmpd="sng" algn="ctr">
              <a:solidFill>
                <a:srgbClr val="CCCCCC"/>
              </a:solidFill>
              <a:round/>
            </a:ln>
            <a:effectLst/>
          </c:spPr>
        </c:majorGridlines>
        <c:numFmt formatCode="General" sourceLinked="1"/>
        <c:majorTickMark val="none"/>
        <c:minorTickMark val="none"/>
        <c:tickLblPos val="nextTo"/>
        <c:spPr>
          <a:noFill/>
          <a:ln w="12700">
            <a:solidFill>
              <a:srgbClr val="808080"/>
            </a:solidFill>
          </a:ln>
          <a:effectLst/>
        </c:spPr>
        <c:txPr>
          <a:bodyPr rot="-60000000" spcFirstLastPara="1" vertOverflow="ellipsis" vert="horz" wrap="square" anchor="ctr" anchorCtr="1"/>
          <a:lstStyle/>
          <a:p>
            <a:pPr>
              <a:defRPr sz="1200" b="0" i="0" u="none" strike="noStrike" kern="1200" baseline="0">
                <a:solidFill>
                  <a:schemeClr val="tx1"/>
                </a:solidFill>
                <a:latin typeface="Lexend" pitchFamily="2" charset="0"/>
                <a:ea typeface="+mn-ea"/>
                <a:cs typeface="+mn-cs"/>
              </a:defRPr>
            </a:pPr>
            <a:endParaRPr lang="en-US"/>
          </a:p>
        </c:txPr>
        <c:crossAx val="1419271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0E37B-339D-4E06-B51E-363627AD9CA7}"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F3899F99-E15D-4DA5-B5D0-0AC8200DFFBD}">
      <dgm:prSet phldrT="[Text]"/>
      <dgm:spPr/>
      <dgm:t>
        <a:bodyPr/>
        <a:lstStyle/>
        <a:p>
          <a:r>
            <a:rPr lang="en-GB"/>
            <a:t>The person being cared for</a:t>
          </a:r>
        </a:p>
      </dgm:t>
    </dgm:pt>
    <dgm:pt modelId="{4129FD14-7741-43B4-98C3-A01AD23DBC7E}" type="parTrans" cxnId="{7DD4D1FB-89D0-4074-A8EB-1BF96562CC90}">
      <dgm:prSet/>
      <dgm:spPr/>
      <dgm:t>
        <a:bodyPr/>
        <a:lstStyle/>
        <a:p>
          <a:endParaRPr lang="en-GB"/>
        </a:p>
      </dgm:t>
    </dgm:pt>
    <dgm:pt modelId="{1F41353E-09C7-4891-A159-2C7733F42844}" type="sibTrans" cxnId="{7DD4D1FB-89D0-4074-A8EB-1BF96562CC90}">
      <dgm:prSet/>
      <dgm:spPr/>
      <dgm:t>
        <a:bodyPr/>
        <a:lstStyle/>
        <a:p>
          <a:endParaRPr lang="en-GB"/>
        </a:p>
      </dgm:t>
    </dgm:pt>
    <dgm:pt modelId="{1DAC33C6-6D13-4402-95B8-62FB7A48D230}">
      <dgm:prSet phldrT="[Text]" custT="1"/>
      <dgm:spPr/>
      <dgm:t>
        <a:bodyPr/>
        <a:lstStyle/>
        <a:p>
          <a:r>
            <a:rPr lang="en-GB" sz="1400">
              <a:latin typeface="+mn-lt"/>
            </a:rPr>
            <a:t>1. The Environment</a:t>
          </a:r>
        </a:p>
      </dgm:t>
    </dgm:pt>
    <dgm:pt modelId="{3526F8BF-9A0F-4691-B083-9BAA4B9E30D1}" type="parTrans" cxnId="{1ED0457C-BF83-4699-AFAD-71CF20273B61}">
      <dgm:prSet/>
      <dgm:spPr/>
      <dgm:t>
        <a:bodyPr/>
        <a:lstStyle/>
        <a:p>
          <a:endParaRPr lang="en-GB"/>
        </a:p>
      </dgm:t>
    </dgm:pt>
    <dgm:pt modelId="{298ED4A5-5F7F-43D9-BFDC-ECDBD0479AF9}" type="sibTrans" cxnId="{1ED0457C-BF83-4699-AFAD-71CF20273B61}">
      <dgm:prSet/>
      <dgm:spPr/>
      <dgm:t>
        <a:bodyPr/>
        <a:lstStyle/>
        <a:p>
          <a:endParaRPr lang="en-GB"/>
        </a:p>
      </dgm:t>
    </dgm:pt>
    <dgm:pt modelId="{401BB9C6-BCF9-4A90-B290-832BE38E732C}">
      <dgm:prSet phldrT="[Text]" custT="1"/>
      <dgm:spPr/>
      <dgm:t>
        <a:bodyPr/>
        <a:lstStyle/>
        <a:p>
          <a:r>
            <a:rPr lang="en-GB" sz="1400">
              <a:latin typeface="+mn-lt"/>
            </a:rPr>
            <a:t>2. Families</a:t>
          </a:r>
        </a:p>
      </dgm:t>
    </dgm:pt>
    <dgm:pt modelId="{D2582DA4-35EF-4D03-8753-2103D51EF108}" type="parTrans" cxnId="{9653CCCA-7DCD-41B7-B421-953792B1F369}">
      <dgm:prSet/>
      <dgm:spPr/>
      <dgm:t>
        <a:bodyPr/>
        <a:lstStyle/>
        <a:p>
          <a:endParaRPr lang="en-GB"/>
        </a:p>
      </dgm:t>
    </dgm:pt>
    <dgm:pt modelId="{F426194E-B04A-4092-8532-4C85F64A1A85}" type="sibTrans" cxnId="{9653CCCA-7DCD-41B7-B421-953792B1F369}">
      <dgm:prSet/>
      <dgm:spPr/>
      <dgm:t>
        <a:bodyPr/>
        <a:lstStyle/>
        <a:p>
          <a:endParaRPr lang="en-GB"/>
        </a:p>
      </dgm:t>
    </dgm:pt>
    <dgm:pt modelId="{DBE3F671-8955-4A89-B547-EF2751CE79F9}">
      <dgm:prSet phldrT="[Text]" custT="1"/>
      <dgm:spPr/>
      <dgm:t>
        <a:bodyPr/>
        <a:lstStyle/>
        <a:p>
          <a:r>
            <a:rPr lang="en-GB" sz="1400">
              <a:latin typeface="+mn-lt"/>
            </a:rPr>
            <a:t>3. Care providers</a:t>
          </a:r>
        </a:p>
      </dgm:t>
    </dgm:pt>
    <dgm:pt modelId="{9ACF3F78-A637-4E33-82EE-B8C1F4EB283A}" type="parTrans" cxnId="{86E4BB65-0AFC-4584-B3BB-0FC7865B3182}">
      <dgm:prSet/>
      <dgm:spPr/>
      <dgm:t>
        <a:bodyPr/>
        <a:lstStyle/>
        <a:p>
          <a:endParaRPr lang="en-GB"/>
        </a:p>
      </dgm:t>
    </dgm:pt>
    <dgm:pt modelId="{F970BD88-772F-4AB2-BED9-0D577E21737D}" type="sibTrans" cxnId="{86E4BB65-0AFC-4584-B3BB-0FC7865B3182}">
      <dgm:prSet/>
      <dgm:spPr/>
      <dgm:t>
        <a:bodyPr/>
        <a:lstStyle/>
        <a:p>
          <a:endParaRPr lang="en-GB"/>
        </a:p>
      </dgm:t>
    </dgm:pt>
    <dgm:pt modelId="{6EBC5B6C-C41E-4230-9CEF-42323B80C606}">
      <dgm:prSet phldrT="[Text]" custT="1"/>
      <dgm:spPr>
        <a:ln>
          <a:solidFill>
            <a:schemeClr val="bg1"/>
          </a:solidFill>
        </a:ln>
      </dgm:spPr>
      <dgm:t>
        <a:bodyPr/>
        <a:lstStyle/>
        <a:p>
          <a:r>
            <a:rPr lang="en-GB" sz="1400">
              <a:latin typeface="+mn-lt"/>
            </a:rPr>
            <a:t>4. Partners</a:t>
          </a:r>
        </a:p>
      </dgm:t>
    </dgm:pt>
    <dgm:pt modelId="{032CFDDB-8C23-4C0C-BEA6-9B7A378FCBED}" type="parTrans" cxnId="{B07BE8BA-A187-418B-9B15-577D891A1D7D}">
      <dgm:prSet/>
      <dgm:spPr/>
      <dgm:t>
        <a:bodyPr/>
        <a:lstStyle/>
        <a:p>
          <a:endParaRPr lang="en-GB"/>
        </a:p>
      </dgm:t>
    </dgm:pt>
    <dgm:pt modelId="{06A526AE-FEC3-456B-B40D-0C3EE7A2197B}" type="sibTrans" cxnId="{B07BE8BA-A187-418B-9B15-577D891A1D7D}">
      <dgm:prSet/>
      <dgm:spPr/>
      <dgm:t>
        <a:bodyPr/>
        <a:lstStyle/>
        <a:p>
          <a:endParaRPr lang="en-GB"/>
        </a:p>
      </dgm:t>
    </dgm:pt>
    <dgm:pt modelId="{896B0E56-BB93-4FBE-ADA8-2DA9D8409B5F}">
      <dgm:prSet/>
      <dgm:spPr/>
      <dgm:t>
        <a:bodyPr/>
        <a:lstStyle/>
        <a:p>
          <a:endParaRPr lang="en-GB"/>
        </a:p>
      </dgm:t>
    </dgm:pt>
    <dgm:pt modelId="{E2A1AC37-BFAF-4F15-AE7E-D7CB6AA0AAC4}" type="parTrans" cxnId="{224AB1D7-3CDD-478B-B84C-82BBD80CF2C3}">
      <dgm:prSet/>
      <dgm:spPr/>
      <dgm:t>
        <a:bodyPr/>
        <a:lstStyle/>
        <a:p>
          <a:endParaRPr lang="en-GB"/>
        </a:p>
      </dgm:t>
    </dgm:pt>
    <dgm:pt modelId="{CDF18C6D-4E2E-49C8-B55C-A7EE607F19FB}" type="sibTrans" cxnId="{224AB1D7-3CDD-478B-B84C-82BBD80CF2C3}">
      <dgm:prSet/>
      <dgm:spPr/>
      <dgm:t>
        <a:bodyPr/>
        <a:lstStyle/>
        <a:p>
          <a:endParaRPr lang="en-GB"/>
        </a:p>
      </dgm:t>
    </dgm:pt>
    <dgm:pt modelId="{86A47CD7-67CD-4595-9F64-C565AA63E145}" type="pres">
      <dgm:prSet presAssocID="{1530E37B-339D-4E06-B51E-363627AD9CA7}" presName="Name0" presStyleCnt="0">
        <dgm:presLayoutVars>
          <dgm:chMax val="1"/>
          <dgm:dir/>
          <dgm:animLvl val="ctr"/>
          <dgm:resizeHandles val="exact"/>
        </dgm:presLayoutVars>
      </dgm:prSet>
      <dgm:spPr/>
    </dgm:pt>
    <dgm:pt modelId="{1C5B11E6-812E-417D-9A38-4AD3590099ED}" type="pres">
      <dgm:prSet presAssocID="{F3899F99-E15D-4DA5-B5D0-0AC8200DFFBD}" presName="centerShape" presStyleLbl="node0" presStyleIdx="0" presStyleCnt="1"/>
      <dgm:spPr/>
    </dgm:pt>
    <dgm:pt modelId="{87EC0EE9-6C6C-4A37-9BD9-B6CFD133EF4F}" type="pres">
      <dgm:prSet presAssocID="{1DAC33C6-6D13-4402-95B8-62FB7A48D230}" presName="node" presStyleLbl="node1" presStyleIdx="0" presStyleCnt="4">
        <dgm:presLayoutVars>
          <dgm:bulletEnabled val="1"/>
        </dgm:presLayoutVars>
      </dgm:prSet>
      <dgm:spPr/>
    </dgm:pt>
    <dgm:pt modelId="{5037ECDD-BB2A-4E85-912E-20F800B64CA9}" type="pres">
      <dgm:prSet presAssocID="{1DAC33C6-6D13-4402-95B8-62FB7A48D230}" presName="dummy" presStyleCnt="0"/>
      <dgm:spPr/>
    </dgm:pt>
    <dgm:pt modelId="{3703714F-A70F-4C22-A305-535EC4D0A18A}" type="pres">
      <dgm:prSet presAssocID="{298ED4A5-5F7F-43D9-BFDC-ECDBD0479AF9}" presName="sibTrans" presStyleLbl="sibTrans2D1" presStyleIdx="0" presStyleCnt="4"/>
      <dgm:spPr/>
    </dgm:pt>
    <dgm:pt modelId="{2A00FA95-D0EC-4B40-9E7C-4D950F7BC81B}" type="pres">
      <dgm:prSet presAssocID="{401BB9C6-BCF9-4A90-B290-832BE38E732C}" presName="node" presStyleLbl="node1" presStyleIdx="1" presStyleCnt="4">
        <dgm:presLayoutVars>
          <dgm:bulletEnabled val="1"/>
        </dgm:presLayoutVars>
      </dgm:prSet>
      <dgm:spPr/>
    </dgm:pt>
    <dgm:pt modelId="{25ED9CBC-9C07-430F-862F-C0E30E6753F4}" type="pres">
      <dgm:prSet presAssocID="{401BB9C6-BCF9-4A90-B290-832BE38E732C}" presName="dummy" presStyleCnt="0"/>
      <dgm:spPr/>
    </dgm:pt>
    <dgm:pt modelId="{7300F339-1CE8-41B6-BFEE-E814518C68FC}" type="pres">
      <dgm:prSet presAssocID="{F426194E-B04A-4092-8532-4C85F64A1A85}" presName="sibTrans" presStyleLbl="sibTrans2D1" presStyleIdx="1" presStyleCnt="4"/>
      <dgm:spPr/>
    </dgm:pt>
    <dgm:pt modelId="{274A3606-AE39-4AD2-97DF-312EA7DC437E}" type="pres">
      <dgm:prSet presAssocID="{DBE3F671-8955-4A89-B547-EF2751CE79F9}" presName="node" presStyleLbl="node1" presStyleIdx="2" presStyleCnt="4">
        <dgm:presLayoutVars>
          <dgm:bulletEnabled val="1"/>
        </dgm:presLayoutVars>
      </dgm:prSet>
      <dgm:spPr/>
    </dgm:pt>
    <dgm:pt modelId="{708457A6-C674-49C0-9E07-2B9FB1E2A388}" type="pres">
      <dgm:prSet presAssocID="{DBE3F671-8955-4A89-B547-EF2751CE79F9}" presName="dummy" presStyleCnt="0"/>
      <dgm:spPr/>
    </dgm:pt>
    <dgm:pt modelId="{E8F3B030-584C-4E0C-B5A3-EC8A2DAB8C94}" type="pres">
      <dgm:prSet presAssocID="{F970BD88-772F-4AB2-BED9-0D577E21737D}" presName="sibTrans" presStyleLbl="sibTrans2D1" presStyleIdx="2" presStyleCnt="4"/>
      <dgm:spPr/>
    </dgm:pt>
    <dgm:pt modelId="{761B96F0-5ECB-43C1-B100-79291EDE9ED7}" type="pres">
      <dgm:prSet presAssocID="{6EBC5B6C-C41E-4230-9CEF-42323B80C606}" presName="node" presStyleLbl="node1" presStyleIdx="3" presStyleCnt="4">
        <dgm:presLayoutVars>
          <dgm:bulletEnabled val="1"/>
        </dgm:presLayoutVars>
      </dgm:prSet>
      <dgm:spPr/>
    </dgm:pt>
    <dgm:pt modelId="{6A85CA11-60A6-4871-9A34-D157CC820483}" type="pres">
      <dgm:prSet presAssocID="{6EBC5B6C-C41E-4230-9CEF-42323B80C606}" presName="dummy" presStyleCnt="0"/>
      <dgm:spPr/>
    </dgm:pt>
    <dgm:pt modelId="{AEC01930-76F7-4CC5-B11B-13741977B352}" type="pres">
      <dgm:prSet presAssocID="{06A526AE-FEC3-456B-B40D-0C3EE7A2197B}" presName="sibTrans" presStyleLbl="sibTrans2D1" presStyleIdx="3" presStyleCnt="4"/>
      <dgm:spPr/>
    </dgm:pt>
  </dgm:ptLst>
  <dgm:cxnLst>
    <dgm:cxn modelId="{7FCDD70C-3F17-414C-989B-AEBABB85C1A6}" type="presOf" srcId="{1530E37B-339D-4E06-B51E-363627AD9CA7}" destId="{86A47CD7-67CD-4595-9F64-C565AA63E145}" srcOrd="0" destOrd="0" presId="urn:microsoft.com/office/officeart/2005/8/layout/radial6"/>
    <dgm:cxn modelId="{0B03860F-4360-47C7-BF68-78A38C6EE0FA}" type="presOf" srcId="{F3899F99-E15D-4DA5-B5D0-0AC8200DFFBD}" destId="{1C5B11E6-812E-417D-9A38-4AD3590099ED}" srcOrd="0" destOrd="0" presId="urn:microsoft.com/office/officeart/2005/8/layout/radial6"/>
    <dgm:cxn modelId="{5502F510-6C49-4A89-A3F4-08AB4199E2DC}" type="presOf" srcId="{1DAC33C6-6D13-4402-95B8-62FB7A48D230}" destId="{87EC0EE9-6C6C-4A37-9BD9-B6CFD133EF4F}" srcOrd="0" destOrd="0" presId="urn:microsoft.com/office/officeart/2005/8/layout/radial6"/>
    <dgm:cxn modelId="{9FDE1719-3814-479F-9881-C827DD7A7593}" type="presOf" srcId="{F426194E-B04A-4092-8532-4C85F64A1A85}" destId="{7300F339-1CE8-41B6-BFEE-E814518C68FC}" srcOrd="0" destOrd="0" presId="urn:microsoft.com/office/officeart/2005/8/layout/radial6"/>
    <dgm:cxn modelId="{2DEF8E63-757F-4775-BDEA-64453847472C}" type="presOf" srcId="{06A526AE-FEC3-456B-B40D-0C3EE7A2197B}" destId="{AEC01930-76F7-4CC5-B11B-13741977B352}" srcOrd="0" destOrd="0" presId="urn:microsoft.com/office/officeart/2005/8/layout/radial6"/>
    <dgm:cxn modelId="{86E4BB65-0AFC-4584-B3BB-0FC7865B3182}" srcId="{F3899F99-E15D-4DA5-B5D0-0AC8200DFFBD}" destId="{DBE3F671-8955-4A89-B547-EF2751CE79F9}" srcOrd="2" destOrd="0" parTransId="{9ACF3F78-A637-4E33-82EE-B8C1F4EB283A}" sibTransId="{F970BD88-772F-4AB2-BED9-0D577E21737D}"/>
    <dgm:cxn modelId="{4C606576-A384-4B19-8069-DEC71411208D}" type="presOf" srcId="{DBE3F671-8955-4A89-B547-EF2751CE79F9}" destId="{274A3606-AE39-4AD2-97DF-312EA7DC437E}" srcOrd="0" destOrd="0" presId="urn:microsoft.com/office/officeart/2005/8/layout/radial6"/>
    <dgm:cxn modelId="{1ED0457C-BF83-4699-AFAD-71CF20273B61}" srcId="{F3899F99-E15D-4DA5-B5D0-0AC8200DFFBD}" destId="{1DAC33C6-6D13-4402-95B8-62FB7A48D230}" srcOrd="0" destOrd="0" parTransId="{3526F8BF-9A0F-4691-B083-9BAA4B9E30D1}" sibTransId="{298ED4A5-5F7F-43D9-BFDC-ECDBD0479AF9}"/>
    <dgm:cxn modelId="{58A0227E-27AB-44C1-B132-CAA18A953FA0}" type="presOf" srcId="{F970BD88-772F-4AB2-BED9-0D577E21737D}" destId="{E8F3B030-584C-4E0C-B5A3-EC8A2DAB8C94}" srcOrd="0" destOrd="0" presId="urn:microsoft.com/office/officeart/2005/8/layout/radial6"/>
    <dgm:cxn modelId="{A0BEC98A-0BCF-48B6-A767-010BB1F0729C}" type="presOf" srcId="{6EBC5B6C-C41E-4230-9CEF-42323B80C606}" destId="{761B96F0-5ECB-43C1-B100-79291EDE9ED7}" srcOrd="0" destOrd="0" presId="urn:microsoft.com/office/officeart/2005/8/layout/radial6"/>
    <dgm:cxn modelId="{B07BE8BA-A187-418B-9B15-577D891A1D7D}" srcId="{F3899F99-E15D-4DA5-B5D0-0AC8200DFFBD}" destId="{6EBC5B6C-C41E-4230-9CEF-42323B80C606}" srcOrd="3" destOrd="0" parTransId="{032CFDDB-8C23-4C0C-BEA6-9B7A378FCBED}" sibTransId="{06A526AE-FEC3-456B-B40D-0C3EE7A2197B}"/>
    <dgm:cxn modelId="{9653CCCA-7DCD-41B7-B421-953792B1F369}" srcId="{F3899F99-E15D-4DA5-B5D0-0AC8200DFFBD}" destId="{401BB9C6-BCF9-4A90-B290-832BE38E732C}" srcOrd="1" destOrd="0" parTransId="{D2582DA4-35EF-4D03-8753-2103D51EF108}" sibTransId="{F426194E-B04A-4092-8532-4C85F64A1A85}"/>
    <dgm:cxn modelId="{F8C401D0-3784-42DA-8701-5EADA8519229}" type="presOf" srcId="{298ED4A5-5F7F-43D9-BFDC-ECDBD0479AF9}" destId="{3703714F-A70F-4C22-A305-535EC4D0A18A}" srcOrd="0" destOrd="0" presId="urn:microsoft.com/office/officeart/2005/8/layout/radial6"/>
    <dgm:cxn modelId="{224AB1D7-3CDD-478B-B84C-82BBD80CF2C3}" srcId="{1530E37B-339D-4E06-B51E-363627AD9CA7}" destId="{896B0E56-BB93-4FBE-ADA8-2DA9D8409B5F}" srcOrd="1" destOrd="0" parTransId="{E2A1AC37-BFAF-4F15-AE7E-D7CB6AA0AAC4}" sibTransId="{CDF18C6D-4E2E-49C8-B55C-A7EE607F19FB}"/>
    <dgm:cxn modelId="{D21ED1E8-B833-493F-9BCA-CEA5D6DCF9B0}" type="presOf" srcId="{401BB9C6-BCF9-4A90-B290-832BE38E732C}" destId="{2A00FA95-D0EC-4B40-9E7C-4D950F7BC81B}" srcOrd="0" destOrd="0" presId="urn:microsoft.com/office/officeart/2005/8/layout/radial6"/>
    <dgm:cxn modelId="{7DD4D1FB-89D0-4074-A8EB-1BF96562CC90}" srcId="{1530E37B-339D-4E06-B51E-363627AD9CA7}" destId="{F3899F99-E15D-4DA5-B5D0-0AC8200DFFBD}" srcOrd="0" destOrd="0" parTransId="{4129FD14-7741-43B4-98C3-A01AD23DBC7E}" sibTransId="{1F41353E-09C7-4891-A159-2C7733F42844}"/>
    <dgm:cxn modelId="{CB0624B6-A35B-4F83-B3D2-C25EBEF08FB7}" type="presParOf" srcId="{86A47CD7-67CD-4595-9F64-C565AA63E145}" destId="{1C5B11E6-812E-417D-9A38-4AD3590099ED}" srcOrd="0" destOrd="0" presId="urn:microsoft.com/office/officeart/2005/8/layout/radial6"/>
    <dgm:cxn modelId="{7CE4C7DF-1583-4003-A46F-0109239120B8}" type="presParOf" srcId="{86A47CD7-67CD-4595-9F64-C565AA63E145}" destId="{87EC0EE9-6C6C-4A37-9BD9-B6CFD133EF4F}" srcOrd="1" destOrd="0" presId="urn:microsoft.com/office/officeart/2005/8/layout/radial6"/>
    <dgm:cxn modelId="{F37E1CB1-BE04-4C14-923E-190774E995CB}" type="presParOf" srcId="{86A47CD7-67CD-4595-9F64-C565AA63E145}" destId="{5037ECDD-BB2A-4E85-912E-20F800B64CA9}" srcOrd="2" destOrd="0" presId="urn:microsoft.com/office/officeart/2005/8/layout/radial6"/>
    <dgm:cxn modelId="{C33E3411-581E-4E60-85F2-8B2BB31C4D8C}" type="presParOf" srcId="{86A47CD7-67CD-4595-9F64-C565AA63E145}" destId="{3703714F-A70F-4C22-A305-535EC4D0A18A}" srcOrd="3" destOrd="0" presId="urn:microsoft.com/office/officeart/2005/8/layout/radial6"/>
    <dgm:cxn modelId="{80F99702-EDED-4E06-83F7-76701862AD58}" type="presParOf" srcId="{86A47CD7-67CD-4595-9F64-C565AA63E145}" destId="{2A00FA95-D0EC-4B40-9E7C-4D950F7BC81B}" srcOrd="4" destOrd="0" presId="urn:microsoft.com/office/officeart/2005/8/layout/radial6"/>
    <dgm:cxn modelId="{714CF108-7843-4BE2-9FB6-5EDD47CF7181}" type="presParOf" srcId="{86A47CD7-67CD-4595-9F64-C565AA63E145}" destId="{25ED9CBC-9C07-430F-862F-C0E30E6753F4}" srcOrd="5" destOrd="0" presId="urn:microsoft.com/office/officeart/2005/8/layout/radial6"/>
    <dgm:cxn modelId="{DF90601D-F069-4EC6-8C41-21FECCB3875D}" type="presParOf" srcId="{86A47CD7-67CD-4595-9F64-C565AA63E145}" destId="{7300F339-1CE8-41B6-BFEE-E814518C68FC}" srcOrd="6" destOrd="0" presId="urn:microsoft.com/office/officeart/2005/8/layout/radial6"/>
    <dgm:cxn modelId="{4D0D0F20-0341-44C6-86FA-4E4AA7EE3D11}" type="presParOf" srcId="{86A47CD7-67CD-4595-9F64-C565AA63E145}" destId="{274A3606-AE39-4AD2-97DF-312EA7DC437E}" srcOrd="7" destOrd="0" presId="urn:microsoft.com/office/officeart/2005/8/layout/radial6"/>
    <dgm:cxn modelId="{36131564-3AA1-4155-9EF0-D1C02341534D}" type="presParOf" srcId="{86A47CD7-67CD-4595-9F64-C565AA63E145}" destId="{708457A6-C674-49C0-9E07-2B9FB1E2A388}" srcOrd="8" destOrd="0" presId="urn:microsoft.com/office/officeart/2005/8/layout/radial6"/>
    <dgm:cxn modelId="{6CE0CC13-E3CC-4BB0-AFD4-0E07A8F9FB3C}" type="presParOf" srcId="{86A47CD7-67CD-4595-9F64-C565AA63E145}" destId="{E8F3B030-584C-4E0C-B5A3-EC8A2DAB8C94}" srcOrd="9" destOrd="0" presId="urn:microsoft.com/office/officeart/2005/8/layout/radial6"/>
    <dgm:cxn modelId="{AC438281-1AD8-48F7-BB81-5956C9DE0708}" type="presParOf" srcId="{86A47CD7-67CD-4595-9F64-C565AA63E145}" destId="{761B96F0-5ECB-43C1-B100-79291EDE9ED7}" srcOrd="10" destOrd="0" presId="urn:microsoft.com/office/officeart/2005/8/layout/radial6"/>
    <dgm:cxn modelId="{11104C26-CA08-486F-AAB2-20ACB49A7E1F}" type="presParOf" srcId="{86A47CD7-67CD-4595-9F64-C565AA63E145}" destId="{6A85CA11-60A6-4871-9A34-D157CC820483}" srcOrd="11" destOrd="0" presId="urn:microsoft.com/office/officeart/2005/8/layout/radial6"/>
    <dgm:cxn modelId="{5785075A-C7A1-4C27-977E-FF723709CEC6}" type="presParOf" srcId="{86A47CD7-67CD-4595-9F64-C565AA63E145}" destId="{AEC01930-76F7-4CC5-B11B-13741977B35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01930-76F7-4CC5-B11B-13741977B352}">
      <dsp:nvSpPr>
        <dsp:cNvPr id="0" name=""/>
        <dsp:cNvSpPr/>
      </dsp:nvSpPr>
      <dsp:spPr>
        <a:xfrm>
          <a:off x="2090961" y="660650"/>
          <a:ext cx="4399916" cy="4399916"/>
        </a:xfrm>
        <a:prstGeom prst="blockArc">
          <a:avLst>
            <a:gd name="adj1" fmla="val 1080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F3B030-584C-4E0C-B5A3-EC8A2DAB8C94}">
      <dsp:nvSpPr>
        <dsp:cNvPr id="0" name=""/>
        <dsp:cNvSpPr/>
      </dsp:nvSpPr>
      <dsp:spPr>
        <a:xfrm>
          <a:off x="2090961" y="660650"/>
          <a:ext cx="4399916" cy="4399916"/>
        </a:xfrm>
        <a:prstGeom prst="blockArc">
          <a:avLst>
            <a:gd name="adj1" fmla="val 5400000"/>
            <a:gd name="adj2" fmla="val 108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00F339-1CE8-41B6-BFEE-E814518C68FC}">
      <dsp:nvSpPr>
        <dsp:cNvPr id="0" name=""/>
        <dsp:cNvSpPr/>
      </dsp:nvSpPr>
      <dsp:spPr>
        <a:xfrm>
          <a:off x="2090961" y="660650"/>
          <a:ext cx="4399916" cy="4399916"/>
        </a:xfrm>
        <a:prstGeom prst="blockArc">
          <a:avLst>
            <a:gd name="adj1" fmla="val 0"/>
            <a:gd name="adj2" fmla="val 54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03714F-A70F-4C22-A305-535EC4D0A18A}">
      <dsp:nvSpPr>
        <dsp:cNvPr id="0" name=""/>
        <dsp:cNvSpPr/>
      </dsp:nvSpPr>
      <dsp:spPr>
        <a:xfrm>
          <a:off x="2090961" y="660650"/>
          <a:ext cx="4399916" cy="4399916"/>
        </a:xfrm>
        <a:prstGeom prst="blockArc">
          <a:avLst>
            <a:gd name="adj1" fmla="val 16200000"/>
            <a:gd name="adj2" fmla="val 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B11E6-812E-417D-9A38-4AD3590099ED}">
      <dsp:nvSpPr>
        <dsp:cNvPr id="0" name=""/>
        <dsp:cNvSpPr/>
      </dsp:nvSpPr>
      <dsp:spPr>
        <a:xfrm>
          <a:off x="3277902" y="1847591"/>
          <a:ext cx="2026034" cy="20260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a:t>The person being cared for</a:t>
          </a:r>
        </a:p>
      </dsp:txBody>
      <dsp:txXfrm>
        <a:off x="3574608" y="2144297"/>
        <a:ext cx="1432622" cy="1432622"/>
      </dsp:txXfrm>
    </dsp:sp>
    <dsp:sp modelId="{87EC0EE9-6C6C-4A37-9BD9-B6CFD133EF4F}">
      <dsp:nvSpPr>
        <dsp:cNvPr id="0" name=""/>
        <dsp:cNvSpPr/>
      </dsp:nvSpPr>
      <dsp:spPr>
        <a:xfrm>
          <a:off x="3581807" y="2594"/>
          <a:ext cx="1418224" cy="1418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mn-lt"/>
            </a:rPr>
            <a:t>1. The Environment</a:t>
          </a:r>
        </a:p>
      </dsp:txBody>
      <dsp:txXfrm>
        <a:off x="3789501" y="210288"/>
        <a:ext cx="1002836" cy="1002836"/>
      </dsp:txXfrm>
    </dsp:sp>
    <dsp:sp modelId="{2A00FA95-D0EC-4B40-9E7C-4D950F7BC81B}">
      <dsp:nvSpPr>
        <dsp:cNvPr id="0" name=""/>
        <dsp:cNvSpPr/>
      </dsp:nvSpPr>
      <dsp:spPr>
        <a:xfrm>
          <a:off x="5730709" y="2151496"/>
          <a:ext cx="1418224" cy="1418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mn-lt"/>
            </a:rPr>
            <a:t>2. Families</a:t>
          </a:r>
        </a:p>
      </dsp:txBody>
      <dsp:txXfrm>
        <a:off x="5938403" y="2359190"/>
        <a:ext cx="1002836" cy="1002836"/>
      </dsp:txXfrm>
    </dsp:sp>
    <dsp:sp modelId="{274A3606-AE39-4AD2-97DF-312EA7DC437E}">
      <dsp:nvSpPr>
        <dsp:cNvPr id="0" name=""/>
        <dsp:cNvSpPr/>
      </dsp:nvSpPr>
      <dsp:spPr>
        <a:xfrm>
          <a:off x="3581807" y="4300399"/>
          <a:ext cx="1418224" cy="14182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mn-lt"/>
            </a:rPr>
            <a:t>3. Care providers</a:t>
          </a:r>
        </a:p>
      </dsp:txBody>
      <dsp:txXfrm>
        <a:off x="3789501" y="4508093"/>
        <a:ext cx="1002836" cy="1002836"/>
      </dsp:txXfrm>
    </dsp:sp>
    <dsp:sp modelId="{761B96F0-5ECB-43C1-B100-79291EDE9ED7}">
      <dsp:nvSpPr>
        <dsp:cNvPr id="0" name=""/>
        <dsp:cNvSpPr/>
      </dsp:nvSpPr>
      <dsp:spPr>
        <a:xfrm>
          <a:off x="1432905" y="2151496"/>
          <a:ext cx="1418224" cy="1418224"/>
        </a:xfrm>
        <a:prstGeom prst="ellipse">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a:latin typeface="+mn-lt"/>
            </a:rPr>
            <a:t>4. Partners</a:t>
          </a:r>
        </a:p>
      </dsp:txBody>
      <dsp:txXfrm>
        <a:off x="1640599" y="2359190"/>
        <a:ext cx="1002836" cy="10028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1EACA-E7A7-4983-A3AC-7F6D215EA181}"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10567-32D7-4C6B-A64F-CFCFF718CD9F}" type="slidenum">
              <a:rPr lang="en-GB" smtClean="0"/>
              <a:t>‹#›</a:t>
            </a:fld>
            <a:endParaRPr lang="en-GB"/>
          </a:p>
        </p:txBody>
      </p:sp>
    </p:spTree>
    <p:extLst>
      <p:ext uri="{BB962C8B-B14F-4D97-AF65-F5344CB8AC3E}">
        <p14:creationId xmlns:p14="http://schemas.microsoft.com/office/powerpoint/2010/main" val="39723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a:t>
            </a:fld>
            <a:endParaRPr lang="en-GB"/>
          </a:p>
        </p:txBody>
      </p:sp>
    </p:spTree>
    <p:extLst>
      <p:ext uri="{BB962C8B-B14F-4D97-AF65-F5344CB8AC3E}">
        <p14:creationId xmlns:p14="http://schemas.microsoft.com/office/powerpoint/2010/main" val="2332069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01/05/2024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401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3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01/05/2024</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25196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21904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948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72730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58308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01/05/2024</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10.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svg"/><Relationship Id="rId2" Type="http://schemas.openxmlformats.org/officeDocument/2006/relationships/hyperlink" Target="https://twitter.com/Essex_CC" TargetMode="Externa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s://www.facebook.com/essexcountycouncil" TargetMode="Externa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a:extLst>
              <a:ext uri="{FF2B5EF4-FFF2-40B4-BE49-F238E27FC236}">
                <a16:creationId xmlns:a16="http://schemas.microsoft.com/office/drawing/2014/main" id="{3924476F-4AF1-AB1F-3148-29CB4C3EF29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330" b="3330"/>
          <a:stretch/>
        </p:blipFill>
        <p:spPr>
          <a:xfrm>
            <a:off x="6227130" y="0"/>
            <a:ext cx="5964871" cy="6858000"/>
          </a:xfrm>
        </p:spPr>
      </p:pic>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540000" y="1944000"/>
            <a:ext cx="5687130" cy="1620000"/>
          </a:xfrm>
        </p:spPr>
        <p:txBody>
          <a:bodyPr/>
          <a:lstStyle/>
          <a:p>
            <a:r>
              <a:rPr lang="en-GB">
                <a:latin typeface="Calibri" panose="020F0502020204030204" pitchFamily="34" charset="0"/>
                <a:cs typeface="Calibri" panose="020F0502020204030204" pitchFamily="34" charset="0"/>
              </a:rPr>
              <a:t>Caring for Adults with Dementia</a:t>
            </a: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539750" y="4505224"/>
            <a:ext cx="5421850" cy="1080000"/>
          </a:xfrm>
        </p:spPr>
        <p:txBody>
          <a:bodyPr/>
          <a:lstStyle/>
          <a:p>
            <a:r>
              <a:rPr lang="en-GB">
                <a:latin typeface="Calibri" panose="020F0502020204030204" pitchFamily="34" charset="0"/>
                <a:cs typeface="Calibri" panose="020F0502020204030204" pitchFamily="34" charset="0"/>
              </a:rPr>
              <a:t>Summary report</a:t>
            </a:r>
            <a:br>
              <a:rPr lang="en-GB">
                <a:latin typeface="Calibri" panose="020F0502020204030204" pitchFamily="34" charset="0"/>
                <a:cs typeface="Calibri" panose="020F0502020204030204" pitchFamily="34" charset="0"/>
              </a:rPr>
            </a:br>
            <a:r>
              <a:rPr lang="en-GB" sz="2000">
                <a:effectLst/>
                <a:latin typeface="Calibri" panose="020F0502020204030204" pitchFamily="34" charset="0"/>
                <a:ea typeface="Calibri" panose="020F0502020204030204" pitchFamily="34" charset="0"/>
              </a:rPr>
              <a:t>By Research &amp; Citizen Insight</a:t>
            </a:r>
            <a:br>
              <a:rPr lang="en-GB" sz="2000">
                <a:effectLst/>
                <a:latin typeface="Calibri" panose="020F0502020204030204" pitchFamily="34" charset="0"/>
                <a:ea typeface="Calibri" panose="020F0502020204030204" pitchFamily="34" charset="0"/>
              </a:rPr>
            </a:br>
            <a:r>
              <a:rPr lang="en-GB" sz="2000">
                <a:effectLst/>
                <a:latin typeface="Calibri" panose="020F0502020204030204" pitchFamily="34" charset="0"/>
                <a:ea typeface="Calibri" panose="020F0502020204030204" pitchFamily="34" charset="0"/>
              </a:rPr>
              <a:t>Elizabeth Roberts &amp; Maura O’Malley</a:t>
            </a:r>
            <a:endParaRPr lang="en-GB">
              <a:latin typeface="Calibri" panose="020F0502020204030204" pitchFamily="34" charset="0"/>
              <a:cs typeface="Calibri" panose="020F0502020204030204" pitchFamily="34" charset="0"/>
            </a:endParaRPr>
          </a:p>
        </p:txBody>
      </p:sp>
      <p:sp>
        <p:nvSpPr>
          <p:cNvPr id="7" name="Date Placeholder 6">
            <a:extLst>
              <a:ext uri="{FF2B5EF4-FFF2-40B4-BE49-F238E27FC236}">
                <a16:creationId xmlns:a16="http://schemas.microsoft.com/office/drawing/2014/main" id="{482EDEC0-71BF-DF40-C7F0-2DC769C6CC24}"/>
              </a:ext>
            </a:extLst>
          </p:cNvPr>
          <p:cNvSpPr>
            <a:spLocks noGrp="1"/>
          </p:cNvSpPr>
          <p:nvPr>
            <p:ph type="dt" sz="half" idx="10"/>
          </p:nvPr>
        </p:nvSpPr>
        <p:spPr>
          <a:xfrm>
            <a:off x="539750" y="5928448"/>
            <a:ext cx="2743200" cy="365125"/>
          </a:xfrm>
        </p:spPr>
        <p:txBody>
          <a:bodyPr/>
          <a:lstStyle/>
          <a:p>
            <a:r>
              <a:rPr lang="en-GB">
                <a:latin typeface="Calibri" panose="020F0502020204030204" pitchFamily="34" charset="0"/>
                <a:cs typeface="Calibri" panose="020F0502020204030204" pitchFamily="34" charset="0"/>
              </a:rPr>
              <a:t>May 2023</a:t>
            </a:r>
          </a:p>
        </p:txBody>
      </p:sp>
    </p:spTree>
    <p:extLst>
      <p:ext uri="{BB962C8B-B14F-4D97-AF65-F5344CB8AC3E}">
        <p14:creationId xmlns:p14="http://schemas.microsoft.com/office/powerpoint/2010/main" val="460801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4CBB0-A0F2-AD21-C515-A08570F39E71}"/>
              </a:ext>
            </a:extLst>
          </p:cNvPr>
          <p:cNvSpPr>
            <a:spLocks noGrp="1"/>
          </p:cNvSpPr>
          <p:nvPr>
            <p:ph type="body" sz="quarter" idx="10"/>
          </p:nvPr>
        </p:nvSpPr>
        <p:spPr>
          <a:xfrm>
            <a:off x="352338" y="1786855"/>
            <a:ext cx="6459523" cy="4292852"/>
          </a:xfrm>
        </p:spPr>
        <p:txBody>
          <a:bodyPr vert="horz" lIns="0" tIns="0" rIns="0" bIns="0" rtlCol="0" anchor="t">
            <a:noAutofit/>
          </a:bodyPr>
          <a:lstStyle/>
          <a:p>
            <a:pPr>
              <a:spcBef>
                <a:spcPts val="400"/>
              </a:spcBef>
              <a:spcAft>
                <a:spcPts val="400"/>
              </a:spcAft>
            </a:pPr>
            <a:r>
              <a:rPr lang="en-GB" sz="1600">
                <a:ea typeface="Calibri" panose="020F0502020204030204" pitchFamily="34" charset="0"/>
                <a:cs typeface="Times New Roman"/>
              </a:rPr>
              <a:t>The main </a:t>
            </a:r>
            <a:r>
              <a:rPr lang="en-GB" sz="1600">
                <a:effectLst/>
                <a:ea typeface="Calibri" panose="020F0502020204030204" pitchFamily="34" charset="0"/>
                <a:cs typeface="Times New Roman"/>
              </a:rPr>
              <a:t>gaps highlighted are:</a:t>
            </a:r>
            <a:br>
              <a:rPr lang="en-GB" sz="1600">
                <a:effectLst/>
                <a:ea typeface="Calibri" panose="020F0502020204030204" pitchFamily="34" charset="0"/>
                <a:cs typeface="Times New Roman" panose="02020603050405020304" pitchFamily="18" charset="0"/>
              </a:rPr>
            </a:br>
            <a:r>
              <a:rPr lang="en-GB" sz="1200">
                <a:ea typeface="Calibri" panose="020F0502020204030204" pitchFamily="34" charset="0"/>
                <a:cs typeface="Times New Roman"/>
              </a:rPr>
              <a:t> </a:t>
            </a:r>
            <a:endParaRPr lang="en-GB" sz="1200">
              <a:ea typeface="Calibri" panose="020F0502020204030204" pitchFamily="34" charset="0"/>
              <a:cs typeface="Times New Roman" panose="02020603050405020304" pitchFamily="18" charset="0"/>
            </a:endParaRPr>
          </a:p>
          <a:p>
            <a:pPr marL="285750"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Not r</a:t>
            </a:r>
            <a:r>
              <a:rPr lang="en-GB" sz="1600">
                <a:effectLst/>
                <a:ea typeface="Calibri" panose="020F0502020204030204" pitchFamily="34" charset="0"/>
                <a:cs typeface="Times New Roman"/>
              </a:rPr>
              <a:t>eceiving accurate information about the adult.</a:t>
            </a:r>
          </a:p>
          <a:p>
            <a:pPr marL="285750"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Providers needing</a:t>
            </a:r>
            <a:r>
              <a:rPr lang="en-GB" sz="1600">
                <a:effectLst/>
                <a:ea typeface="Calibri" panose="020F0502020204030204" pitchFamily="34" charset="0"/>
                <a:cs typeface="Times New Roman"/>
              </a:rPr>
              <a:t> training</a:t>
            </a:r>
            <a:r>
              <a:rPr lang="en-GB" sz="1600">
                <a:ea typeface="Calibri" panose="020F0502020204030204" pitchFamily="34" charset="0"/>
                <a:cs typeface="Times New Roman"/>
              </a:rPr>
              <a:t> to better</a:t>
            </a:r>
            <a:r>
              <a:rPr lang="en-GB" sz="1600">
                <a:effectLst/>
                <a:ea typeface="Calibri" panose="020F0502020204030204" pitchFamily="34" charset="0"/>
                <a:cs typeface="Times New Roman"/>
              </a:rPr>
              <a:t> understand dementia and distressed behaviours.</a:t>
            </a:r>
          </a:p>
          <a:p>
            <a:pPr marL="285750"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Improved</a:t>
            </a:r>
            <a:r>
              <a:rPr lang="en-GB" sz="1600">
                <a:effectLst/>
                <a:ea typeface="Calibri" panose="020F0502020204030204" pitchFamily="34" charset="0"/>
                <a:cs typeface="Times New Roman"/>
              </a:rPr>
              <a:t> external support from appropriate stakeholders.</a:t>
            </a:r>
            <a:endParaRPr lang="en-GB" sz="1600">
              <a:ea typeface="Calibri" panose="020F0502020204030204" pitchFamily="34" charset="0"/>
              <a:cs typeface="Times New Roman"/>
            </a:endParaRPr>
          </a:p>
          <a:p>
            <a:pPr marL="285750"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Need for information on what makes a “Dementia-Friendly</a:t>
            </a:r>
            <a:r>
              <a:rPr lang="en-GB" sz="1600">
                <a:effectLst/>
                <a:ea typeface="Calibri" panose="020F0502020204030204" pitchFamily="34" charset="0"/>
                <a:cs typeface="Times New Roman"/>
              </a:rPr>
              <a:t>” environment in </a:t>
            </a:r>
            <a:r>
              <a:rPr lang="en-GB" sz="1600">
                <a:ea typeface="Calibri" panose="020F0502020204030204" pitchFamily="34" charset="0"/>
                <a:cs typeface="Times New Roman"/>
              </a:rPr>
              <a:t>the homes.</a:t>
            </a:r>
          </a:p>
          <a:p>
            <a:pPr>
              <a:spcBef>
                <a:spcPts val="400"/>
              </a:spcBef>
              <a:spcAft>
                <a:spcPts val="400"/>
              </a:spcAft>
              <a:buClr>
                <a:srgbClr val="E40037"/>
              </a:buClr>
            </a:pPr>
            <a:endParaRPr lang="en-GB" sz="1600">
              <a:effectLst/>
              <a:ea typeface="Calibri" panose="020F0502020204030204" pitchFamily="34" charset="0"/>
              <a:cs typeface="Times New Roman" panose="02020603050405020304" pitchFamily="18" charset="0"/>
            </a:endParaRPr>
          </a:p>
          <a:p>
            <a:pPr>
              <a:spcBef>
                <a:spcPts val="400"/>
              </a:spcBef>
              <a:spcAft>
                <a:spcPts val="400"/>
              </a:spcAft>
              <a:buClr>
                <a:srgbClr val="E40037"/>
              </a:buClr>
            </a:pPr>
            <a:r>
              <a:rPr lang="en-GB" sz="1600">
                <a:effectLst/>
                <a:ea typeface="Calibri" panose="020F0502020204030204" pitchFamily="34" charset="0"/>
                <a:cs typeface="Times New Roman"/>
              </a:rPr>
              <a:t>Other gaps include the need for more staff </a:t>
            </a:r>
            <a:r>
              <a:rPr lang="en-GB" sz="1600">
                <a:ea typeface="Calibri" panose="020F0502020204030204" pitchFamily="34" charset="0"/>
                <a:cs typeface="Times New Roman"/>
              </a:rPr>
              <a:t>to provide</a:t>
            </a:r>
            <a:r>
              <a:rPr lang="en-GB" sz="1600">
                <a:effectLst/>
                <a:ea typeface="Calibri" panose="020F0502020204030204" pitchFamily="34" charset="0"/>
                <a:cs typeface="Times New Roman"/>
              </a:rPr>
              <a:t> one-to-one support for residents, and early intervention for adults before </a:t>
            </a:r>
            <a:r>
              <a:rPr lang="en-GB" sz="1600">
                <a:ea typeface="Calibri" panose="020F0502020204030204" pitchFamily="34" charset="0"/>
                <a:cs typeface="Times New Roman"/>
              </a:rPr>
              <a:t>t</a:t>
            </a:r>
            <a:r>
              <a:rPr lang="en-GB" sz="1600">
                <a:effectLst/>
                <a:ea typeface="Calibri" panose="020F0502020204030204" pitchFamily="34" charset="0"/>
                <a:cs typeface="Times New Roman"/>
              </a:rPr>
              <a:t>ransitioning from their own home into </a:t>
            </a:r>
            <a:r>
              <a:rPr lang="en-GB" sz="1600">
                <a:ea typeface="Calibri" panose="020F0502020204030204" pitchFamily="34" charset="0"/>
                <a:cs typeface="Times New Roman"/>
              </a:rPr>
              <a:t>a</a:t>
            </a:r>
            <a:r>
              <a:rPr lang="en-GB" sz="1600">
                <a:effectLst/>
                <a:ea typeface="Calibri" panose="020F0502020204030204" pitchFamily="34" charset="0"/>
                <a:cs typeface="Times New Roman"/>
              </a:rPr>
              <a:t> care home.</a:t>
            </a:r>
            <a:r>
              <a:rPr lang="en-GB" sz="1600">
                <a:ea typeface="Calibri" panose="020F0502020204030204" pitchFamily="34" charset="0"/>
                <a:cs typeface="Times New Roman"/>
              </a:rPr>
              <a:t> </a:t>
            </a:r>
            <a:endParaRPr lang="en-GB" sz="1600">
              <a:ea typeface="Calibri" panose="020F0502020204030204" pitchFamily="34" charset="0"/>
              <a:cs typeface="Times New Roman" panose="02020603050405020304" pitchFamily="18" charset="0"/>
            </a:endParaRPr>
          </a:p>
          <a:p>
            <a:pPr>
              <a:spcBef>
                <a:spcPts val="400"/>
              </a:spcBef>
              <a:spcAft>
                <a:spcPts val="400"/>
              </a:spcAft>
              <a:buClr>
                <a:srgbClr val="E40037"/>
              </a:buClr>
            </a:pPr>
            <a:endParaRPr lang="en-GB" sz="1600">
              <a:ea typeface="Calibri" panose="020F0502020204030204" pitchFamily="34" charset="0"/>
              <a:cs typeface="Times New Roman" panose="02020603050405020304" pitchFamily="18" charset="0"/>
            </a:endParaRPr>
          </a:p>
          <a:p>
            <a:pPr marL="462280" lvl="4" indent="0">
              <a:spcBef>
                <a:spcPts val="400"/>
              </a:spcBef>
              <a:spcAft>
                <a:spcPts val="400"/>
              </a:spcAft>
              <a:buClr>
                <a:srgbClr val="E40037"/>
              </a:buClr>
              <a:buNone/>
            </a:pPr>
            <a:r>
              <a:rPr lang="en-GB" sz="1600">
                <a:ea typeface="Calibri" panose="020F0502020204030204" pitchFamily="34" charset="0"/>
                <a:cs typeface="Times New Roman"/>
              </a:rPr>
              <a:t>Better two-way communication and information sharing between families and care providers when appropriate.</a:t>
            </a:r>
            <a:endParaRPr lang="en-GB" sz="1600">
              <a:highlight>
                <a:srgbClr val="FFFF00"/>
              </a:highlight>
              <a:ea typeface="Calibri" panose="020F0502020204030204" pitchFamily="34" charset="0"/>
              <a:cs typeface="Times New Roman"/>
            </a:endParaRPr>
          </a:p>
        </p:txBody>
      </p:sp>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352338" y="517524"/>
            <a:ext cx="11362584" cy="1065091"/>
          </a:xfrm>
        </p:spPr>
        <p:txBody>
          <a:bodyPr/>
          <a:lstStyle/>
          <a:p>
            <a:r>
              <a:rPr lang="en-GB" sz="2800">
                <a:effectLst/>
                <a:latin typeface="+mn-lt"/>
                <a:ea typeface="Calibri" panose="020F0502020204030204" pitchFamily="34" charset="0"/>
                <a:cs typeface="Times New Roman"/>
              </a:rPr>
              <a:t>76% of all survey respondents </a:t>
            </a:r>
            <a:r>
              <a:rPr lang="en-GB" sz="2800">
                <a:latin typeface="+mn-lt"/>
                <a:ea typeface="Calibri" panose="020F0502020204030204" pitchFamily="34" charset="0"/>
                <a:cs typeface="Times New Roman"/>
              </a:rPr>
              <a:t>say </a:t>
            </a:r>
            <a:r>
              <a:rPr lang="en-GB" sz="2800">
                <a:effectLst/>
                <a:latin typeface="+mn-lt"/>
                <a:ea typeface="Calibri" panose="020F0502020204030204" pitchFamily="34" charset="0"/>
                <a:cs typeface="Times New Roman"/>
              </a:rPr>
              <a:t>t</a:t>
            </a:r>
            <a:r>
              <a:rPr lang="en-GB" sz="2800" b="1">
                <a:effectLst/>
                <a:latin typeface="+mn-lt"/>
                <a:ea typeface="Calibri" panose="020F0502020204030204" pitchFamily="34" charset="0"/>
                <a:cs typeface="Times New Roman"/>
              </a:rPr>
              <a:t>here are gaps in current service provision</a:t>
            </a:r>
            <a:endParaRPr lang="en-GB" sz="2800">
              <a:latin typeface="+mn-lt"/>
              <a:cs typeface="Times New Roman"/>
            </a:endParaRPr>
          </a:p>
        </p:txBody>
      </p:sp>
      <p:graphicFrame>
        <p:nvGraphicFramePr>
          <p:cNvPr id="6" name="Chart 5">
            <a:extLst>
              <a:ext uri="{FF2B5EF4-FFF2-40B4-BE49-F238E27FC236}">
                <a16:creationId xmlns:a16="http://schemas.microsoft.com/office/drawing/2014/main" id="{629E5DF6-BBB0-DFF7-E69D-B27466631394}"/>
              </a:ext>
            </a:extLst>
          </p:cNvPr>
          <p:cNvGraphicFramePr/>
          <p:nvPr>
            <p:extLst>
              <p:ext uri="{D42A27DB-BD31-4B8C-83A1-F6EECF244321}">
                <p14:modId xmlns:p14="http://schemas.microsoft.com/office/powerpoint/2010/main" val="502628313"/>
              </p:ext>
            </p:extLst>
          </p:nvPr>
        </p:nvGraphicFramePr>
        <p:xfrm>
          <a:off x="7517201" y="2084642"/>
          <a:ext cx="4674798" cy="3116532"/>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aphic 6" descr="Chat outline">
            <a:extLst>
              <a:ext uri="{FF2B5EF4-FFF2-40B4-BE49-F238E27FC236}">
                <a16:creationId xmlns:a16="http://schemas.microsoft.com/office/drawing/2014/main" id="{03D5E148-7EE7-F08C-7F01-813C8B5C42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08" y="5616862"/>
            <a:ext cx="667085" cy="667085"/>
          </a:xfrm>
          <a:prstGeom prst="rect">
            <a:avLst/>
          </a:prstGeom>
        </p:spPr>
      </p:pic>
    </p:spTree>
    <p:extLst>
      <p:ext uri="{BB962C8B-B14F-4D97-AF65-F5344CB8AC3E}">
        <p14:creationId xmlns:p14="http://schemas.microsoft.com/office/powerpoint/2010/main" val="282270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43950" y="531403"/>
            <a:ext cx="6347036" cy="1037331"/>
          </a:xfrm>
        </p:spPr>
        <p:txBody>
          <a:bodyPr/>
          <a:lstStyle/>
          <a:p>
            <a:r>
              <a:rPr lang="en-GB" sz="2800">
                <a:latin typeface="+mn-lt"/>
              </a:rPr>
              <a:t>Notices could be more preventable if accurate information was shared.</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43950" y="1670280"/>
            <a:ext cx="5519956" cy="4068498"/>
          </a:xfrm>
        </p:spPr>
        <p:txBody>
          <a:bodyPr vert="horz" lIns="0" tIns="0" rIns="0" bIns="0" rtlCol="0" anchor="t">
            <a:noAutofit/>
          </a:bodyPr>
          <a:lstStyle/>
          <a:p>
            <a:pPr>
              <a:lnSpc>
                <a:spcPct val="107000"/>
              </a:lnSpc>
              <a:spcAft>
                <a:spcPts val="800"/>
              </a:spcAft>
            </a:pPr>
            <a:r>
              <a:rPr lang="en-GB" sz="1600">
                <a:ea typeface="Calibri" panose="020F0502020204030204" pitchFamily="34" charset="0"/>
                <a:cs typeface="Times New Roman"/>
              </a:rPr>
              <a:t>Only 8% of managers told us that they receive an accurate assessment and clear information about residents. </a:t>
            </a:r>
            <a:r>
              <a:rPr lang="en-GB" sz="1600" b="0">
                <a:effectLst/>
                <a:ea typeface="Calibri" panose="020F0502020204030204" pitchFamily="34" charset="0"/>
                <a:cs typeface="Times New Roman"/>
              </a:rPr>
              <a:t>Care home providers told us receiving </a:t>
            </a:r>
            <a:r>
              <a:rPr lang="en-GB" sz="1600" b="0">
                <a:cs typeface="Times New Roman"/>
              </a:rPr>
              <a:t>i</a:t>
            </a:r>
            <a:r>
              <a:rPr lang="en-GB" sz="1600" b="0">
                <a:effectLst/>
                <a:ea typeface="Calibri" panose="020F0502020204030204" pitchFamily="34" charset="0"/>
                <a:cs typeface="Times New Roman"/>
              </a:rPr>
              <a:t>naccurate information about the </a:t>
            </a:r>
            <a:r>
              <a:rPr lang="en-GB" sz="1600" b="0">
                <a:ea typeface="Calibri" panose="020F0502020204030204" pitchFamily="34" charset="0"/>
                <a:cs typeface="Times New Roman"/>
              </a:rPr>
              <a:t>adults prior to moving into the care home, makes caring for people more challenging.</a:t>
            </a:r>
            <a:endParaRPr lang="en-GB" sz="1600" b="0">
              <a:effectLst/>
              <a:ea typeface="Calibri" panose="020F0502020204030204" pitchFamily="34" charset="0"/>
              <a:cs typeface="Times New Roman"/>
            </a:endParaRPr>
          </a:p>
          <a:p>
            <a:pPr>
              <a:lnSpc>
                <a:spcPct val="107000"/>
              </a:lnSpc>
              <a:spcAft>
                <a:spcPts val="800"/>
              </a:spcAft>
            </a:pPr>
            <a:r>
              <a:rPr lang="en-GB" sz="1600" b="0">
                <a:ea typeface="Calibri" panose="020F0502020204030204" pitchFamily="34" charset="0"/>
                <a:cs typeface="Times New Roman"/>
              </a:rPr>
              <a:t>It was noted that t</a:t>
            </a:r>
            <a:r>
              <a:rPr lang="en-GB" sz="1600" b="0">
                <a:effectLst/>
                <a:ea typeface="Calibri" panose="020F0502020204030204" pitchFamily="34" charset="0"/>
                <a:cs typeface="Times New Roman"/>
              </a:rPr>
              <a:t>here is room for </a:t>
            </a:r>
            <a:r>
              <a:rPr lang="en-GB" sz="1600" b="0">
                <a:ea typeface="Calibri" panose="020F0502020204030204" pitchFamily="34" charset="0"/>
                <a:cs typeface="Times New Roman"/>
              </a:rPr>
              <a:t>improvement in what information is collected and shared with care providers: </a:t>
            </a:r>
          </a:p>
          <a:p>
            <a:pPr marL="285750" indent="-285750">
              <a:lnSpc>
                <a:spcPct val="107000"/>
              </a:lnSpc>
              <a:spcBef>
                <a:spcPts val="600"/>
              </a:spcBef>
              <a:spcAft>
                <a:spcPts val="600"/>
              </a:spcAft>
              <a:buClr>
                <a:srgbClr val="E40037"/>
              </a:buClr>
              <a:buFont typeface="Arial" panose="020B0604020202020204" pitchFamily="34" charset="0"/>
              <a:buChar char="•"/>
            </a:pPr>
            <a:r>
              <a:rPr lang="en-GB" sz="1600">
                <a:ea typeface="Calibri" panose="020F0502020204030204" pitchFamily="34" charset="0"/>
                <a:cs typeface="Times New Roman"/>
              </a:rPr>
              <a:t>Greater transparency </a:t>
            </a:r>
            <a:r>
              <a:rPr lang="en-GB" sz="1600" b="0">
                <a:ea typeface="Calibri" panose="020F0502020204030204" pitchFamily="34" charset="0"/>
                <a:cs typeface="Times New Roman"/>
              </a:rPr>
              <a:t>from sources providing the information about those who are going into the care home, which includes professionals and families.</a:t>
            </a:r>
            <a:endParaRPr lang="en-GB" sz="1600" b="0">
              <a:ea typeface="Calibri" panose="020F0502020204030204" pitchFamily="34" charset="0"/>
              <a:cs typeface="Times New Roman" panose="02020603050405020304" pitchFamily="18" charset="0"/>
            </a:endParaRPr>
          </a:p>
          <a:p>
            <a:pPr marL="285750" indent="-285750">
              <a:lnSpc>
                <a:spcPct val="107000"/>
              </a:lnSpc>
              <a:spcBef>
                <a:spcPts val="600"/>
              </a:spcBef>
              <a:spcAft>
                <a:spcPts val="600"/>
              </a:spcAft>
              <a:buClr>
                <a:srgbClr val="E40037"/>
              </a:buClr>
              <a:buFont typeface="Arial" panose="020B0604020202020204" pitchFamily="34" charset="0"/>
              <a:buChar char="•"/>
            </a:pPr>
            <a:r>
              <a:rPr lang="en-GB" sz="1600" b="0">
                <a:effectLst/>
                <a:ea typeface="Calibri" panose="020F0502020204030204" pitchFamily="34" charset="0"/>
                <a:cs typeface="Times New Roman"/>
              </a:rPr>
              <a:t>Details shared on the </a:t>
            </a:r>
            <a:r>
              <a:rPr lang="en-GB" sz="1600">
                <a:effectLst/>
                <a:ea typeface="Calibri" panose="020F0502020204030204" pitchFamily="34" charset="0"/>
                <a:cs typeface="Times New Roman"/>
              </a:rPr>
              <a:t>type of dementia </a:t>
            </a:r>
            <a:r>
              <a:rPr lang="en-GB" sz="1600" b="0">
                <a:effectLst/>
                <a:ea typeface="Calibri" panose="020F0502020204030204" pitchFamily="34" charset="0"/>
                <a:cs typeface="Times New Roman"/>
              </a:rPr>
              <a:t>and how to help accommodate and meet individual needs.</a:t>
            </a:r>
            <a:endParaRPr lang="en-GB" sz="1600">
              <a:effectLst/>
              <a:ea typeface="Calibri" panose="020F0502020204030204" pitchFamily="34" charset="0"/>
              <a:cs typeface="Times New Roman" panose="02020603050405020304" pitchFamily="18" charset="0"/>
            </a:endParaRPr>
          </a:p>
          <a:p>
            <a:pPr>
              <a:lnSpc>
                <a:spcPct val="107000"/>
              </a:lnSpc>
              <a:spcBef>
                <a:spcPts val="600"/>
              </a:spcBef>
              <a:spcAft>
                <a:spcPts val="600"/>
              </a:spcAft>
              <a:buClr>
                <a:srgbClr val="E40037"/>
              </a:buClr>
            </a:pPr>
            <a:r>
              <a:rPr lang="en-GB" sz="1600" b="0">
                <a:ea typeface="Calibri" panose="020F0502020204030204" pitchFamily="34" charset="0"/>
                <a:cs typeface="Times New Roman"/>
              </a:rPr>
              <a:t>Overall, </a:t>
            </a:r>
            <a:r>
              <a:rPr lang="en-GB" sz="1600">
                <a:solidFill>
                  <a:schemeClr val="accent5"/>
                </a:solidFill>
                <a:ea typeface="Calibri" panose="020F0502020204030204" pitchFamily="34" charset="0"/>
                <a:cs typeface="Times New Roman"/>
              </a:rPr>
              <a:t>receiving accurate information about the adult would help care home providers have suitable resources in place and better ensure a suitable placement.</a:t>
            </a:r>
            <a:r>
              <a:rPr lang="en-GB" sz="1600" b="0">
                <a:solidFill>
                  <a:schemeClr val="accent5"/>
                </a:solidFill>
                <a:ea typeface="Calibri" panose="020F0502020204030204" pitchFamily="34" charset="0"/>
                <a:cs typeface="Times New Roman"/>
              </a:rPr>
              <a:t>  </a:t>
            </a:r>
            <a:r>
              <a:rPr lang="en-GB" sz="1600" b="0">
                <a:ea typeface="Calibri" panose="020F0502020204030204" pitchFamily="34" charset="0"/>
                <a:cs typeface="Times New Roman"/>
              </a:rPr>
              <a:t>As well as result </a:t>
            </a:r>
            <a:r>
              <a:rPr lang="en-GB" sz="1600" b="0">
                <a:effectLst/>
                <a:ea typeface="Calibri" panose="020F0502020204030204" pitchFamily="34" charset="0"/>
                <a:cs typeface="Times New Roman"/>
              </a:rPr>
              <a:t>in less distressed </a:t>
            </a:r>
            <a:r>
              <a:rPr lang="en-GB" sz="1600" b="0">
                <a:ea typeface="Calibri" panose="020F0502020204030204" pitchFamily="34" charset="0"/>
                <a:cs typeface="Times New Roman"/>
              </a:rPr>
              <a:t>behaviours from residents.</a:t>
            </a:r>
            <a:endParaRPr lang="en-GB" sz="1600" b="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711628" y="1275127"/>
            <a:ext cx="3596731" cy="3229750"/>
          </a:xfrm>
        </p:spPr>
        <p:txBody>
          <a:bodyPr/>
          <a:lstStyle/>
          <a:p>
            <a:r>
              <a:rPr lang="en-GB" sz="2000" b="1"/>
              <a:t>“When assessing people the information needs to be given in full, often in my experience complex needs especially behaviours are often played down by family members and sometimes other professionals due to the fear of not being accepted. This is not helpful to the individual or the homes.”</a:t>
            </a:r>
          </a:p>
          <a:p>
            <a:r>
              <a:rPr lang="en-GB" sz="2000" b="1"/>
              <a:t> </a:t>
            </a:r>
            <a:br>
              <a:rPr lang="en-GB" sz="2000" b="1"/>
            </a:br>
            <a:r>
              <a:rPr lang="en-GB" sz="2000" b="1" i="1"/>
              <a:t>[</a:t>
            </a:r>
            <a:r>
              <a:rPr lang="en-GB" sz="2000" i="1"/>
              <a:t>Survey respondent]</a:t>
            </a:r>
          </a:p>
        </p:txBody>
      </p:sp>
    </p:spTree>
    <p:extLst>
      <p:ext uri="{BB962C8B-B14F-4D97-AF65-F5344CB8AC3E}">
        <p14:creationId xmlns:p14="http://schemas.microsoft.com/office/powerpoint/2010/main" val="255023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60727" y="517524"/>
            <a:ext cx="5735273" cy="1065091"/>
          </a:xfrm>
        </p:spPr>
        <p:txBody>
          <a:bodyPr/>
          <a:lstStyle/>
          <a:p>
            <a:r>
              <a:rPr lang="en-GB" sz="2800">
                <a:latin typeface="+mn-lt"/>
              </a:rPr>
              <a:t>The biggest challenge is understanding how to manage distressed behaviours.</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60726" y="2009775"/>
            <a:ext cx="5465308" cy="3971413"/>
          </a:xfrm>
        </p:spPr>
        <p:txBody>
          <a:bodyPr/>
          <a:lstStyle/>
          <a:p>
            <a:pPr lvl="1"/>
            <a:r>
              <a:rPr lang="en-GB" sz="1600">
                <a:effectLst/>
                <a:ea typeface="Calibri" panose="020F0502020204030204" pitchFamily="34" charset="0"/>
                <a:cs typeface="Times New Roman" panose="02020603050405020304" pitchFamily="18" charset="0"/>
              </a:rPr>
              <a:t>All care home providers told us the biggest challenge regarding caring for people living with dementia </a:t>
            </a:r>
            <a:r>
              <a:rPr lang="en-GB" sz="1600">
                <a:ea typeface="Calibri" panose="020F0502020204030204" pitchFamily="34" charset="0"/>
                <a:cs typeface="Times New Roman" panose="02020603050405020304" pitchFamily="18" charset="0"/>
              </a:rPr>
              <a:t>is</a:t>
            </a:r>
            <a:r>
              <a:rPr lang="en-GB" sz="1600">
                <a:effectLst/>
                <a:ea typeface="Calibri" panose="020F0502020204030204" pitchFamily="34" charset="0"/>
                <a:cs typeface="Times New Roman" panose="02020603050405020304" pitchFamily="18" charset="0"/>
              </a:rPr>
              <a:t> </a:t>
            </a:r>
            <a:r>
              <a:rPr lang="en-GB" sz="1600" b="1">
                <a:effectLst/>
                <a:ea typeface="Calibri" panose="020F0502020204030204" pitchFamily="34" charset="0"/>
                <a:cs typeface="Times New Roman" panose="02020603050405020304" pitchFamily="18" charset="0"/>
              </a:rPr>
              <a:t>the </a:t>
            </a:r>
            <a:r>
              <a:rPr lang="en-GB" sz="1600" b="1"/>
              <a:t>lack of support and advice on how to manage distressed/challenging behaviours.</a:t>
            </a:r>
          </a:p>
          <a:p>
            <a:pPr lvl="1"/>
            <a:endParaRPr lang="en-GB" sz="1600" b="1"/>
          </a:p>
          <a:p>
            <a:pPr lvl="1"/>
            <a:r>
              <a:rPr lang="en-GB" sz="1600" b="1">
                <a:solidFill>
                  <a:schemeClr val="accent5"/>
                </a:solidFill>
              </a:rPr>
              <a:t>Understanding reasons for distressed behaviour </a:t>
            </a:r>
            <a:r>
              <a:rPr lang="en-GB" sz="1600"/>
              <a:t>was the</a:t>
            </a:r>
            <a:r>
              <a:rPr lang="en-GB" sz="1600">
                <a:cs typeface="Times New Roman" panose="02020603050405020304" pitchFamily="18" charset="0"/>
              </a:rPr>
              <a:t> </a:t>
            </a:r>
            <a:r>
              <a:rPr lang="en-GB" sz="1600">
                <a:effectLst/>
                <a:ea typeface="Calibri" panose="020F0502020204030204" pitchFamily="34" charset="0"/>
                <a:cs typeface="Times New Roman" panose="02020603050405020304" pitchFamily="18" charset="0"/>
              </a:rPr>
              <a:t>most important </a:t>
            </a:r>
            <a:r>
              <a:rPr lang="en-GB" sz="1600">
                <a:ea typeface="Calibri" panose="020F0502020204030204" pitchFamily="34" charset="0"/>
                <a:cs typeface="Times New Roman" panose="02020603050405020304" pitchFamily="18" charset="0"/>
              </a:rPr>
              <a:t>in enabling </a:t>
            </a:r>
            <a:r>
              <a:rPr lang="en-GB" sz="1600">
                <a:effectLst/>
                <a:ea typeface="Calibri" panose="020F0502020204030204" pitchFamily="34" charset="0"/>
                <a:cs typeface="Times New Roman" panose="02020603050405020304" pitchFamily="18" charset="0"/>
              </a:rPr>
              <a:t>care home providers  to support and provide appropriate care to people with dementia. </a:t>
            </a:r>
          </a:p>
          <a:p>
            <a:pPr lvl="1"/>
            <a:br>
              <a:rPr lang="en-GB" sz="1600">
                <a:effectLst/>
                <a:ea typeface="Calibri" panose="020F0502020204030204" pitchFamily="34" charset="0"/>
                <a:cs typeface="Times New Roman" panose="02020603050405020304" pitchFamily="18" charset="0"/>
              </a:rPr>
            </a:br>
            <a:br>
              <a:rPr lang="en-GB" sz="1600">
                <a:effectLst/>
                <a:ea typeface="Calibri" panose="020F0502020204030204" pitchFamily="34" charset="0"/>
                <a:cs typeface="Times New Roman" panose="02020603050405020304" pitchFamily="18" charset="0"/>
              </a:rPr>
            </a:br>
            <a:r>
              <a:rPr lang="en-GB" sz="1600" b="1">
                <a:effectLst/>
                <a:ea typeface="Calibri" panose="020F0502020204030204" pitchFamily="34" charset="0"/>
                <a:cs typeface="Times New Roman" panose="02020603050405020304" pitchFamily="18" charset="0"/>
              </a:rPr>
              <a:t>Overall, there </a:t>
            </a:r>
            <a:r>
              <a:rPr lang="en-GB" sz="1600" b="1">
                <a:ea typeface="Calibri" panose="020F0502020204030204" pitchFamily="34" charset="0"/>
                <a:cs typeface="Times New Roman" panose="02020603050405020304" pitchFamily="18" charset="0"/>
              </a:rPr>
              <a:t>is </a:t>
            </a:r>
            <a:r>
              <a:rPr lang="en-GB" sz="1600" b="1">
                <a:effectLst/>
                <a:ea typeface="Calibri" panose="020F0502020204030204" pitchFamily="34" charset="0"/>
                <a:cs typeface="Times New Roman" panose="02020603050405020304" pitchFamily="18" charset="0"/>
              </a:rPr>
              <a:t>a clear need for care home providers to receive training to better understand reasons for distressed behaviour and how they can best manage this.</a:t>
            </a:r>
            <a:endParaRPr lang="en-GB" sz="160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665897" y="2274061"/>
            <a:ext cx="3684407" cy="2309877"/>
          </a:xfrm>
        </p:spPr>
        <p:txBody>
          <a:bodyPr/>
          <a:lstStyle/>
          <a:p>
            <a:r>
              <a:rPr lang="en-GB" sz="2000" b="1"/>
              <a:t>“Understanding how to deal with and relieve distressed behaviours and how to prevent them impacting negatively on others living in the home.” </a:t>
            </a:r>
          </a:p>
          <a:p>
            <a:br>
              <a:rPr lang="en-GB" sz="2000" b="1"/>
            </a:br>
            <a:r>
              <a:rPr lang="en-GB" sz="2000"/>
              <a:t>Survey respondent</a:t>
            </a:r>
          </a:p>
        </p:txBody>
      </p:sp>
    </p:spTree>
    <p:extLst>
      <p:ext uri="{BB962C8B-B14F-4D97-AF65-F5344CB8AC3E}">
        <p14:creationId xmlns:p14="http://schemas.microsoft.com/office/powerpoint/2010/main" val="415694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09A6-D463-130D-F8BB-EDE0A964DCBD}"/>
              </a:ext>
            </a:extLst>
          </p:cNvPr>
          <p:cNvSpPr>
            <a:spLocks noGrp="1"/>
          </p:cNvSpPr>
          <p:nvPr>
            <p:ph type="title" idx="4294967295"/>
          </p:nvPr>
        </p:nvSpPr>
        <p:spPr>
          <a:xfrm>
            <a:off x="355134" y="553672"/>
            <a:ext cx="11836866" cy="944101"/>
          </a:xfrm>
        </p:spPr>
        <p:txBody>
          <a:bodyPr/>
          <a:lstStyle/>
          <a:p>
            <a:r>
              <a:rPr lang="en-GB" sz="2800">
                <a:latin typeface="+mn-lt"/>
              </a:rPr>
              <a:t>Staff expect immediate intervention for assessment and medication review from the support services.</a:t>
            </a:r>
          </a:p>
        </p:txBody>
      </p:sp>
      <p:sp>
        <p:nvSpPr>
          <p:cNvPr id="5" name="Content Placeholder 4">
            <a:extLst>
              <a:ext uri="{FF2B5EF4-FFF2-40B4-BE49-F238E27FC236}">
                <a16:creationId xmlns:a16="http://schemas.microsoft.com/office/drawing/2014/main" id="{99E84C93-471C-0DD3-167D-1CF16ED19A6C}"/>
              </a:ext>
            </a:extLst>
          </p:cNvPr>
          <p:cNvSpPr>
            <a:spLocks noGrp="1"/>
          </p:cNvSpPr>
          <p:nvPr>
            <p:ph idx="4294967295"/>
          </p:nvPr>
        </p:nvSpPr>
        <p:spPr>
          <a:xfrm>
            <a:off x="355134" y="1778466"/>
            <a:ext cx="5740866" cy="3160500"/>
          </a:xfrm>
        </p:spPr>
        <p:txBody>
          <a:bodyPr vert="horz" lIns="0" tIns="0" rIns="0" bIns="0" rtlCol="0" anchor="t">
            <a:noAutofit/>
          </a:bodyPr>
          <a:lstStyle/>
          <a:p>
            <a:pPr>
              <a:lnSpc>
                <a:spcPct val="107000"/>
              </a:lnSpc>
              <a:spcAft>
                <a:spcPts val="800"/>
              </a:spcAft>
            </a:pPr>
            <a:r>
              <a:rPr lang="en-GB" sz="1600"/>
              <a:t>42 (84%) respondents know of the dementia crisis/intensive support services and use these service once or twice a month </a:t>
            </a:r>
            <a:r>
              <a:rPr lang="en-GB" sz="1600" b="0"/>
              <a:t>(to read more see appendix).</a:t>
            </a:r>
            <a:br>
              <a:rPr lang="en-GB" sz="1600"/>
            </a:br>
            <a:br>
              <a:rPr lang="en-GB" sz="1600"/>
            </a:br>
            <a:r>
              <a:rPr lang="en-GB" sz="1600" b="0"/>
              <a:t>Respondents told us that they would expect the dementia crisis/intensive support service to deliver immediate intervention for assessment and medication review.</a:t>
            </a:r>
            <a:endParaRPr lang="en-GB" sz="1600" b="0">
              <a:effectLst/>
              <a:ea typeface="Calibri" panose="020F0502020204030204" pitchFamily="34" charset="0"/>
              <a:cs typeface="Times New Roman" panose="02020603050405020304" pitchFamily="18" charset="0"/>
            </a:endParaRPr>
          </a:p>
          <a:p>
            <a:pPr>
              <a:lnSpc>
                <a:spcPct val="107000"/>
              </a:lnSpc>
              <a:spcAft>
                <a:spcPts val="800"/>
              </a:spcAft>
            </a:pPr>
            <a:r>
              <a:rPr lang="en-GB" sz="1600" b="0">
                <a:ea typeface="Calibri" panose="020F0502020204030204" pitchFamily="34" charset="0"/>
                <a:cs typeface="Times New Roman" panose="02020603050405020304" pitchFamily="18" charset="0"/>
              </a:rPr>
              <a:t>Other comments were having calls backs within 24-hours and the need for out of hours support.</a:t>
            </a:r>
            <a:br>
              <a:rPr lang="en-GB" sz="1600" b="0">
                <a:ea typeface="Calibri" panose="020F0502020204030204" pitchFamily="34" charset="0"/>
                <a:cs typeface="Times New Roman" panose="02020603050405020304" pitchFamily="18" charset="0"/>
              </a:rPr>
            </a:br>
            <a:endParaRPr lang="en-GB" sz="1600" b="0">
              <a:effectLst/>
              <a:ea typeface="Calibri" panose="020F0502020204030204" pitchFamily="34" charset="0"/>
              <a:cs typeface="Times New Roman" panose="02020603050405020304" pitchFamily="18" charset="0"/>
            </a:endParaRPr>
          </a:p>
        </p:txBody>
      </p:sp>
      <p:graphicFrame>
        <p:nvGraphicFramePr>
          <p:cNvPr id="9" name="Chart Placeholder 8" descr="Example of column &amp; line chart">
            <a:extLst>
              <a:ext uri="{FF2B5EF4-FFF2-40B4-BE49-F238E27FC236}">
                <a16:creationId xmlns:a16="http://schemas.microsoft.com/office/drawing/2014/main" id="{910D08D9-3DD0-664D-6D24-8CFA28CC841E}"/>
              </a:ext>
            </a:extLst>
          </p:cNvPr>
          <p:cNvGraphicFramePr>
            <a:graphicFrameLocks noGrp="1"/>
          </p:cNvGraphicFramePr>
          <p:nvPr>
            <p:ph type="chart" sz="quarter" idx="4294967295"/>
            <p:extLst>
              <p:ext uri="{D42A27DB-BD31-4B8C-83A1-F6EECF244321}">
                <p14:modId xmlns:p14="http://schemas.microsoft.com/office/powerpoint/2010/main" val="2098005246"/>
              </p:ext>
            </p:extLst>
          </p:nvPr>
        </p:nvGraphicFramePr>
        <p:xfrm>
          <a:off x="6608025" y="2056174"/>
          <a:ext cx="5583975" cy="36665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41641CC-B942-6716-90DF-941910DCBC8F}"/>
              </a:ext>
            </a:extLst>
          </p:cNvPr>
          <p:cNvSpPr txBox="1"/>
          <p:nvPr/>
        </p:nvSpPr>
        <p:spPr>
          <a:xfrm>
            <a:off x="297959" y="5149596"/>
            <a:ext cx="6054054" cy="923330"/>
          </a:xfrm>
          <a:prstGeom prst="rect">
            <a:avLst/>
          </a:prstGeom>
          <a:solidFill>
            <a:schemeClr val="bg1">
              <a:lumMod val="85000"/>
            </a:schemeClr>
          </a:solidFill>
          <a:ln>
            <a:solidFill>
              <a:schemeClr val="accent1"/>
            </a:solidFill>
          </a:ln>
        </p:spPr>
        <p:txBody>
          <a:bodyPr wrap="square">
            <a:spAutoFit/>
          </a:bodyPr>
          <a:lstStyle/>
          <a:p>
            <a:pPr algn="ctr"/>
            <a:r>
              <a:rPr lang="en-GB" b="1" i="1"/>
              <a:t>“We usually ask for support once we have exhausted all other ideas etc, so we would help and support in a timely manner” </a:t>
            </a:r>
          </a:p>
          <a:p>
            <a:pPr algn="ctr"/>
            <a:r>
              <a:rPr lang="en-GB" i="1"/>
              <a:t>Survey respondent</a:t>
            </a:r>
          </a:p>
        </p:txBody>
      </p:sp>
    </p:spTree>
    <p:extLst>
      <p:ext uri="{BB962C8B-B14F-4D97-AF65-F5344CB8AC3E}">
        <p14:creationId xmlns:p14="http://schemas.microsoft.com/office/powerpoint/2010/main" val="246547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27171" y="517524"/>
            <a:ext cx="5768829" cy="1065091"/>
          </a:xfrm>
        </p:spPr>
        <p:txBody>
          <a:bodyPr/>
          <a:lstStyle/>
          <a:p>
            <a:r>
              <a:rPr lang="en-GB" sz="2800">
                <a:latin typeface="+mn-lt"/>
              </a:rPr>
              <a:t>More dementia-friendly homes would reduce distressed behaviour</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27171" y="1820324"/>
            <a:ext cx="5310233" cy="3900718"/>
          </a:xfrm>
        </p:spPr>
        <p:txBody>
          <a:bodyPr vert="horz" lIns="0" tIns="0" rIns="0" bIns="0" rtlCol="0" anchor="t">
            <a:noAutofit/>
          </a:bodyPr>
          <a:lstStyle/>
          <a:p>
            <a:pPr lvl="1">
              <a:buClr>
                <a:srgbClr val="E40037"/>
              </a:buClr>
            </a:pPr>
            <a:r>
              <a:rPr lang="en-GB" sz="1600">
                <a:effectLst/>
                <a:ea typeface="Calibri" panose="020F0502020204030204" pitchFamily="34" charset="0"/>
                <a:cs typeface="Times New Roman"/>
              </a:rPr>
              <a:t>Care home providers told us that they would like to receive </a:t>
            </a:r>
            <a:r>
              <a:rPr lang="en-GB" sz="1600" b="1">
                <a:solidFill>
                  <a:schemeClr val="accent5"/>
                </a:solidFill>
                <a:ea typeface="Calibri" panose="020F0502020204030204" pitchFamily="34" charset="0"/>
                <a:cs typeface="Times New Roman"/>
              </a:rPr>
              <a:t>advice, information and guidance</a:t>
            </a:r>
            <a:r>
              <a:rPr lang="en-GB" sz="1600" b="1">
                <a:solidFill>
                  <a:schemeClr val="accent5"/>
                </a:solidFill>
                <a:effectLst/>
                <a:ea typeface="Calibri" panose="020F0502020204030204" pitchFamily="34" charset="0"/>
                <a:cs typeface="Times New Roman"/>
              </a:rPr>
              <a:t> on how to adapt to the different environmental needs of residents</a:t>
            </a:r>
            <a:r>
              <a:rPr lang="en-GB" sz="1600">
                <a:effectLst/>
                <a:ea typeface="Calibri" panose="020F0502020204030204" pitchFamily="34" charset="0"/>
                <a:cs typeface="Times New Roman"/>
              </a:rPr>
              <a:t>.</a:t>
            </a:r>
            <a:br>
              <a:rPr lang="en-GB" sz="1600">
                <a:effectLst/>
                <a:highlight>
                  <a:srgbClr val="FFFF00"/>
                </a:highlight>
                <a:ea typeface="Calibri" panose="020F0502020204030204" pitchFamily="34" charset="0"/>
                <a:cs typeface="Times New Roman" panose="02020603050405020304" pitchFamily="18" charset="0"/>
              </a:rPr>
            </a:br>
            <a:br>
              <a:rPr lang="en-GB" sz="1600">
                <a:effectLst/>
                <a:ea typeface="Calibri" panose="020F0502020204030204" pitchFamily="34" charset="0"/>
                <a:cs typeface="Times New Roman" panose="02020603050405020304" pitchFamily="18" charset="0"/>
              </a:rPr>
            </a:br>
            <a:r>
              <a:rPr lang="en-GB" sz="1600">
                <a:effectLst/>
                <a:ea typeface="Calibri" panose="020F0502020204030204" pitchFamily="34" charset="0"/>
                <a:cs typeface="Times New Roman"/>
              </a:rPr>
              <a:t>Many respondents felt that if the care homes were better designed to be </a:t>
            </a:r>
            <a:r>
              <a:rPr lang="en-GB" sz="1600">
                <a:ea typeface="Calibri" panose="020F0502020204030204" pitchFamily="34" charset="0"/>
                <a:cs typeface="Times New Roman"/>
              </a:rPr>
              <a:t>dementia-friendly</a:t>
            </a:r>
            <a:r>
              <a:rPr lang="en-GB" sz="1600">
                <a:effectLst/>
                <a:ea typeface="Calibri" panose="020F0502020204030204" pitchFamily="34" charset="0"/>
                <a:cs typeface="Times New Roman"/>
              </a:rPr>
              <a:t>, </a:t>
            </a:r>
            <a:r>
              <a:rPr lang="en-GB" sz="1600" b="1">
                <a:effectLst/>
                <a:ea typeface="Calibri" panose="020F0502020204030204" pitchFamily="34" charset="0"/>
                <a:cs typeface="Times New Roman"/>
              </a:rPr>
              <a:t>this could reduce distressed behaviour and allow care providers to work </a:t>
            </a:r>
            <a:r>
              <a:rPr lang="en-GB" sz="1600" b="1">
                <a:ea typeface="Calibri" panose="020F0502020204030204" pitchFamily="34" charset="0"/>
                <a:cs typeface="Times New Roman"/>
              </a:rPr>
              <a:t>more efficiently</a:t>
            </a:r>
            <a:r>
              <a:rPr lang="en-GB" sz="1600">
                <a:effectLst/>
                <a:ea typeface="Calibri" panose="020F0502020204030204" pitchFamily="34" charset="0"/>
                <a:cs typeface="Times New Roman"/>
              </a:rPr>
              <a:t>. For instance, if care homes had:</a:t>
            </a:r>
            <a:endParaRPr lang="en-GB" sz="1600">
              <a:ea typeface="Calibri" panose="020F0502020204030204" pitchFamily="34" charset="0"/>
              <a:cs typeface="Times New Roman"/>
            </a:endParaRPr>
          </a:p>
          <a:p>
            <a:pPr marL="285750" lvl="1"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A</a:t>
            </a:r>
            <a:r>
              <a:rPr lang="en-GB" sz="1600">
                <a:effectLst/>
                <a:ea typeface="Calibri" panose="020F0502020204030204" pitchFamily="34" charset="0"/>
                <a:cs typeface="Times New Roman"/>
              </a:rPr>
              <a:t>ppropriate and accessible signage</a:t>
            </a:r>
            <a:endParaRPr lang="en-GB" sz="1600">
              <a:ea typeface="Calibri" panose="020F0502020204030204" pitchFamily="34" charset="0"/>
              <a:cs typeface="Times New Roman"/>
            </a:endParaRPr>
          </a:p>
          <a:p>
            <a:pPr marL="285750" lvl="1"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Accessible layout/building</a:t>
            </a:r>
          </a:p>
          <a:p>
            <a:pPr marL="285750" lvl="1" indent="-285750">
              <a:spcBef>
                <a:spcPts val="400"/>
              </a:spcBef>
              <a:spcAft>
                <a:spcPts val="400"/>
              </a:spcAft>
              <a:buClr>
                <a:srgbClr val="E40037"/>
              </a:buClr>
              <a:buFont typeface="Arial" panose="020B0604020202020204" pitchFamily="34" charset="0"/>
              <a:buChar char="•"/>
            </a:pPr>
            <a:r>
              <a:rPr lang="en-GB" sz="1600">
                <a:ea typeface="Calibri" panose="020F0502020204030204" pitchFamily="34" charset="0"/>
                <a:cs typeface="Times New Roman"/>
              </a:rPr>
              <a:t>P</a:t>
            </a:r>
            <a:r>
              <a:rPr lang="en-GB" sz="1600">
                <a:effectLst/>
                <a:ea typeface="Calibri" panose="020F0502020204030204" pitchFamily="34" charset="0"/>
                <a:cs typeface="Times New Roman"/>
              </a:rPr>
              <a:t>ersonalised rooms</a:t>
            </a:r>
            <a:r>
              <a:rPr lang="en-GB" sz="1600">
                <a:ea typeface="Calibri" panose="020F0502020204030204" pitchFamily="34" charset="0"/>
                <a:cs typeface="Times New Roman"/>
              </a:rPr>
              <a:t> </a:t>
            </a:r>
            <a:endParaRPr lang="en-GB" sz="1600">
              <a:ea typeface="Calibri" panose="020F0502020204030204" pitchFamily="34" charset="0"/>
              <a:cs typeface="Times New Roman" panose="02020603050405020304" pitchFamily="18" charset="0"/>
            </a:endParaRPr>
          </a:p>
          <a:p>
            <a:pPr marL="285750" lvl="1" indent="-285750">
              <a:spcBef>
                <a:spcPts val="400"/>
              </a:spcBef>
              <a:spcAft>
                <a:spcPts val="400"/>
              </a:spcAft>
              <a:buClr>
                <a:srgbClr val="E40037"/>
              </a:buClr>
              <a:buFont typeface="Arial" panose="020B0604020202020204" pitchFamily="34" charset="0"/>
              <a:buChar char="•"/>
            </a:pPr>
            <a:r>
              <a:rPr lang="en-GB" sz="1600">
                <a:effectLst/>
                <a:ea typeface="Calibri" panose="020F0502020204030204" pitchFamily="34" charset="0"/>
                <a:cs typeface="Times New Roman"/>
              </a:rPr>
              <a:t>Using the 5 senses to aid support</a:t>
            </a:r>
            <a:endParaRPr lang="en-GB" sz="1600">
              <a:ea typeface="Calibri" panose="020F0502020204030204" pitchFamily="34" charset="0"/>
              <a:cs typeface="Times New Roman"/>
            </a:endParaRP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91511" y="2743238"/>
            <a:ext cx="4526263" cy="2888650"/>
          </a:xfrm>
        </p:spPr>
        <p:txBody>
          <a:bodyPr/>
          <a:lstStyle/>
          <a:p>
            <a:r>
              <a:rPr lang="en-GB" sz="2000" b="1"/>
              <a:t>“</a:t>
            </a:r>
            <a:r>
              <a:rPr lang="en-GB" sz="2000" b="1">
                <a:cs typeface="Times New Roman" panose="02020603050405020304" pitchFamily="18" charset="0"/>
              </a:rPr>
              <a:t>E</a:t>
            </a:r>
            <a:r>
              <a:rPr lang="en-GB" sz="2000" b="1">
                <a:effectLst/>
                <a:ea typeface="Calibri" panose="020F0502020204030204" pitchFamily="34" charset="0"/>
                <a:cs typeface="Times New Roman" panose="02020603050405020304" pitchFamily="18" charset="0"/>
              </a:rPr>
              <a:t>nvironmental limitations are main reason for difficulties</a:t>
            </a:r>
            <a:r>
              <a:rPr lang="en-GB" sz="2000" b="1"/>
              <a:t>.” </a:t>
            </a:r>
          </a:p>
          <a:p>
            <a:br>
              <a:rPr lang="en-GB" sz="2000" b="1"/>
            </a:br>
            <a:r>
              <a:rPr lang="en-GB" sz="2000"/>
              <a:t>Survey respondent</a:t>
            </a:r>
          </a:p>
        </p:txBody>
      </p:sp>
    </p:spTree>
    <p:extLst>
      <p:ext uri="{BB962C8B-B14F-4D97-AF65-F5344CB8AC3E}">
        <p14:creationId xmlns:p14="http://schemas.microsoft.com/office/powerpoint/2010/main" val="296216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60727" y="536895"/>
            <a:ext cx="6079830" cy="1045720"/>
          </a:xfrm>
        </p:spPr>
        <p:txBody>
          <a:bodyPr/>
          <a:lstStyle/>
          <a:p>
            <a:r>
              <a:rPr lang="en-GB" sz="2800">
                <a:latin typeface="+mn-lt"/>
              </a:rPr>
              <a:t>There is a need to improve support from external partners</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360727" y="1582615"/>
            <a:ext cx="5569810" cy="5206807"/>
          </a:xfrm>
        </p:spPr>
        <p:txBody>
          <a:bodyPr vert="horz" lIns="0" tIns="0" rIns="0" bIns="0" rtlCol="0" anchor="t">
            <a:noAutofit/>
          </a:bodyPr>
          <a:lstStyle/>
          <a:p>
            <a:pPr lvl="1"/>
            <a:r>
              <a:rPr lang="en-GB" sz="1600">
                <a:cs typeface="Times New Roman"/>
              </a:rPr>
              <a:t>Care home providers told us that </a:t>
            </a:r>
            <a:r>
              <a:rPr lang="en-GB" sz="1600" b="1">
                <a:cs typeface="Times New Roman"/>
              </a:rPr>
              <a:t>t</a:t>
            </a:r>
            <a:r>
              <a:rPr lang="en-GB" sz="1600" b="1">
                <a:effectLst/>
                <a:ea typeface="Calibri" panose="020F0502020204030204" pitchFamily="34" charset="0"/>
                <a:cs typeface="Times New Roman"/>
              </a:rPr>
              <a:t>hey have experienced</a:t>
            </a:r>
            <a:r>
              <a:rPr lang="en-GB" sz="1600" b="1">
                <a:ea typeface="Calibri" panose="020F0502020204030204" pitchFamily="34" charset="0"/>
                <a:cs typeface="Times New Roman"/>
              </a:rPr>
              <a:t> a decline and lack of </a:t>
            </a:r>
            <a:r>
              <a:rPr lang="en-GB" sz="1600" b="1">
                <a:effectLst/>
                <a:ea typeface="Calibri" panose="020F0502020204030204" pitchFamily="34" charset="0"/>
                <a:cs typeface="Times New Roman"/>
              </a:rPr>
              <a:t>external support</a:t>
            </a:r>
            <a:r>
              <a:rPr lang="en-GB" sz="1600">
                <a:effectLst/>
                <a:ea typeface="Calibri" panose="020F0502020204030204" pitchFamily="34" charset="0"/>
                <a:cs typeface="Times New Roman"/>
              </a:rPr>
              <a:t>, from MH services, GP’s, the NHS, Dementia Intensive Support Team (DIST) and </a:t>
            </a:r>
            <a:r>
              <a:rPr lang="en-GB" sz="1600">
                <a:ea typeface="Calibri" panose="020F0502020204030204" pitchFamily="34" charset="0"/>
                <a:cs typeface="Times New Roman"/>
              </a:rPr>
              <a:t>Dementia</a:t>
            </a:r>
            <a:r>
              <a:rPr lang="en-GB" sz="1600">
                <a:effectLst/>
                <a:ea typeface="Calibri" panose="020F0502020204030204" pitchFamily="34" charset="0"/>
                <a:cs typeface="Times New Roman"/>
              </a:rPr>
              <a:t> </a:t>
            </a:r>
            <a:r>
              <a:rPr lang="en-GB" sz="1600">
                <a:ea typeface="Calibri" panose="020F0502020204030204" pitchFamily="34" charset="0"/>
                <a:cs typeface="Times New Roman"/>
              </a:rPr>
              <a:t>Nurses</a:t>
            </a:r>
            <a:r>
              <a:rPr lang="en-GB" sz="1600">
                <a:effectLst/>
                <a:ea typeface="Calibri" panose="020F0502020204030204" pitchFamily="34" charset="0"/>
                <a:cs typeface="Times New Roman"/>
              </a:rPr>
              <a:t>.</a:t>
            </a:r>
            <a:br>
              <a:rPr lang="en-GB" sz="1600">
                <a:effectLst/>
                <a:ea typeface="Calibri" panose="020F0502020204030204" pitchFamily="34" charset="0"/>
                <a:cs typeface="Times New Roman" panose="02020603050405020304" pitchFamily="18" charset="0"/>
              </a:rPr>
            </a:br>
            <a:br>
              <a:rPr lang="en-GB" sz="1600">
                <a:effectLst/>
                <a:ea typeface="Calibri" panose="020F0502020204030204" pitchFamily="34" charset="0"/>
                <a:cs typeface="Times New Roman" panose="02020603050405020304" pitchFamily="18" charset="0"/>
              </a:rPr>
            </a:br>
            <a:r>
              <a:rPr lang="en-GB" sz="1600">
                <a:effectLst/>
                <a:ea typeface="Calibri" panose="020F0502020204030204" pitchFamily="34" charset="0"/>
                <a:cs typeface="Times New Roman"/>
              </a:rPr>
              <a:t>Scenarios included:</a:t>
            </a:r>
          </a:p>
          <a:p>
            <a:pPr marL="285750" lvl="1" indent="-285750">
              <a:buClr>
                <a:schemeClr val="accent1"/>
              </a:buClr>
              <a:buFont typeface="Arial" panose="020B0604020202020204" pitchFamily="34" charset="0"/>
              <a:buChar char="•"/>
            </a:pPr>
            <a:r>
              <a:rPr lang="en-GB" sz="1600">
                <a:effectLst/>
                <a:ea typeface="Calibri" panose="020F0502020204030204" pitchFamily="34" charset="0"/>
                <a:cs typeface="Times New Roman"/>
              </a:rPr>
              <a:t>long waiting times,</a:t>
            </a:r>
            <a:r>
              <a:rPr lang="en-GB" sz="1600">
                <a:ea typeface="Calibri" panose="020F0502020204030204" pitchFamily="34" charset="0"/>
                <a:cs typeface="Times New Roman"/>
              </a:rPr>
              <a:t> </a:t>
            </a:r>
            <a:endParaRPr lang="en-GB" sz="1600">
              <a:effectLst/>
              <a:ea typeface="Calibri" panose="020F0502020204030204" pitchFamily="34" charset="0"/>
              <a:cs typeface="Times New Roman" panose="02020603050405020304" pitchFamily="18" charset="0"/>
            </a:endParaRPr>
          </a:p>
          <a:p>
            <a:pPr marL="285750" lvl="1" indent="-285750">
              <a:buClr>
                <a:schemeClr val="accent1"/>
              </a:buClr>
              <a:buFont typeface="Arial" panose="020B0604020202020204" pitchFamily="34" charset="0"/>
              <a:buChar char="•"/>
            </a:pPr>
            <a:r>
              <a:rPr lang="en-GB" sz="1600">
                <a:ea typeface="Calibri" panose="020F0502020204030204" pitchFamily="34" charset="0"/>
                <a:cs typeface="Times New Roman"/>
              </a:rPr>
              <a:t>issues with dementia referrals </a:t>
            </a:r>
            <a:r>
              <a:rPr lang="en-GB" sz="1600">
                <a:effectLst/>
                <a:ea typeface="Calibri" panose="020F0502020204030204" pitchFamily="34" charset="0"/>
                <a:cs typeface="Times New Roman"/>
              </a:rPr>
              <a:t>and,</a:t>
            </a:r>
          </a:p>
          <a:p>
            <a:pPr marL="285750" lvl="1" indent="-285750">
              <a:buClr>
                <a:schemeClr val="accent1"/>
              </a:buClr>
              <a:buFont typeface="Arial" panose="020B0604020202020204" pitchFamily="34" charset="0"/>
              <a:buChar char="•"/>
            </a:pPr>
            <a:r>
              <a:rPr lang="en-GB" sz="1600">
                <a:effectLst/>
                <a:ea typeface="Calibri" panose="020F0502020204030204" pitchFamily="34" charset="0"/>
                <a:cs typeface="Times New Roman"/>
              </a:rPr>
              <a:t>the need for support during out of hours.</a:t>
            </a:r>
            <a:r>
              <a:rPr lang="en-GB" sz="1600">
                <a:ea typeface="Calibri" panose="020F0502020204030204" pitchFamily="34" charset="0"/>
                <a:cs typeface="Times New Roman"/>
              </a:rPr>
              <a:t> </a:t>
            </a:r>
            <a:endParaRPr lang="en-GB" sz="1600">
              <a:effectLst/>
              <a:ea typeface="Calibri" panose="020F0502020204030204" pitchFamily="34" charset="0"/>
              <a:cs typeface="Times New Roman" panose="02020603050405020304" pitchFamily="18" charset="0"/>
            </a:endParaRPr>
          </a:p>
          <a:p>
            <a:pPr lvl="1"/>
            <a:r>
              <a:rPr lang="en-GB" sz="1600">
                <a:effectLst/>
                <a:ea typeface="Calibri" panose="020F0502020204030204" pitchFamily="34" charset="0"/>
                <a:cs typeface="Times New Roman"/>
              </a:rPr>
              <a:t>There also needs to be emergency help for supporting challenging behaviour or moving someone to another facility. </a:t>
            </a:r>
            <a:br>
              <a:rPr lang="en-GB" sz="1600">
                <a:effectLst/>
                <a:ea typeface="Calibri" panose="020F0502020204030204" pitchFamily="34" charset="0"/>
                <a:cs typeface="Times New Roman" panose="02020603050405020304" pitchFamily="18" charset="0"/>
              </a:rPr>
            </a:br>
            <a:br>
              <a:rPr lang="en-GB" sz="1600">
                <a:effectLst/>
                <a:ea typeface="Calibri" panose="020F0502020204030204" pitchFamily="34" charset="0"/>
                <a:cs typeface="Times New Roman" panose="02020603050405020304" pitchFamily="18" charset="0"/>
              </a:rPr>
            </a:br>
            <a:r>
              <a:rPr lang="en-GB" sz="1600">
                <a:ea typeface="Calibri" panose="020F0502020204030204" pitchFamily="34" charset="0"/>
                <a:cs typeface="Times New Roman"/>
              </a:rPr>
              <a:t>In</a:t>
            </a:r>
            <a:r>
              <a:rPr lang="en-GB" sz="1600">
                <a:effectLst/>
                <a:ea typeface="Calibri" panose="020F0502020204030204" pitchFamily="34" charset="0"/>
                <a:cs typeface="Times New Roman"/>
              </a:rPr>
              <a:t> cases of emergency </a:t>
            </a:r>
            <a:r>
              <a:rPr lang="en-GB" sz="1600">
                <a:ea typeface="Calibri" panose="020F0502020204030204" pitchFamily="34" charset="0"/>
                <a:cs typeface="Times New Roman"/>
              </a:rPr>
              <a:t>many</a:t>
            </a:r>
            <a:r>
              <a:rPr lang="en-GB" sz="1600">
                <a:effectLst/>
                <a:ea typeface="Calibri" panose="020F0502020204030204" pitchFamily="34" charset="0"/>
                <a:cs typeface="Times New Roman"/>
              </a:rPr>
              <a:t> run out of options for support, which </a:t>
            </a:r>
            <a:r>
              <a:rPr lang="en-GB" sz="1600">
                <a:ea typeface="Calibri" panose="020F0502020204030204" pitchFamily="34" charset="0"/>
                <a:cs typeface="Times New Roman"/>
              </a:rPr>
              <a:t>has resulted</a:t>
            </a:r>
            <a:r>
              <a:rPr lang="en-GB" sz="1600">
                <a:effectLst/>
                <a:ea typeface="Calibri" panose="020F0502020204030204" pitchFamily="34" charset="0"/>
                <a:cs typeface="Times New Roman"/>
              </a:rPr>
              <a:t> in having to contact the police.</a:t>
            </a:r>
          </a:p>
          <a:p>
            <a:pPr lvl="1"/>
            <a:r>
              <a:rPr lang="en-GB" sz="1600" b="1">
                <a:solidFill>
                  <a:schemeClr val="accent5"/>
                </a:solidFill>
              </a:rPr>
              <a:t>Knowing what support is available and receiving improved signposting would improve efficiencies</a:t>
            </a:r>
            <a:r>
              <a:rPr lang="en-GB" sz="1600"/>
              <a:t>. While</a:t>
            </a:r>
            <a:r>
              <a:rPr lang="en-GB" sz="1600">
                <a:effectLst/>
                <a:ea typeface="Calibri" panose="020F0502020204030204" pitchFamily="34" charset="0"/>
                <a:cs typeface="Times New Roman"/>
              </a:rPr>
              <a:t> care providers </a:t>
            </a:r>
            <a:r>
              <a:rPr lang="en-GB" sz="1600">
                <a:ea typeface="Calibri" panose="020F0502020204030204" pitchFamily="34" charset="0"/>
                <a:cs typeface="Times New Roman"/>
              </a:rPr>
              <a:t>state they need </a:t>
            </a:r>
            <a:r>
              <a:rPr lang="en-GB" sz="1600">
                <a:effectLst/>
                <a:ea typeface="Calibri" panose="020F0502020204030204" pitchFamily="34" charset="0"/>
                <a:cs typeface="Times New Roman"/>
              </a:rPr>
              <a:t>more support </a:t>
            </a:r>
            <a:r>
              <a:rPr lang="en-GB" sz="1600"/>
              <a:t>from statutory services which would help make working with people with dementia a more appealing career choice.  </a:t>
            </a:r>
            <a:endParaRPr lang="en-GB" sz="1600">
              <a:cs typeface="Calibri"/>
            </a:endParaRPr>
          </a:p>
          <a:p>
            <a:pPr lvl="1"/>
            <a:br>
              <a:rPr lang="en-GB" sz="1600"/>
            </a:br>
            <a:br>
              <a:rPr lang="en-GB" sz="1600">
                <a:effectLst/>
                <a:ea typeface="Calibri" panose="020F0502020204030204" pitchFamily="34" charset="0"/>
                <a:cs typeface="Times New Roman" panose="02020603050405020304" pitchFamily="18" charset="0"/>
              </a:rPr>
            </a:br>
            <a:br>
              <a:rPr lang="en-GB" sz="1600">
                <a:effectLst/>
                <a:ea typeface="Calibri" panose="020F0502020204030204" pitchFamily="34" charset="0"/>
                <a:cs typeface="Times New Roman" panose="02020603050405020304" pitchFamily="18" charset="0"/>
              </a:rPr>
            </a:br>
            <a:endParaRPr lang="en-GB" sz="1600"/>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517991" y="1196751"/>
            <a:ext cx="4011440" cy="5438941"/>
          </a:xfrm>
        </p:spPr>
        <p:txBody>
          <a:bodyPr/>
          <a:lstStyle/>
          <a:p>
            <a:r>
              <a:rPr lang="en-GB" sz="2000" b="1"/>
              <a:t>“Support from wider agencies has declined to help us support people with additional needs i.e. social workers, Dementia services and ASC. Weekly IRN rates also do not cover costs for additional staff support. I have also found that additional needs are not always disclosed from placement team or the person completed ISP.” </a:t>
            </a:r>
          </a:p>
          <a:p>
            <a:br>
              <a:rPr lang="en-GB" sz="2000" b="1"/>
            </a:br>
            <a:r>
              <a:rPr lang="en-GB" sz="2000"/>
              <a:t>[Survey respondent]</a:t>
            </a:r>
          </a:p>
        </p:txBody>
      </p:sp>
    </p:spTree>
    <p:extLst>
      <p:ext uri="{BB962C8B-B14F-4D97-AF65-F5344CB8AC3E}">
        <p14:creationId xmlns:p14="http://schemas.microsoft.com/office/powerpoint/2010/main" val="3951224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352339" y="578840"/>
            <a:ext cx="5739630" cy="1003775"/>
          </a:xfrm>
        </p:spPr>
        <p:txBody>
          <a:bodyPr/>
          <a:lstStyle/>
          <a:p>
            <a:r>
              <a:rPr lang="en-GB" sz="2800">
                <a:latin typeface="+mn-lt"/>
              </a:rPr>
              <a:t>There was a need to improve support internally</a:t>
            </a: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7199899" y="2173357"/>
            <a:ext cx="4526263" cy="4315653"/>
          </a:xfrm>
        </p:spPr>
        <p:txBody>
          <a:bodyPr/>
          <a:lstStyle/>
          <a:p>
            <a:r>
              <a:rPr lang="en-GB" sz="2000" b="1"/>
              <a:t>“Recruitment and continuity of staff with the skills or the ability and aptitude to develop the skills.” </a:t>
            </a:r>
          </a:p>
          <a:p>
            <a:br>
              <a:rPr lang="en-GB" sz="2000" b="1"/>
            </a:br>
            <a:r>
              <a:rPr lang="en-GB" sz="2000"/>
              <a:t>Survey respondent</a:t>
            </a:r>
          </a:p>
        </p:txBody>
      </p:sp>
      <p:sp>
        <p:nvSpPr>
          <p:cNvPr id="6" name="TextBox 5">
            <a:extLst>
              <a:ext uri="{FF2B5EF4-FFF2-40B4-BE49-F238E27FC236}">
                <a16:creationId xmlns:a16="http://schemas.microsoft.com/office/drawing/2014/main" id="{A8CA323D-3736-67EA-CFA2-E0642F376C18}"/>
              </a:ext>
            </a:extLst>
          </p:cNvPr>
          <p:cNvSpPr txBox="1"/>
          <p:nvPr/>
        </p:nvSpPr>
        <p:spPr>
          <a:xfrm>
            <a:off x="352339" y="1965268"/>
            <a:ext cx="5660472" cy="3539430"/>
          </a:xfrm>
          <a:prstGeom prst="rect">
            <a:avLst/>
          </a:prstGeom>
          <a:noFill/>
        </p:spPr>
        <p:txBody>
          <a:bodyPr wrap="square">
            <a:spAutoFit/>
          </a:bodyPr>
          <a:lstStyle/>
          <a:p>
            <a:r>
              <a:rPr lang="en-GB" sz="1600"/>
              <a:t>Respondents mentioned t</a:t>
            </a:r>
            <a:r>
              <a:rPr lang="en-GB" sz="1600">
                <a:ea typeface="Calibri" panose="020F0502020204030204" pitchFamily="34" charset="0"/>
                <a:cs typeface="Times New Roman" panose="02020603050405020304" pitchFamily="18" charset="0"/>
              </a:rPr>
              <a:t>he </a:t>
            </a:r>
            <a:r>
              <a:rPr lang="en-GB" sz="1600" b="1">
                <a:ea typeface="Calibri" panose="020F0502020204030204" pitchFamily="34" charset="0"/>
                <a:cs typeface="Times New Roman" panose="02020603050405020304" pitchFamily="18" charset="0"/>
              </a:rPr>
              <a:t>need for appropriate funding and more staff </a:t>
            </a:r>
            <a:r>
              <a:rPr lang="en-GB" sz="1600">
                <a:effectLst/>
                <a:ea typeface="Calibri" panose="020F0502020204030204" pitchFamily="34" charset="0"/>
                <a:cs typeface="Times New Roman" panose="02020603050405020304" pitchFamily="18" charset="0"/>
              </a:rPr>
              <a:t>to enable care homes to also provide one to one support for residents. </a:t>
            </a:r>
          </a:p>
          <a:p>
            <a:br>
              <a:rPr lang="en-GB" sz="1600">
                <a:ea typeface="Calibri" panose="020F0502020204030204" pitchFamily="34" charset="0"/>
                <a:cs typeface="Times New Roman" panose="02020603050405020304" pitchFamily="18" charset="0"/>
              </a:rPr>
            </a:br>
            <a:r>
              <a:rPr lang="en-GB" sz="1600">
                <a:ea typeface="Calibri" panose="020F0502020204030204" pitchFamily="34" charset="0"/>
                <a:cs typeface="Times New Roman" panose="02020603050405020304" pitchFamily="18" charset="0"/>
              </a:rPr>
              <a:t>Our findings told us that there is a </a:t>
            </a:r>
            <a:r>
              <a:rPr lang="en-GB" sz="1600" b="1">
                <a:ea typeface="Calibri" panose="020F0502020204030204" pitchFamily="34" charset="0"/>
                <a:cs typeface="Times New Roman" panose="02020603050405020304" pitchFamily="18" charset="0"/>
              </a:rPr>
              <a:t>challenge with s</a:t>
            </a:r>
            <a:r>
              <a:rPr lang="en-GB" sz="1600" b="1">
                <a:effectLst/>
                <a:ea typeface="Calibri" panose="020F0502020204030204" pitchFamily="34" charset="0"/>
                <a:cs typeface="Times New Roman" panose="02020603050405020304" pitchFamily="18" charset="0"/>
              </a:rPr>
              <a:t>taff recruitment and retention</a:t>
            </a:r>
            <a:r>
              <a:rPr lang="en-GB" sz="1600">
                <a:effectLst/>
                <a:ea typeface="Calibri" panose="020F0502020204030204" pitchFamily="34" charset="0"/>
                <a:cs typeface="Times New Roman" panose="02020603050405020304" pitchFamily="18" charset="0"/>
              </a:rPr>
              <a:t>. This has an impact on the continuity of staff supporting the person </a:t>
            </a:r>
            <a:r>
              <a:rPr lang="en-GB" sz="1600">
                <a:ea typeface="Calibri" panose="020F0502020204030204" pitchFamily="34" charset="0"/>
                <a:cs typeface="Times New Roman" panose="02020603050405020304" pitchFamily="18" charset="0"/>
              </a:rPr>
              <a:t>living with dementia, and can have a negative effect on residents  behaviours.</a:t>
            </a:r>
          </a:p>
          <a:p>
            <a:br>
              <a:rPr lang="en-GB" sz="1600">
                <a:effectLst/>
                <a:ea typeface="Calibri" panose="020F0502020204030204" pitchFamily="34" charset="0"/>
                <a:cs typeface="Times New Roman" panose="02020603050405020304" pitchFamily="18" charset="0"/>
              </a:rPr>
            </a:br>
            <a:r>
              <a:rPr lang="en-GB" sz="1600">
                <a:ea typeface="Calibri" panose="020F0502020204030204" pitchFamily="34" charset="0"/>
                <a:cs typeface="Times New Roman" panose="02020603050405020304" pitchFamily="18" charset="0"/>
              </a:rPr>
              <a:t>Care providers value and </a:t>
            </a:r>
            <a:r>
              <a:rPr lang="en-GB" sz="1600" b="1">
                <a:solidFill>
                  <a:schemeClr val="accent5"/>
                </a:solidFill>
                <a:ea typeface="Calibri" panose="020F0502020204030204" pitchFamily="34" charset="0"/>
                <a:cs typeface="Times New Roman" panose="02020603050405020304" pitchFamily="18" charset="0"/>
              </a:rPr>
              <a:t>recognise the need for training and personal development </a:t>
            </a:r>
            <a:r>
              <a:rPr lang="en-GB" sz="1600">
                <a:ea typeface="Calibri" panose="020F0502020204030204" pitchFamily="34" charset="0"/>
                <a:cs typeface="Times New Roman" panose="02020603050405020304" pitchFamily="18" charset="0"/>
              </a:rPr>
              <a:t>and this includes</a:t>
            </a:r>
            <a:r>
              <a:rPr lang="en-GB" sz="1600">
                <a:effectLst/>
                <a:ea typeface="Calibri" panose="020F0502020204030204" pitchFamily="34" charset="0"/>
                <a:cs typeface="Times New Roman" panose="02020603050405020304" pitchFamily="18" charset="0"/>
              </a:rPr>
              <a:t> building on their knowledge on dementia and how to manage distressed behaviours.</a:t>
            </a:r>
            <a:br>
              <a:rPr lang="en-GB" sz="1600">
                <a:effectLst/>
                <a:highlight>
                  <a:srgbClr val="FFFF00"/>
                </a:highlight>
                <a:ea typeface="Calibri" panose="020F0502020204030204" pitchFamily="34" charset="0"/>
                <a:cs typeface="Times New Roman" panose="02020603050405020304" pitchFamily="18" charset="0"/>
              </a:rPr>
            </a:br>
            <a:endParaRPr lang="en-GB" sz="1600"/>
          </a:p>
        </p:txBody>
      </p:sp>
    </p:spTree>
    <p:extLst>
      <p:ext uri="{BB962C8B-B14F-4D97-AF65-F5344CB8AC3E}">
        <p14:creationId xmlns:p14="http://schemas.microsoft.com/office/powerpoint/2010/main" val="3488303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4CBB0-A0F2-AD21-C515-A08570F39E71}"/>
              </a:ext>
            </a:extLst>
          </p:cNvPr>
          <p:cNvSpPr>
            <a:spLocks noGrp="1"/>
          </p:cNvSpPr>
          <p:nvPr>
            <p:ph type="body" sz="quarter" idx="10"/>
          </p:nvPr>
        </p:nvSpPr>
        <p:spPr>
          <a:xfrm>
            <a:off x="544512" y="1789043"/>
            <a:ext cx="5881455" cy="3114261"/>
          </a:xfrm>
        </p:spPr>
        <p:txBody>
          <a:bodyPr/>
          <a:lstStyle/>
          <a:p>
            <a:pPr>
              <a:lnSpc>
                <a:spcPct val="107000"/>
              </a:lnSpc>
              <a:spcAft>
                <a:spcPts val="800"/>
              </a:spcAft>
              <a:buClr>
                <a:srgbClr val="E40037"/>
              </a:buClr>
            </a:pPr>
            <a:r>
              <a:rPr lang="en-GB" sz="1600">
                <a:effectLst/>
                <a:ea typeface="Calibri" panose="020F0502020204030204" pitchFamily="34" charset="0"/>
                <a:cs typeface="Times New Roman" panose="02020603050405020304" pitchFamily="18" charset="0"/>
              </a:rPr>
              <a:t>Other suggestions included:</a:t>
            </a:r>
            <a:endParaRPr lang="en-GB" sz="1600" strike="sngStrike">
              <a:effectLst/>
              <a:ea typeface="Calibri" panose="020F0502020204030204" pitchFamily="34" charset="0"/>
              <a:cs typeface="Times New Roman" panose="02020603050405020304" pitchFamily="18" charset="0"/>
            </a:endParaRPr>
          </a:p>
          <a:p>
            <a:pPr marL="285750" indent="-285750">
              <a:lnSpc>
                <a:spcPct val="107000"/>
              </a:lnSpc>
              <a:spcAft>
                <a:spcPts val="800"/>
              </a:spcAft>
              <a:buClr>
                <a:srgbClr val="E40037"/>
              </a:buClr>
              <a:buFont typeface="Arial" panose="020B0604020202020204" pitchFamily="34" charset="0"/>
              <a:buChar char="•"/>
            </a:pPr>
            <a:r>
              <a:rPr lang="en-GB" sz="1600">
                <a:effectLst/>
                <a:ea typeface="Calibri" panose="020F0502020204030204" pitchFamily="34" charset="0"/>
                <a:cs typeface="Times New Roman" panose="02020603050405020304" pitchFamily="18" charset="0"/>
              </a:rPr>
              <a:t>More </a:t>
            </a:r>
            <a:r>
              <a:rPr lang="en-GB" sz="1600" b="1">
                <a:effectLst/>
                <a:ea typeface="Calibri" panose="020F0502020204030204" pitchFamily="34" charset="0"/>
                <a:cs typeface="Times New Roman" panose="02020603050405020304" pitchFamily="18" charset="0"/>
              </a:rPr>
              <a:t>community involvement </a:t>
            </a:r>
            <a:r>
              <a:rPr lang="en-GB" sz="1600">
                <a:effectLst/>
                <a:ea typeface="Calibri" panose="020F0502020204030204" pitchFamily="34" charset="0"/>
                <a:cs typeface="Times New Roman" panose="02020603050405020304" pitchFamily="18" charset="0"/>
              </a:rPr>
              <a:t>in providing care and support</a:t>
            </a:r>
            <a:endParaRPr lang="en-GB" sz="1600">
              <a:ea typeface="Calibri" panose="020F0502020204030204" pitchFamily="34" charset="0"/>
              <a:cs typeface="Times New Roman" panose="02020603050405020304" pitchFamily="18" charset="0"/>
            </a:endParaRPr>
          </a:p>
          <a:p>
            <a:pPr marL="285750" indent="-285750">
              <a:lnSpc>
                <a:spcPct val="107000"/>
              </a:lnSpc>
              <a:spcAft>
                <a:spcPts val="800"/>
              </a:spcAft>
              <a:buClr>
                <a:srgbClr val="E40037"/>
              </a:buClr>
              <a:buFont typeface="Arial" panose="020B0604020202020204" pitchFamily="34" charset="0"/>
              <a:buChar char="•"/>
            </a:pPr>
            <a:r>
              <a:rPr lang="en-GB" sz="1600">
                <a:ea typeface="Calibri" panose="020F0502020204030204" pitchFamily="34" charset="0"/>
                <a:cs typeface="Times New Roman" panose="02020603050405020304" pitchFamily="18" charset="0"/>
              </a:rPr>
              <a:t>More r</a:t>
            </a:r>
            <a:r>
              <a:rPr lang="en-GB" sz="1600">
                <a:effectLst/>
                <a:ea typeface="Calibri" panose="020F0502020204030204" pitchFamily="34" charset="0"/>
                <a:cs typeface="Times New Roman" panose="02020603050405020304" pitchFamily="18" charset="0"/>
              </a:rPr>
              <a:t>egular dementia-friendly </a:t>
            </a:r>
            <a:r>
              <a:rPr lang="en-GB" sz="1600" b="1">
                <a:effectLst/>
                <a:ea typeface="Calibri" panose="020F0502020204030204" pitchFamily="34" charset="0"/>
                <a:cs typeface="Times New Roman" panose="02020603050405020304" pitchFamily="18" charset="0"/>
              </a:rPr>
              <a:t>activities</a:t>
            </a:r>
            <a:endParaRPr lang="en-GB" sz="1600" strike="sngStrike">
              <a:ea typeface="Calibri" panose="020F0502020204030204" pitchFamily="34" charset="0"/>
              <a:cs typeface="Times New Roman" panose="02020603050405020304" pitchFamily="18" charset="0"/>
            </a:endParaRPr>
          </a:p>
          <a:p>
            <a:pPr marL="285750" indent="-285750">
              <a:lnSpc>
                <a:spcPct val="107000"/>
              </a:lnSpc>
              <a:spcAft>
                <a:spcPts val="800"/>
              </a:spcAft>
              <a:buClr>
                <a:srgbClr val="E40037"/>
              </a:buClr>
              <a:buFont typeface="Arial" panose="020B0604020202020204" pitchFamily="34" charset="0"/>
              <a:buChar char="•"/>
            </a:pPr>
            <a:r>
              <a:rPr lang="en-GB" sz="1600">
                <a:effectLst/>
                <a:ea typeface="Calibri" panose="020F0502020204030204" pitchFamily="34" charset="0"/>
                <a:cs typeface="Times New Roman" panose="02020603050405020304" pitchFamily="18" charset="0"/>
              </a:rPr>
              <a:t>Taking an inclusive </a:t>
            </a:r>
            <a:r>
              <a:rPr lang="en-GB" sz="1600">
                <a:ea typeface="Calibri" panose="020F0502020204030204" pitchFamily="34" charset="0"/>
                <a:cs typeface="Times New Roman" panose="02020603050405020304" pitchFamily="18" charset="0"/>
              </a:rPr>
              <a:t>and </a:t>
            </a:r>
            <a:r>
              <a:rPr lang="en-GB" sz="1600" b="1">
                <a:effectLst/>
                <a:ea typeface="Calibri" panose="020F0502020204030204" pitchFamily="34" charset="0"/>
                <a:cs typeface="Times New Roman" panose="02020603050405020304" pitchFamily="18" charset="0"/>
              </a:rPr>
              <a:t>person centred approach </a:t>
            </a:r>
            <a:r>
              <a:rPr lang="en-GB" sz="1600">
                <a:effectLst/>
                <a:ea typeface="Calibri" panose="020F0502020204030204" pitchFamily="34" charset="0"/>
                <a:cs typeface="Times New Roman" panose="02020603050405020304" pitchFamily="18" charset="0"/>
              </a:rPr>
              <a:t>because dementia affects people differently. Spending time with the adult to understand their preferences and needs to help  enhance their everyday life </a:t>
            </a:r>
            <a:r>
              <a:rPr lang="en-GB" sz="1600">
                <a:ea typeface="Calibri" panose="020F0502020204030204" pitchFamily="34" charset="0"/>
                <a:cs typeface="Times New Roman" panose="02020603050405020304" pitchFamily="18" charset="0"/>
              </a:rPr>
              <a:t>.</a:t>
            </a:r>
            <a:r>
              <a:rPr lang="en-GB" sz="1600">
                <a:effectLst/>
                <a:ea typeface="Calibri" panose="020F0502020204030204" pitchFamily="34" charset="0"/>
                <a:cs typeface="Times New Roman" panose="02020603050405020304" pitchFamily="18" charset="0"/>
              </a:rPr>
              <a:t> </a:t>
            </a:r>
          </a:p>
          <a:p>
            <a:pPr marL="285750" indent="-285750">
              <a:lnSpc>
                <a:spcPct val="107000"/>
              </a:lnSpc>
              <a:spcAft>
                <a:spcPts val="800"/>
              </a:spcAft>
              <a:buClr>
                <a:srgbClr val="E40037"/>
              </a:buClr>
              <a:buFont typeface="Arial" panose="020B0604020202020204" pitchFamily="34" charset="0"/>
              <a:buChar char="•"/>
            </a:pPr>
            <a:r>
              <a:rPr lang="en-GB" sz="1600" b="1">
                <a:effectLst/>
                <a:ea typeface="Calibri" panose="020F0502020204030204" pitchFamily="34" charset="0"/>
                <a:cs typeface="Times New Roman" panose="02020603050405020304" pitchFamily="18" charset="0"/>
              </a:rPr>
              <a:t>Affordable transport</a:t>
            </a:r>
            <a:r>
              <a:rPr lang="en-GB" sz="1600">
                <a:effectLst/>
                <a:ea typeface="Calibri" panose="020F0502020204030204" pitchFamily="34" charset="0"/>
                <a:cs typeface="Times New Roman" panose="02020603050405020304" pitchFamily="18" charset="0"/>
              </a:rPr>
              <a:t>, so adults can access their local community and get to hospital appointments)</a:t>
            </a:r>
          </a:p>
          <a:p>
            <a:pPr>
              <a:lnSpc>
                <a:spcPct val="107000"/>
              </a:lnSpc>
              <a:spcAft>
                <a:spcPts val="800"/>
              </a:spcAft>
            </a:pPr>
            <a:endParaRPr lang="en-US" sz="1800" b="1">
              <a:cs typeface="Times New Roman" panose="02020603050405020304" pitchFamily="18" charset="0"/>
            </a:endParaRPr>
          </a:p>
        </p:txBody>
      </p:sp>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545124" y="517524"/>
            <a:ext cx="9579537" cy="1065091"/>
          </a:xfrm>
        </p:spPr>
        <p:txBody>
          <a:bodyPr/>
          <a:lstStyle/>
          <a:p>
            <a:r>
              <a:rPr lang="en-GB" sz="2800">
                <a:latin typeface="+mn-lt"/>
              </a:rPr>
              <a:t>Other areas that would help provide the best possible care to adults with dementia</a:t>
            </a:r>
          </a:p>
        </p:txBody>
      </p:sp>
      <p:pic>
        <p:nvPicPr>
          <p:cNvPr id="16" name="Picture 15" descr="A group of people wearing face masks&#10;&#10;Description automatically generated">
            <a:extLst>
              <a:ext uri="{FF2B5EF4-FFF2-40B4-BE49-F238E27FC236}">
                <a16:creationId xmlns:a16="http://schemas.microsoft.com/office/drawing/2014/main" id="{ACAEC1AD-F947-341A-6EF8-6C2FD597D755}"/>
              </a:ext>
            </a:extLst>
          </p:cNvPr>
          <p:cNvPicPr>
            <a:picLocks noChangeAspect="1"/>
          </p:cNvPicPr>
          <p:nvPr/>
        </p:nvPicPr>
        <p:blipFill rotWithShape="1">
          <a:blip r:embed="rId2">
            <a:extLst>
              <a:ext uri="{28A0092B-C50C-407E-A947-70E740481C1C}">
                <a14:useLocalDpi xmlns:a14="http://schemas.microsoft.com/office/drawing/2010/main" val="0"/>
              </a:ext>
            </a:extLst>
          </a:blip>
          <a:srcRect t="2268"/>
          <a:stretch/>
        </p:blipFill>
        <p:spPr>
          <a:xfrm>
            <a:off x="7234431" y="1864543"/>
            <a:ext cx="4655078" cy="3881635"/>
          </a:xfrm>
          <a:prstGeom prst="rect">
            <a:avLst/>
          </a:prstGeom>
        </p:spPr>
      </p:pic>
    </p:spTree>
    <p:extLst>
      <p:ext uri="{BB962C8B-B14F-4D97-AF65-F5344CB8AC3E}">
        <p14:creationId xmlns:p14="http://schemas.microsoft.com/office/powerpoint/2010/main" val="427730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343787" y="569247"/>
            <a:ext cx="10796793" cy="1065091"/>
          </a:xfrm>
        </p:spPr>
        <p:txBody>
          <a:bodyPr/>
          <a:lstStyle/>
          <a:p>
            <a:r>
              <a:rPr lang="en-GB" sz="2800">
                <a:latin typeface="+mn-lt"/>
              </a:rPr>
              <a:t>Learnings on what works well when caring for people with dementia</a:t>
            </a:r>
          </a:p>
        </p:txBody>
      </p:sp>
      <p:graphicFrame>
        <p:nvGraphicFramePr>
          <p:cNvPr id="2" name="Table 4">
            <a:extLst>
              <a:ext uri="{FF2B5EF4-FFF2-40B4-BE49-F238E27FC236}">
                <a16:creationId xmlns:a16="http://schemas.microsoft.com/office/drawing/2014/main" id="{FCCDFE8D-B4C8-79FC-5564-D3B97483C93A}"/>
              </a:ext>
            </a:extLst>
          </p:cNvPr>
          <p:cNvGraphicFramePr>
            <a:graphicFrameLocks noGrp="1"/>
          </p:cNvGraphicFramePr>
          <p:nvPr/>
        </p:nvGraphicFramePr>
        <p:xfrm>
          <a:off x="880762" y="2040668"/>
          <a:ext cx="9722842" cy="3535680"/>
        </p:xfrm>
        <a:graphic>
          <a:graphicData uri="http://schemas.openxmlformats.org/drawingml/2006/table">
            <a:tbl>
              <a:tblPr firstRow="1" bandRow="1">
                <a:tableStyleId>{5C22544A-7EE6-4342-B048-85BDC9FD1C3A}</a:tableStyleId>
              </a:tblPr>
              <a:tblGrid>
                <a:gridCol w="4861421">
                  <a:extLst>
                    <a:ext uri="{9D8B030D-6E8A-4147-A177-3AD203B41FA5}">
                      <a16:colId xmlns:a16="http://schemas.microsoft.com/office/drawing/2014/main" val="3417522641"/>
                    </a:ext>
                  </a:extLst>
                </a:gridCol>
                <a:gridCol w="4861421">
                  <a:extLst>
                    <a:ext uri="{9D8B030D-6E8A-4147-A177-3AD203B41FA5}">
                      <a16:colId xmlns:a16="http://schemas.microsoft.com/office/drawing/2014/main" val="3212776249"/>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a:solidFill>
                            <a:schemeClr val="tx1"/>
                          </a:solidFill>
                          <a:effectLst/>
                          <a:latin typeface="+mn-lt"/>
                          <a:ea typeface="Calibri" panose="020F0502020204030204" pitchFamily="34" charset="0"/>
                          <a:cs typeface="Times New Roman" panose="02020603050405020304" pitchFamily="18" charset="0"/>
                        </a:rPr>
                        <a:t>Having a safe and dementia friendly </a:t>
                      </a:r>
                      <a:r>
                        <a:rPr lang="en-GB" sz="1600" b="1">
                          <a:solidFill>
                            <a:schemeClr val="tx1"/>
                          </a:solidFill>
                          <a:latin typeface="+mn-lt"/>
                          <a:ea typeface="Calibri" panose="020F0502020204030204" pitchFamily="34" charset="0"/>
                          <a:cs typeface="Times New Roman" panose="02020603050405020304" pitchFamily="18" charset="0"/>
                        </a:rPr>
                        <a:t>e</a:t>
                      </a:r>
                      <a:r>
                        <a:rPr lang="en-GB" sz="1600" b="1">
                          <a:solidFill>
                            <a:schemeClr val="tx1"/>
                          </a:solidFill>
                          <a:effectLst/>
                          <a:latin typeface="+mn-lt"/>
                          <a:ea typeface="Calibri" panose="020F0502020204030204" pitchFamily="34" charset="0"/>
                          <a:cs typeface="Times New Roman" panose="02020603050405020304" pitchFamily="18" charset="0"/>
                        </a:rPr>
                        <a:t>nvironment for residents to get about independently.</a:t>
                      </a:r>
                      <a:endParaRPr lang="en-GB" sz="1600" b="1">
                        <a:solidFill>
                          <a:schemeClr val="tx1"/>
                        </a:solidFill>
                        <a:latin typeface="+mn-lt"/>
                        <a:ea typeface="Calibri" panose="020F0502020204030204" pitchFamily="34" charset="0"/>
                        <a:cs typeface="Times New Roman" panose="02020603050405020304" pitchFamily="18" charset="0"/>
                      </a:endParaRPr>
                    </a:p>
                  </a:txBody>
                  <a:tcPr>
                    <a:solidFill>
                      <a:srgbClr val="FAE7E8"/>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a:solidFill>
                            <a:schemeClr val="tx1"/>
                          </a:solidFill>
                          <a:effectLst/>
                          <a:latin typeface="+mn-lt"/>
                          <a:ea typeface="Calibri" panose="020F0502020204030204" pitchFamily="34" charset="0"/>
                          <a:cs typeface="Times New Roman" panose="02020603050405020304" pitchFamily="18" charset="0"/>
                        </a:rPr>
                        <a:t>When staff have received training and have better understanding and patience.</a:t>
                      </a:r>
                      <a:endParaRPr lang="en-GB" sz="1600" b="1">
                        <a:solidFill>
                          <a:schemeClr val="tx1"/>
                        </a:solidFill>
                        <a:latin typeface="+mn-lt"/>
                        <a:ea typeface="Calibri" panose="020F0502020204030204" pitchFamily="34" charset="0"/>
                        <a:cs typeface="Times New Roman" panose="02020603050405020304" pitchFamily="18" charset="0"/>
                      </a:endParaRPr>
                    </a:p>
                    <a:p>
                      <a:endParaRPr lang="en-GB" sz="1600" b="1">
                        <a:solidFill>
                          <a:schemeClr val="tx1"/>
                        </a:solidFill>
                        <a:latin typeface="+mn-lt"/>
                      </a:endParaRPr>
                    </a:p>
                  </a:txBody>
                  <a:tcPr>
                    <a:solidFill>
                      <a:srgbClr val="FAE7E8"/>
                    </a:solidFill>
                  </a:tcPr>
                </a:tc>
                <a:extLst>
                  <a:ext uri="{0D108BD9-81ED-4DB2-BD59-A6C34878D82A}">
                    <a16:rowId xmlns:a16="http://schemas.microsoft.com/office/drawing/2014/main" val="1147375453"/>
                  </a:ext>
                </a:extLst>
              </a:tr>
              <a:tr h="370840">
                <a:tc>
                  <a:txBody>
                    <a:bodyPr/>
                    <a:lstStyle/>
                    <a:p>
                      <a:pPr marL="285750" indent="-285750">
                        <a:buFont typeface="Wingdings" panose="05000000000000000000" pitchFamily="2" charset="2"/>
                        <a:buChar char="ü"/>
                      </a:pPr>
                      <a:r>
                        <a:rPr lang="en-GB" sz="1600" b="1">
                          <a:solidFill>
                            <a:schemeClr val="tx1"/>
                          </a:solidFill>
                          <a:effectLst/>
                          <a:latin typeface="+mn-lt"/>
                          <a:ea typeface="Calibri" panose="020F0502020204030204" pitchFamily="34" charset="0"/>
                          <a:cs typeface="Times New Roman" panose="02020603050405020304" pitchFamily="18" charset="0"/>
                        </a:rPr>
                        <a:t>Receiving external support, from the GP, dementia services, Mental Health services and families</a:t>
                      </a:r>
                      <a:endParaRPr lang="en-GB" sz="1600" b="1">
                        <a:solidFill>
                          <a:schemeClr val="tx1"/>
                        </a:solidFill>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a:solidFill>
                            <a:schemeClr val="tx1"/>
                          </a:solidFill>
                          <a:effectLst/>
                          <a:latin typeface="+mn-lt"/>
                          <a:ea typeface="Calibri" panose="020F0502020204030204" pitchFamily="34" charset="0"/>
                          <a:cs typeface="Times New Roman" panose="02020603050405020304" pitchFamily="18" charset="0"/>
                        </a:rPr>
                        <a:t>When there are more staff, so care homes can provide one to one support. Staff retention; consistent staff working with the person.</a:t>
                      </a:r>
                    </a:p>
                    <a:p>
                      <a:endParaRPr lang="en-GB" sz="1600" b="1">
                        <a:solidFill>
                          <a:schemeClr val="tx1"/>
                        </a:solidFill>
                        <a:latin typeface="+mn-lt"/>
                      </a:endParaRPr>
                    </a:p>
                  </a:txBody>
                  <a:tcPr/>
                </a:tc>
                <a:extLst>
                  <a:ext uri="{0D108BD9-81ED-4DB2-BD59-A6C34878D82A}">
                    <a16:rowId xmlns:a16="http://schemas.microsoft.com/office/drawing/2014/main" val="212851903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a:solidFill>
                            <a:schemeClr val="tx1"/>
                          </a:solidFill>
                          <a:effectLst/>
                          <a:latin typeface="+mn-lt"/>
                          <a:ea typeface="Calibri" panose="020F0502020204030204" pitchFamily="34" charset="0"/>
                          <a:cs typeface="Times New Roman" panose="02020603050405020304" pitchFamily="18" charset="0"/>
                        </a:rPr>
                        <a:t>Experience working with the person, so the care provider understands the persons needs and can p</a:t>
                      </a:r>
                      <a:r>
                        <a:rPr lang="en-GB" sz="1600" b="1">
                          <a:solidFill>
                            <a:schemeClr val="tx1"/>
                          </a:solidFill>
                          <a:latin typeface="+mn-lt"/>
                          <a:ea typeface="Calibri" panose="020F0502020204030204" pitchFamily="34" charset="0"/>
                          <a:cs typeface="Times New Roman" panose="02020603050405020304" pitchFamily="18" charset="0"/>
                        </a:rPr>
                        <a:t>rovide a p</a:t>
                      </a:r>
                      <a:r>
                        <a:rPr lang="en-GB" sz="1600" b="1">
                          <a:solidFill>
                            <a:schemeClr val="tx1"/>
                          </a:solidFill>
                          <a:effectLst/>
                          <a:latin typeface="+mn-lt"/>
                          <a:ea typeface="Calibri" panose="020F0502020204030204" pitchFamily="34" charset="0"/>
                          <a:cs typeface="Times New Roman" panose="02020603050405020304" pitchFamily="18" charset="0"/>
                        </a:rPr>
                        <a:t>erson-centred approach.</a:t>
                      </a:r>
                      <a:endParaRPr lang="en-GB" sz="1600" b="1">
                        <a:solidFill>
                          <a:schemeClr val="tx1"/>
                        </a:solidFill>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a:solidFill>
                            <a:schemeClr val="tx1"/>
                          </a:solidFill>
                          <a:effectLst/>
                          <a:latin typeface="+mn-lt"/>
                          <a:ea typeface="Calibri" panose="020F0502020204030204" pitchFamily="34" charset="0"/>
                          <a:cs typeface="Times New Roman" panose="02020603050405020304" pitchFamily="18" charset="0"/>
                        </a:rPr>
                        <a:t>Having multidisciplinary team meetings for multidisciplinary approach</a:t>
                      </a:r>
                    </a:p>
                    <a:p>
                      <a:endParaRPr lang="en-GB" sz="1600" b="1">
                        <a:solidFill>
                          <a:schemeClr val="tx1"/>
                        </a:solidFill>
                        <a:latin typeface="+mn-lt"/>
                      </a:endParaRPr>
                    </a:p>
                  </a:txBody>
                  <a:tcPr/>
                </a:tc>
                <a:extLst>
                  <a:ext uri="{0D108BD9-81ED-4DB2-BD59-A6C34878D82A}">
                    <a16:rowId xmlns:a16="http://schemas.microsoft.com/office/drawing/2014/main" val="173862068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600" b="1">
                          <a:solidFill>
                            <a:schemeClr val="tx1"/>
                          </a:solidFill>
                          <a:effectLst/>
                          <a:latin typeface="+mn-lt"/>
                          <a:ea typeface="Calibri" panose="020F0502020204030204" pitchFamily="34" charset="0"/>
                          <a:cs typeface="Times New Roman" panose="02020603050405020304" pitchFamily="18" charset="0"/>
                        </a:rPr>
                        <a:t>Good communication between care providers, and  receiving accurate information about the person being cared for. </a:t>
                      </a:r>
                      <a:endParaRPr lang="en-GB" sz="1600" b="1">
                        <a:solidFill>
                          <a:schemeClr val="tx1"/>
                        </a:solidFill>
                        <a:latin typeface="+mn-lt"/>
                      </a:endParaRPr>
                    </a:p>
                  </a:txBody>
                  <a:tcPr/>
                </a:tc>
                <a:tc>
                  <a:txBody>
                    <a:bodyPr/>
                    <a:lstStyle/>
                    <a:p>
                      <a:pPr marL="285750" indent="-285750">
                        <a:buFont typeface="Wingdings" panose="05000000000000000000" pitchFamily="2" charset="2"/>
                        <a:buChar char="ü"/>
                      </a:pPr>
                      <a:r>
                        <a:rPr lang="en-GB" sz="1600" b="1">
                          <a:solidFill>
                            <a:schemeClr val="tx1"/>
                          </a:solidFill>
                          <a:effectLst/>
                          <a:latin typeface="+mn-lt"/>
                          <a:ea typeface="Calibri" panose="020F0502020204030204" pitchFamily="34" charset="0"/>
                          <a:cs typeface="Times New Roman" panose="02020603050405020304" pitchFamily="18" charset="0"/>
                        </a:rPr>
                        <a:t>Early intervention and planning for transition before adults go into care</a:t>
                      </a:r>
                      <a:endParaRPr lang="en-GB" sz="1600" b="1">
                        <a:solidFill>
                          <a:schemeClr val="tx1"/>
                        </a:solidFill>
                        <a:latin typeface="+mn-lt"/>
                      </a:endParaRPr>
                    </a:p>
                  </a:txBody>
                  <a:tcPr/>
                </a:tc>
                <a:extLst>
                  <a:ext uri="{0D108BD9-81ED-4DB2-BD59-A6C34878D82A}">
                    <a16:rowId xmlns:a16="http://schemas.microsoft.com/office/drawing/2014/main" val="2119682531"/>
                  </a:ext>
                </a:extLst>
              </a:tr>
            </a:tbl>
          </a:graphicData>
        </a:graphic>
      </p:graphicFrame>
      <p:sp>
        <p:nvSpPr>
          <p:cNvPr id="3" name="TextBox 2">
            <a:extLst>
              <a:ext uri="{FF2B5EF4-FFF2-40B4-BE49-F238E27FC236}">
                <a16:creationId xmlns:a16="http://schemas.microsoft.com/office/drawing/2014/main" id="{15A21948-545D-CEB8-04CB-41EBE110C785}"/>
              </a:ext>
            </a:extLst>
          </p:cNvPr>
          <p:cNvSpPr txBox="1"/>
          <p:nvPr/>
        </p:nvSpPr>
        <p:spPr>
          <a:xfrm>
            <a:off x="343787" y="1281652"/>
            <a:ext cx="10984268" cy="874643"/>
          </a:xfrm>
          <a:prstGeom prst="rect">
            <a:avLst/>
          </a:prstGeom>
          <a:noFill/>
        </p:spPr>
        <p:txBody>
          <a:bodyPr wrap="square" lIns="0" tIns="0" rIns="0" bIns="0" rtlCol="0" anchor="t">
            <a:noAutofit/>
          </a:bodyPr>
          <a:lstStyle/>
          <a:p>
            <a:pPr>
              <a:spcAft>
                <a:spcPts val="1134"/>
              </a:spcAft>
            </a:pPr>
            <a:r>
              <a:rPr lang="en-GB" sz="1600"/>
              <a:t>This is a summary of what care providers told us works well when caring for people living with dementia who have complex needs. These insights can be used to build upon and form a set of principles for providing successful care. </a:t>
            </a:r>
          </a:p>
        </p:txBody>
      </p:sp>
      <p:sp>
        <p:nvSpPr>
          <p:cNvPr id="6" name="TextBox 5">
            <a:extLst>
              <a:ext uri="{FF2B5EF4-FFF2-40B4-BE49-F238E27FC236}">
                <a16:creationId xmlns:a16="http://schemas.microsoft.com/office/drawing/2014/main" id="{6585A79B-A1E6-1FFB-1D41-A6A8D9237F1E}"/>
              </a:ext>
            </a:extLst>
          </p:cNvPr>
          <p:cNvSpPr txBox="1"/>
          <p:nvPr/>
        </p:nvSpPr>
        <p:spPr>
          <a:xfrm>
            <a:off x="2586565" y="5851291"/>
            <a:ext cx="6311236" cy="523220"/>
          </a:xfrm>
          <a:prstGeom prst="rect">
            <a:avLst/>
          </a:prstGeom>
          <a:solidFill>
            <a:srgbClr val="EAD2D5"/>
          </a:solidFill>
          <a:ln>
            <a:solidFill>
              <a:schemeClr val="accent1"/>
            </a:solidFill>
          </a:ln>
        </p:spPr>
        <p:txBody>
          <a:bodyPr wrap="square">
            <a:spAutoFit/>
          </a:bodyPr>
          <a:lstStyle/>
          <a:p>
            <a:pPr algn="ctr"/>
            <a:r>
              <a:rPr lang="en-GB" sz="1400">
                <a:effectLst/>
                <a:ea typeface="Calibri" panose="020F0502020204030204" pitchFamily="34" charset="0"/>
                <a:cs typeface="Times New Roman" panose="02020603050405020304" pitchFamily="18" charset="0"/>
              </a:rPr>
              <a:t>“We will show you the best of how it can be under the current circumstances.” </a:t>
            </a:r>
          </a:p>
          <a:p>
            <a:pPr algn="ctr"/>
            <a:r>
              <a:rPr lang="en-GB" sz="1400">
                <a:effectLst/>
                <a:ea typeface="Calibri" panose="020F0502020204030204" pitchFamily="34" charset="0"/>
                <a:cs typeface="Times New Roman" panose="02020603050405020304" pitchFamily="18" charset="0"/>
              </a:rPr>
              <a:t>Survey respondent</a:t>
            </a:r>
            <a:endParaRPr lang="en-GB" sz="1400"/>
          </a:p>
        </p:txBody>
      </p:sp>
    </p:spTree>
    <p:extLst>
      <p:ext uri="{BB962C8B-B14F-4D97-AF65-F5344CB8AC3E}">
        <p14:creationId xmlns:p14="http://schemas.microsoft.com/office/powerpoint/2010/main" val="169924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E33CA-4A85-8CA3-BA84-4EA2E62D329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196" r="12196"/>
          <a:stretch/>
        </p:blipFill>
        <p:spPr>
          <a:xfrm>
            <a:off x="5667374" y="0"/>
            <a:ext cx="6524627" cy="6858000"/>
          </a:xfrm>
        </p:spPr>
      </p:pic>
      <p:sp>
        <p:nvSpPr>
          <p:cNvPr id="2" name="Rectangle 1">
            <a:extLst>
              <a:ext uri="{FF2B5EF4-FFF2-40B4-BE49-F238E27FC236}">
                <a16:creationId xmlns:a16="http://schemas.microsoft.com/office/drawing/2014/main" id="{CEFEABFF-483E-37DA-F85A-47F7571258D8}"/>
              </a:ext>
            </a:extLst>
          </p:cNvPr>
          <p:cNvSpPr/>
          <p:nvPr/>
        </p:nvSpPr>
        <p:spPr>
          <a:xfrm rot="305314">
            <a:off x="7767460" y="3175783"/>
            <a:ext cx="2569868" cy="1646009"/>
          </a:xfrm>
          <a:prstGeom prst="rect">
            <a:avLst/>
          </a:prstGeom>
          <a:solidFill>
            <a:srgbClr val="C0C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ontent Placeholder 6">
            <a:extLst>
              <a:ext uri="{FF2B5EF4-FFF2-40B4-BE49-F238E27FC236}">
                <a16:creationId xmlns:a16="http://schemas.microsoft.com/office/drawing/2014/main" id="{F289D679-3BC8-091D-2774-75C0B27DF490}"/>
              </a:ext>
            </a:extLst>
          </p:cNvPr>
          <p:cNvSpPr>
            <a:spLocks noGrp="1"/>
          </p:cNvSpPr>
          <p:nvPr>
            <p:ph idx="1"/>
          </p:nvPr>
        </p:nvSpPr>
        <p:spPr>
          <a:xfrm>
            <a:off x="484511" y="2440950"/>
            <a:ext cx="4608000" cy="1976100"/>
          </a:xfrm>
        </p:spPr>
        <p:txBody>
          <a:bodyPr/>
          <a:lstStyle/>
          <a:p>
            <a:r>
              <a:rPr lang="en-GB" sz="4800">
                <a:solidFill>
                  <a:schemeClr val="accent1"/>
                </a:solidFill>
              </a:rPr>
              <a:t>In summary…</a:t>
            </a:r>
            <a:endParaRPr lang="en-GB" sz="4400">
              <a:solidFill>
                <a:schemeClr val="accent1"/>
              </a:solidFill>
            </a:endParaRPr>
          </a:p>
        </p:txBody>
      </p:sp>
    </p:spTree>
    <p:extLst>
      <p:ext uri="{BB962C8B-B14F-4D97-AF65-F5344CB8AC3E}">
        <p14:creationId xmlns:p14="http://schemas.microsoft.com/office/powerpoint/2010/main" val="80260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474777" y="257983"/>
            <a:ext cx="5336937" cy="617418"/>
          </a:xfrm>
        </p:spPr>
        <p:txBody>
          <a:bodyPr/>
          <a:lstStyle/>
          <a:p>
            <a:r>
              <a:rPr lang="en-GB">
                <a:latin typeface="+mn-lt"/>
                <a:cs typeface="Calibri" panose="020F0502020204030204" pitchFamily="34" charset="0"/>
              </a:rPr>
              <a:t>Acknowledgements</a:t>
            </a:r>
          </a:p>
        </p:txBody>
      </p:sp>
      <p:sp>
        <p:nvSpPr>
          <p:cNvPr id="18" name="TextBox 17">
            <a:extLst>
              <a:ext uri="{FF2B5EF4-FFF2-40B4-BE49-F238E27FC236}">
                <a16:creationId xmlns:a16="http://schemas.microsoft.com/office/drawing/2014/main" id="{C726AEEA-7EFA-41BD-A87F-8F1F65A9DFCC}"/>
              </a:ext>
            </a:extLst>
          </p:cNvPr>
          <p:cNvSpPr txBox="1"/>
          <p:nvPr/>
        </p:nvSpPr>
        <p:spPr>
          <a:xfrm>
            <a:off x="351281" y="2174066"/>
            <a:ext cx="5743503" cy="3600986"/>
          </a:xfrm>
          <a:prstGeom prst="rect">
            <a:avLst/>
          </a:prstGeom>
          <a:noFill/>
        </p:spPr>
        <p:txBody>
          <a:bodyPr wrap="square" lIns="91440" tIns="45720" rIns="91440" bIns="45720" anchor="t">
            <a:spAutoFit/>
          </a:bodyPr>
          <a:lstStyle/>
          <a:p>
            <a:r>
              <a:rPr lang="en-GB" sz="2400">
                <a:effectLst/>
                <a:ea typeface="Calibri" panose="020F0502020204030204" pitchFamily="34" charset="0"/>
                <a:cs typeface="Calibri" panose="020F0502020204030204" pitchFamily="34" charset="0"/>
              </a:rPr>
              <a:t>We would like to </a:t>
            </a:r>
            <a:r>
              <a:rPr lang="en-GB" sz="2400">
                <a:ea typeface="Calibri" panose="020F0502020204030204" pitchFamily="34" charset="0"/>
                <a:cs typeface="Calibri" panose="020F0502020204030204" pitchFamily="34" charset="0"/>
              </a:rPr>
              <a:t>thank</a:t>
            </a:r>
            <a:r>
              <a:rPr lang="en-GB" sz="2400">
                <a:effectLst/>
                <a:ea typeface="Calibri" panose="020F0502020204030204" pitchFamily="34" charset="0"/>
                <a:cs typeface="Calibri" panose="020F0502020204030204" pitchFamily="34" charset="0"/>
              </a:rPr>
              <a:t> everyone who took the time to </a:t>
            </a:r>
            <a:r>
              <a:rPr lang="en-GB" sz="2400">
                <a:ea typeface="Calibri" panose="020F0502020204030204" pitchFamily="34" charset="0"/>
                <a:cs typeface="Calibri" panose="020F0502020204030204" pitchFamily="34" charset="0"/>
              </a:rPr>
              <a:t>complete our survey and be</a:t>
            </a:r>
            <a:r>
              <a:rPr lang="en-GB" sz="2400">
                <a:effectLst/>
                <a:ea typeface="Calibri" panose="020F0502020204030204" pitchFamily="34" charset="0"/>
                <a:cs typeface="Calibri" panose="020F0502020204030204" pitchFamily="34" charset="0"/>
              </a:rPr>
              <a:t> part of this </a:t>
            </a:r>
            <a:r>
              <a:rPr lang="en-GB" sz="2400">
                <a:ea typeface="Calibri" panose="020F0502020204030204" pitchFamily="34" charset="0"/>
                <a:cs typeface="Calibri" panose="020F0502020204030204" pitchFamily="34" charset="0"/>
              </a:rPr>
              <a:t>project</a:t>
            </a:r>
            <a:r>
              <a:rPr lang="en-GB" sz="2400">
                <a:effectLst/>
                <a:ea typeface="Calibri" panose="020F0502020204030204" pitchFamily="34" charset="0"/>
                <a:cs typeface="Calibri" panose="020F0502020204030204" pitchFamily="34" charset="0"/>
              </a:rPr>
              <a:t>.</a:t>
            </a:r>
            <a:br>
              <a:rPr lang="en-GB" sz="2400">
                <a:effectLst/>
                <a:ea typeface="Calibri" panose="020F0502020204030204" pitchFamily="34" charset="0"/>
                <a:cs typeface="Calibri" panose="020F0502020204030204" pitchFamily="34" charset="0"/>
              </a:rPr>
            </a:br>
            <a:br>
              <a:rPr lang="en-GB" sz="2400">
                <a:effectLst/>
                <a:ea typeface="Calibri" panose="020F0502020204030204" pitchFamily="34" charset="0"/>
                <a:cs typeface="Calibri" panose="020F0502020204030204" pitchFamily="34" charset="0"/>
              </a:rPr>
            </a:br>
            <a:r>
              <a:rPr lang="en-GB" sz="2400">
                <a:ea typeface="Calibri" panose="020F0502020204030204" pitchFamily="34" charset="0"/>
                <a:cs typeface="Calibri" panose="020F0502020204030204" pitchFamily="34" charset="0"/>
              </a:rPr>
              <a:t>Your views are important and what you tell us will help to make things better for residents and care providers.</a:t>
            </a:r>
            <a:endParaRPr lang="en-GB" sz="2400">
              <a:effectLst/>
              <a:highlight>
                <a:srgbClr val="FFFF00"/>
              </a:highlight>
              <a:ea typeface="Calibri" panose="020F0502020204030204" pitchFamily="34" charset="0"/>
              <a:cs typeface="Calibri" panose="020F0502020204030204" pitchFamily="34" charset="0"/>
            </a:endParaRPr>
          </a:p>
          <a:p>
            <a:endParaRPr lang="en-GB" sz="2400">
              <a:ea typeface="Calibri" panose="020F0502020204030204" pitchFamily="34" charset="0"/>
              <a:cs typeface="Calibri" panose="020F0502020204030204" pitchFamily="34" charset="0"/>
            </a:endParaRPr>
          </a:p>
          <a:p>
            <a:r>
              <a:rPr lang="en-GB" i="1">
                <a:effectLst/>
                <a:ea typeface="Calibri" panose="020F0502020204030204" pitchFamily="34" charset="0"/>
                <a:cs typeface="Calibri" panose="020F0502020204030204" pitchFamily="34" charset="0"/>
              </a:rPr>
              <a:t>[</a:t>
            </a:r>
            <a:r>
              <a:rPr lang="en-GB" i="1">
                <a:ea typeface="Calibri" panose="020F0502020204030204" pitchFamily="34" charset="0"/>
                <a:cs typeface="Calibri" panose="020F0502020204030204" pitchFamily="34" charset="0"/>
              </a:rPr>
              <a:t>To protect</a:t>
            </a:r>
            <a:r>
              <a:rPr lang="en-GB" i="1">
                <a:effectLst/>
                <a:ea typeface="Calibri" panose="020F0502020204030204" pitchFamily="34" charset="0"/>
                <a:cs typeface="Calibri" panose="020F0502020204030204" pitchFamily="34" charset="0"/>
              </a:rPr>
              <a:t> anonymity no identifiable data will be </a:t>
            </a:r>
            <a:r>
              <a:rPr lang="en-GB" i="1">
                <a:ea typeface="Calibri" panose="020F0502020204030204" pitchFamily="34" charset="0"/>
                <a:cs typeface="Calibri" panose="020F0502020204030204" pitchFamily="34" charset="0"/>
              </a:rPr>
              <a:t>shared</a:t>
            </a:r>
            <a:r>
              <a:rPr lang="en-GB" i="1">
                <a:effectLst/>
                <a:ea typeface="Calibri" panose="020F0502020204030204" pitchFamily="34" charset="0"/>
                <a:cs typeface="Calibri" panose="020F0502020204030204" pitchFamily="34" charset="0"/>
              </a:rPr>
              <a:t> within this report.]</a:t>
            </a:r>
          </a:p>
        </p:txBody>
      </p:sp>
      <p:sp>
        <p:nvSpPr>
          <p:cNvPr id="28" name="TextBox 27">
            <a:extLst>
              <a:ext uri="{FF2B5EF4-FFF2-40B4-BE49-F238E27FC236}">
                <a16:creationId xmlns:a16="http://schemas.microsoft.com/office/drawing/2014/main" id="{36713037-70BE-4787-8CDF-D182B17A4BA1}"/>
              </a:ext>
            </a:extLst>
          </p:cNvPr>
          <p:cNvSpPr txBox="1"/>
          <p:nvPr/>
        </p:nvSpPr>
        <p:spPr>
          <a:xfrm>
            <a:off x="395648" y="1353567"/>
            <a:ext cx="3235575" cy="584775"/>
          </a:xfrm>
          <a:prstGeom prst="rect">
            <a:avLst/>
          </a:prstGeom>
          <a:noFill/>
        </p:spPr>
        <p:txBody>
          <a:bodyPr wrap="square">
            <a:spAutoFit/>
          </a:bodyPr>
          <a:lstStyle/>
          <a:p>
            <a:r>
              <a:rPr lang="en-GB" sz="3200" b="1">
                <a:effectLst/>
                <a:ea typeface="Calibri" panose="020F0502020204030204" pitchFamily="34" charset="0"/>
                <a:cs typeface="Calibri" panose="020F0502020204030204" pitchFamily="34" charset="0"/>
              </a:rPr>
              <a:t>Thank you…</a:t>
            </a:r>
          </a:p>
        </p:txBody>
      </p:sp>
      <p:pic>
        <p:nvPicPr>
          <p:cNvPr id="8" name="Picture Placeholder 7">
            <a:extLst>
              <a:ext uri="{FF2B5EF4-FFF2-40B4-BE49-F238E27FC236}">
                <a16:creationId xmlns:a16="http://schemas.microsoft.com/office/drawing/2014/main" id="{F1BD2F21-A558-6816-3449-57FDFB805D0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231" r="12231"/>
          <a:stretch>
            <a:fillRect/>
          </a:stretch>
        </p:blipFill>
        <p:spPr/>
      </p:pic>
    </p:spTree>
    <p:extLst>
      <p:ext uri="{BB962C8B-B14F-4D97-AF65-F5344CB8AC3E}">
        <p14:creationId xmlns:p14="http://schemas.microsoft.com/office/powerpoint/2010/main" val="2835316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19524A-787A-40B8-8984-6AECC6435BAC}"/>
              </a:ext>
            </a:extLst>
          </p:cNvPr>
          <p:cNvSpPr>
            <a:spLocks noGrp="1"/>
          </p:cNvSpPr>
          <p:nvPr>
            <p:ph type="title"/>
          </p:nvPr>
        </p:nvSpPr>
        <p:spPr>
          <a:xfrm>
            <a:off x="365315" y="517524"/>
            <a:ext cx="5302800" cy="1065091"/>
          </a:xfrm>
        </p:spPr>
        <p:txBody>
          <a:bodyPr/>
          <a:lstStyle/>
          <a:p>
            <a:r>
              <a:rPr lang="en-GB" sz="2800"/>
              <a:t>Conclusion</a:t>
            </a:r>
          </a:p>
        </p:txBody>
      </p:sp>
      <p:sp>
        <p:nvSpPr>
          <p:cNvPr id="4" name="Content Placeholder 3">
            <a:extLst>
              <a:ext uri="{FF2B5EF4-FFF2-40B4-BE49-F238E27FC236}">
                <a16:creationId xmlns:a16="http://schemas.microsoft.com/office/drawing/2014/main" id="{757B25DC-2E2B-59BA-02A2-FA724403CEEE}"/>
              </a:ext>
            </a:extLst>
          </p:cNvPr>
          <p:cNvSpPr>
            <a:spLocks noGrp="1"/>
          </p:cNvSpPr>
          <p:nvPr>
            <p:ph idx="1"/>
          </p:nvPr>
        </p:nvSpPr>
        <p:spPr>
          <a:xfrm>
            <a:off x="365315" y="1250094"/>
            <a:ext cx="11331385" cy="4973893"/>
          </a:xfrm>
        </p:spPr>
        <p:txBody>
          <a:bodyPr vert="horz" lIns="0" tIns="0" rIns="0" bIns="0" rtlCol="0" anchor="t">
            <a:noAutofit/>
          </a:bodyPr>
          <a:lstStyle/>
          <a:p>
            <a:pPr lvl="1">
              <a:buClr>
                <a:srgbClr val="E40037"/>
              </a:buClr>
            </a:pPr>
            <a:r>
              <a:rPr lang="en-GB" sz="1600"/>
              <a:t>Essex’s care providers are dedicated to deliver excellent care to all of their residents. However, there are gaps in the current service, which if resolved, could better support our care provider,  reduce distressed behaviour of residents, and reduce the number of served notices and/or people not being accepted into care homes. These include:</a:t>
            </a:r>
          </a:p>
          <a:p>
            <a:pPr marL="0" lvl="2" indent="0">
              <a:buNone/>
            </a:pPr>
            <a:endParaRPr lang="en-GB" sz="1600"/>
          </a:p>
          <a:p>
            <a:pPr marL="0" lvl="2" indent="0">
              <a:buNone/>
            </a:pPr>
            <a:endParaRPr lang="en-GB" sz="1600"/>
          </a:p>
          <a:p>
            <a:pPr marL="0" lvl="2" indent="0">
              <a:buNone/>
            </a:pPr>
            <a:endParaRPr lang="en-GB" sz="1600"/>
          </a:p>
          <a:p>
            <a:pPr marL="0" lvl="2" indent="0">
              <a:buNone/>
            </a:pPr>
            <a:endParaRPr lang="en-GB" sz="1600"/>
          </a:p>
          <a:p>
            <a:pPr marL="0" lvl="2" indent="0">
              <a:buNone/>
            </a:pPr>
            <a:endParaRPr lang="en-GB" sz="1600"/>
          </a:p>
          <a:p>
            <a:pPr marL="0" lvl="2" indent="0">
              <a:buNone/>
            </a:pPr>
            <a:endParaRPr lang="en-GB" sz="1600"/>
          </a:p>
          <a:p>
            <a:pPr marL="0" lvl="2" indent="0">
              <a:buNone/>
            </a:pPr>
            <a:endParaRPr lang="en-GB" sz="1600"/>
          </a:p>
          <a:p>
            <a:pPr marL="0" lvl="2" indent="0">
              <a:buNone/>
            </a:pPr>
            <a:r>
              <a:rPr lang="en-GB" sz="1600">
                <a:ea typeface="Calibri"/>
                <a:cs typeface="Calibri"/>
              </a:rPr>
              <a:t>We have completed this piece of research which will be shared with commissioners within Adult Social Care for considerations in their programmes of work with care providers to co-create solutions as highlighted in this report.</a:t>
            </a:r>
          </a:p>
          <a:p>
            <a:pPr marL="0" lvl="2" indent="0">
              <a:buNone/>
            </a:pPr>
            <a:endParaRPr lang="en-GB" sz="1600">
              <a:highlight>
                <a:srgbClr val="FFFF00"/>
              </a:highlight>
            </a:endParaRPr>
          </a:p>
          <a:p>
            <a:pPr marL="0" lvl="2" indent="0">
              <a:buNone/>
            </a:pPr>
            <a:endParaRPr lang="en-GB" sz="1600">
              <a:highlight>
                <a:srgbClr val="FFFF00"/>
              </a:highlight>
              <a:ea typeface="Calibri"/>
              <a:cs typeface="Calibri"/>
            </a:endParaRPr>
          </a:p>
          <a:p>
            <a:pPr marL="229870" lvl="2" indent="-229870"/>
            <a:endParaRPr lang="en-GB">
              <a:ea typeface="Calibri"/>
              <a:cs typeface="Calibri"/>
            </a:endParaRPr>
          </a:p>
        </p:txBody>
      </p:sp>
      <p:sp>
        <p:nvSpPr>
          <p:cNvPr id="2" name="TextBox 1">
            <a:extLst>
              <a:ext uri="{FF2B5EF4-FFF2-40B4-BE49-F238E27FC236}">
                <a16:creationId xmlns:a16="http://schemas.microsoft.com/office/drawing/2014/main" id="{1C0713F0-AE99-EB30-ECD9-EBFEFBBA1D88}"/>
              </a:ext>
            </a:extLst>
          </p:cNvPr>
          <p:cNvSpPr txBox="1">
            <a:spLocks/>
          </p:cNvSpPr>
          <p:nvPr/>
        </p:nvSpPr>
        <p:spPr>
          <a:xfrm>
            <a:off x="495300" y="2315185"/>
            <a:ext cx="10959910" cy="338554"/>
          </a:xfrm>
          <a:prstGeom prst="rect">
            <a:avLst/>
          </a:prstGeom>
          <a:solidFill>
            <a:schemeClr val="accent1">
              <a:lumMod val="20000"/>
              <a:lumOff val="80000"/>
            </a:schemeClr>
          </a:solidFill>
          <a:ln>
            <a:solidFill>
              <a:schemeClr val="accent1"/>
            </a:solidFill>
          </a:ln>
        </p:spPr>
        <p:txBody>
          <a:bodyPr wrap="square">
            <a:spAutoFit/>
          </a:bodyPr>
          <a:lstStyle/>
          <a:p>
            <a:r>
              <a:rPr lang="en-GB" sz="1600" b="1"/>
              <a:t>Key findings;</a:t>
            </a:r>
          </a:p>
        </p:txBody>
      </p:sp>
      <p:graphicFrame>
        <p:nvGraphicFramePr>
          <p:cNvPr id="5" name="Table 7">
            <a:extLst>
              <a:ext uri="{FF2B5EF4-FFF2-40B4-BE49-F238E27FC236}">
                <a16:creationId xmlns:a16="http://schemas.microsoft.com/office/drawing/2014/main" id="{90CFA28E-114E-5298-5E36-5544B3DCF6A1}"/>
              </a:ext>
            </a:extLst>
          </p:cNvPr>
          <p:cNvGraphicFramePr>
            <a:graphicFrameLocks noGrp="1"/>
          </p:cNvGraphicFramePr>
          <p:nvPr>
            <p:extLst>
              <p:ext uri="{D42A27DB-BD31-4B8C-83A1-F6EECF244321}">
                <p14:modId xmlns:p14="http://schemas.microsoft.com/office/powerpoint/2010/main" val="514807458"/>
              </p:ext>
            </p:extLst>
          </p:nvPr>
        </p:nvGraphicFramePr>
        <p:xfrm>
          <a:off x="495300" y="2622963"/>
          <a:ext cx="10959910" cy="1919854"/>
        </p:xfrm>
        <a:graphic>
          <a:graphicData uri="http://schemas.openxmlformats.org/drawingml/2006/table">
            <a:tbl>
              <a:tblPr firstRow="1" bandRow="1">
                <a:tableStyleId>{5C22544A-7EE6-4342-B048-85BDC9FD1C3A}</a:tableStyleId>
              </a:tblPr>
              <a:tblGrid>
                <a:gridCol w="2616873">
                  <a:extLst>
                    <a:ext uri="{9D8B030D-6E8A-4147-A177-3AD203B41FA5}">
                      <a16:colId xmlns:a16="http://schemas.microsoft.com/office/drawing/2014/main" val="2156577968"/>
                    </a:ext>
                  </a:extLst>
                </a:gridCol>
                <a:gridCol w="2588430">
                  <a:extLst>
                    <a:ext uri="{9D8B030D-6E8A-4147-A177-3AD203B41FA5}">
                      <a16:colId xmlns:a16="http://schemas.microsoft.com/office/drawing/2014/main" val="2770912237"/>
                    </a:ext>
                  </a:extLst>
                </a:gridCol>
                <a:gridCol w="2909974">
                  <a:extLst>
                    <a:ext uri="{9D8B030D-6E8A-4147-A177-3AD203B41FA5}">
                      <a16:colId xmlns:a16="http://schemas.microsoft.com/office/drawing/2014/main" val="3922234032"/>
                    </a:ext>
                  </a:extLst>
                </a:gridCol>
                <a:gridCol w="2844633">
                  <a:extLst>
                    <a:ext uri="{9D8B030D-6E8A-4147-A177-3AD203B41FA5}">
                      <a16:colId xmlns:a16="http://schemas.microsoft.com/office/drawing/2014/main" val="2349953996"/>
                    </a:ext>
                  </a:extLst>
                </a:gridCol>
              </a:tblGrid>
              <a:tr h="1919854">
                <a:tc>
                  <a:txBody>
                    <a:bodyPr/>
                    <a:lstStyle/>
                    <a:p>
                      <a:pPr marL="0" lvl="1" indent="0">
                        <a:spcAft>
                          <a:spcPts val="600"/>
                        </a:spcAft>
                        <a:buClr>
                          <a:srgbClr val="E40037"/>
                        </a:buClr>
                        <a:buFont typeface="Arial" panose="020B0604020202020204" pitchFamily="34" charset="0"/>
                        <a:buNone/>
                      </a:pPr>
                      <a:r>
                        <a:rPr lang="en-GB" sz="1600" b="0"/>
                        <a:t>Care home providers </a:t>
                      </a:r>
                      <a:r>
                        <a:rPr lang="en-GB" sz="1600"/>
                        <a:t>receiving training on how to manage distressed behaviours </a:t>
                      </a:r>
                      <a:r>
                        <a:rPr lang="en-GB" sz="1600" b="0"/>
                        <a:t>and better understand the different types of dementia.</a:t>
                      </a:r>
                    </a:p>
                  </a:txBody>
                  <a:tcPr/>
                </a:tc>
                <a:tc>
                  <a:txBody>
                    <a:bodyPr/>
                    <a:lstStyle/>
                    <a:p>
                      <a:pPr marL="0" lvl="1" indent="0">
                        <a:spcAft>
                          <a:spcPts val="600"/>
                        </a:spcAft>
                        <a:buClr>
                          <a:srgbClr val="E40037"/>
                        </a:buClr>
                        <a:buFont typeface="Arial" panose="020B0604020202020204" pitchFamily="34" charset="0"/>
                        <a:buNone/>
                      </a:pPr>
                      <a:r>
                        <a:rPr lang="en-GB" sz="1600"/>
                        <a:t>Receiving appropriate support </a:t>
                      </a:r>
                      <a:r>
                        <a:rPr lang="en-GB" sz="1600" b="0"/>
                        <a:t>– this would reduce the number of calls to our police emergency services.</a:t>
                      </a:r>
                    </a:p>
                  </a:txBody>
                  <a:tcPr/>
                </a:tc>
                <a:tc>
                  <a:txBody>
                    <a:bodyPr/>
                    <a:lstStyle/>
                    <a:p>
                      <a:pPr marL="0" lvl="1" indent="0">
                        <a:spcAft>
                          <a:spcPts val="600"/>
                        </a:spcAft>
                        <a:buClr>
                          <a:srgbClr val="E40037"/>
                        </a:buClr>
                        <a:buFont typeface="Arial" panose="020B0604020202020204" pitchFamily="34" charset="0"/>
                        <a:buNone/>
                      </a:pPr>
                      <a:r>
                        <a:rPr lang="en-GB" sz="1600" b="1">
                          <a:ea typeface="Calibri" panose="020F0502020204030204" pitchFamily="34" charset="0"/>
                          <a:cs typeface="Times New Roman" panose="02020603050405020304" pitchFamily="18" charset="0"/>
                        </a:rPr>
                        <a:t>Receiving accurate information about the adult</a:t>
                      </a:r>
                      <a:r>
                        <a:rPr lang="en-GB" sz="1600" b="0">
                          <a:ea typeface="Calibri" panose="020F0502020204030204" pitchFamily="34" charset="0"/>
                          <a:cs typeface="Times New Roman" panose="02020603050405020304" pitchFamily="18" charset="0"/>
                        </a:rPr>
                        <a:t>, to allow care providers to have the right resources in place. Reduce the number of notices served, and moving people into a more appropriate home. </a:t>
                      </a:r>
                    </a:p>
                  </a:txBody>
                  <a:tcPr/>
                </a:tc>
                <a:tc>
                  <a:txBody>
                    <a:bodyPr/>
                    <a:lstStyle/>
                    <a:p>
                      <a:pPr marL="0" lvl="1" indent="0">
                        <a:spcAft>
                          <a:spcPts val="600"/>
                        </a:spcAft>
                        <a:buClr>
                          <a:srgbClr val="E40037"/>
                        </a:buClr>
                        <a:buFont typeface="Arial" panose="020B0604020202020204" pitchFamily="34" charset="0"/>
                        <a:buNone/>
                      </a:pPr>
                      <a:r>
                        <a:rPr lang="en-GB" sz="1600"/>
                        <a:t>Creating more dementia friendly environments, </a:t>
                      </a:r>
                      <a:r>
                        <a:rPr lang="en-GB" sz="1600" b="0"/>
                        <a:t>to reduce distressed behaviours.</a:t>
                      </a:r>
                      <a:endParaRPr lang="en-GB" sz="1600" b="0">
                        <a:ea typeface="Calibri"/>
                        <a:cs typeface="Times New Roman"/>
                      </a:endParaRPr>
                    </a:p>
                  </a:txBody>
                  <a:tcPr/>
                </a:tc>
                <a:extLst>
                  <a:ext uri="{0D108BD9-81ED-4DB2-BD59-A6C34878D82A}">
                    <a16:rowId xmlns:a16="http://schemas.microsoft.com/office/drawing/2014/main" val="301056014"/>
                  </a:ext>
                </a:extLst>
              </a:tr>
            </a:tbl>
          </a:graphicData>
        </a:graphic>
      </p:graphicFrame>
    </p:spTree>
    <p:extLst>
      <p:ext uri="{BB962C8B-B14F-4D97-AF65-F5344CB8AC3E}">
        <p14:creationId xmlns:p14="http://schemas.microsoft.com/office/powerpoint/2010/main" val="3609894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10143339" cy="1310400"/>
          </a:xfrm>
        </p:spPr>
        <p:txBody>
          <a:bodyPr/>
          <a:lstStyle/>
          <a:p>
            <a:r>
              <a:rPr lang="en-GB">
                <a:latin typeface="+mn-lt"/>
              </a:rPr>
              <a:t>Annex</a:t>
            </a:r>
          </a:p>
        </p:txBody>
      </p:sp>
    </p:spTree>
    <p:extLst>
      <p:ext uri="{BB962C8B-B14F-4D97-AF65-F5344CB8AC3E}">
        <p14:creationId xmlns:p14="http://schemas.microsoft.com/office/powerpoint/2010/main" val="97812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281150" y="254041"/>
            <a:ext cx="10941385" cy="610524"/>
          </a:xfrm>
        </p:spPr>
        <p:txBody>
          <a:bodyPr/>
          <a:lstStyle/>
          <a:p>
            <a:r>
              <a:rPr lang="en-GB" sz="3200">
                <a:latin typeface="+mn-lt"/>
              </a:rPr>
              <a:t>Survey respondents </a:t>
            </a:r>
            <a:br>
              <a:rPr lang="en-GB" sz="3200">
                <a:latin typeface="+mn-lt"/>
              </a:rPr>
            </a:br>
            <a:endParaRPr lang="en-GB" sz="3200">
              <a:latin typeface="+mn-lt"/>
              <a:ea typeface="Calibri"/>
              <a:cs typeface="Calibri"/>
            </a:endParaRPr>
          </a:p>
        </p:txBody>
      </p:sp>
      <p:sp>
        <p:nvSpPr>
          <p:cNvPr id="7" name="TextBox 6">
            <a:extLst>
              <a:ext uri="{FF2B5EF4-FFF2-40B4-BE49-F238E27FC236}">
                <a16:creationId xmlns:a16="http://schemas.microsoft.com/office/drawing/2014/main" id="{A14ADC0C-B45D-25D5-C6B9-505970422F2B}"/>
              </a:ext>
            </a:extLst>
          </p:cNvPr>
          <p:cNvSpPr txBox="1"/>
          <p:nvPr/>
        </p:nvSpPr>
        <p:spPr>
          <a:xfrm>
            <a:off x="221272" y="951252"/>
            <a:ext cx="5167565" cy="1477328"/>
          </a:xfrm>
          <a:prstGeom prst="rect">
            <a:avLst/>
          </a:prstGeom>
          <a:noFill/>
        </p:spPr>
        <p:txBody>
          <a:bodyPr wrap="square">
            <a:spAutoFit/>
          </a:bodyPr>
          <a:lstStyle/>
          <a:p>
            <a:endParaRPr lang="en-GB" b="1">
              <a:ea typeface="Calibri" panose="020F0502020204030204" pitchFamily="34" charset="0"/>
            </a:endParaRPr>
          </a:p>
          <a:p>
            <a:r>
              <a:rPr lang="en-GB" b="1">
                <a:ea typeface="Calibri" panose="020F0502020204030204" pitchFamily="34" charset="0"/>
              </a:rPr>
              <a:t>Responses were received from care providers across all districts in the county, which reflected the proportion of providers in each district</a:t>
            </a:r>
            <a:r>
              <a:rPr lang="en-GB">
                <a:ea typeface="Calibri" panose="020F0502020204030204" pitchFamily="34" charset="0"/>
              </a:rPr>
              <a:t>. </a:t>
            </a:r>
          </a:p>
          <a:p>
            <a:endParaRPr lang="en-GB" b="1">
              <a:effectLst/>
              <a:ea typeface="Calibri" panose="020F0502020204030204" pitchFamily="34" charset="0"/>
            </a:endParaRPr>
          </a:p>
        </p:txBody>
      </p:sp>
      <p:sp>
        <p:nvSpPr>
          <p:cNvPr id="9" name="TextBox 8">
            <a:extLst>
              <a:ext uri="{FF2B5EF4-FFF2-40B4-BE49-F238E27FC236}">
                <a16:creationId xmlns:a16="http://schemas.microsoft.com/office/drawing/2014/main" id="{0824937E-04BF-B678-AAEA-7910AE4CC42A}"/>
              </a:ext>
            </a:extLst>
          </p:cNvPr>
          <p:cNvSpPr txBox="1"/>
          <p:nvPr/>
        </p:nvSpPr>
        <p:spPr>
          <a:xfrm>
            <a:off x="7293569" y="3319867"/>
            <a:ext cx="3020715" cy="2308324"/>
          </a:xfrm>
          <a:prstGeom prst="rect">
            <a:avLst/>
          </a:prstGeom>
          <a:noFill/>
        </p:spPr>
        <p:txBody>
          <a:bodyPr wrap="square">
            <a:spAutoFit/>
          </a:bodyPr>
          <a:lstStyle/>
          <a:p>
            <a:pPr marL="285750" indent="-285750">
              <a:buFont typeface="Arial" panose="020B0604020202020204" pitchFamily="34" charset="0"/>
              <a:buChar char="•"/>
            </a:pPr>
            <a:r>
              <a:rPr lang="en-GB" b="1">
                <a:ea typeface="Calibri" panose="020F0502020204030204" pitchFamily="34" charset="0"/>
              </a:rPr>
              <a:t>27 (54%) </a:t>
            </a:r>
            <a:r>
              <a:rPr lang="en-GB">
                <a:ea typeface="Calibri" panose="020F0502020204030204" pitchFamily="34" charset="0"/>
              </a:rPr>
              <a:t>are Dementia residential</a:t>
            </a:r>
          </a:p>
          <a:p>
            <a:pPr marL="285750" indent="-285750">
              <a:buFont typeface="Arial" panose="020B0604020202020204" pitchFamily="34" charset="0"/>
              <a:buChar char="•"/>
            </a:pPr>
            <a:r>
              <a:rPr lang="en-GB" b="1">
                <a:ea typeface="Calibri" panose="020F0502020204030204" pitchFamily="34" charset="0"/>
              </a:rPr>
              <a:t>7 (14%) </a:t>
            </a:r>
            <a:r>
              <a:rPr lang="en-GB">
                <a:ea typeface="Calibri" panose="020F0502020204030204" pitchFamily="34" charset="0"/>
              </a:rPr>
              <a:t>are Dementia nursing</a:t>
            </a:r>
          </a:p>
          <a:p>
            <a:pPr marL="285750" indent="-285750">
              <a:buFont typeface="Arial" panose="020B0604020202020204" pitchFamily="34" charset="0"/>
              <a:buChar char="•"/>
            </a:pPr>
            <a:r>
              <a:rPr lang="en-GB" b="1">
                <a:ea typeface="Calibri" panose="020F0502020204030204" pitchFamily="34" charset="0"/>
              </a:rPr>
              <a:t>5 (10%) </a:t>
            </a:r>
            <a:r>
              <a:rPr lang="en-GB">
                <a:ea typeface="Calibri" panose="020F0502020204030204" pitchFamily="34" charset="0"/>
              </a:rPr>
              <a:t>for Learning Disabilities with dual registrations including day and homecare services</a:t>
            </a:r>
            <a:endParaRPr lang="en-GB">
              <a:effectLst/>
              <a:ea typeface="Calibri" panose="020F0502020204030204" pitchFamily="34" charset="0"/>
            </a:endParaRPr>
          </a:p>
        </p:txBody>
      </p:sp>
      <p:sp>
        <p:nvSpPr>
          <p:cNvPr id="13" name="TextBox 12">
            <a:extLst>
              <a:ext uri="{FF2B5EF4-FFF2-40B4-BE49-F238E27FC236}">
                <a16:creationId xmlns:a16="http://schemas.microsoft.com/office/drawing/2014/main" id="{C056A925-ADF0-7E20-418D-F9B2C31AE423}"/>
              </a:ext>
            </a:extLst>
          </p:cNvPr>
          <p:cNvSpPr txBox="1"/>
          <p:nvPr/>
        </p:nvSpPr>
        <p:spPr>
          <a:xfrm>
            <a:off x="7294479" y="937265"/>
            <a:ext cx="2975161" cy="175432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b="1">
                <a:ea typeface="Calibri" panose="020F0502020204030204" pitchFamily="34" charset="0"/>
              </a:rPr>
              <a:t>39 (78%) </a:t>
            </a:r>
            <a:r>
              <a:rPr lang="en-GB">
                <a:ea typeface="Calibri" panose="020F0502020204030204" pitchFamily="34" charset="0"/>
              </a:rPr>
              <a:t>were from management</a:t>
            </a:r>
          </a:p>
          <a:p>
            <a:pPr marL="285750" indent="-285750">
              <a:buFont typeface="Arial" panose="020B0604020202020204" pitchFamily="34" charset="0"/>
              <a:buChar char="•"/>
            </a:pPr>
            <a:r>
              <a:rPr lang="en-GB" b="1">
                <a:ea typeface="Calibri" panose="020F0502020204030204" pitchFamily="34" charset="0"/>
              </a:rPr>
              <a:t>3 (6%) </a:t>
            </a:r>
            <a:r>
              <a:rPr lang="en-GB">
                <a:ea typeface="Calibri" panose="020F0502020204030204" pitchFamily="34" charset="0"/>
              </a:rPr>
              <a:t>from care assistants</a:t>
            </a:r>
          </a:p>
          <a:p>
            <a:pPr marL="285750" indent="-285750">
              <a:buFont typeface="Arial" panose="020B0604020202020204" pitchFamily="34" charset="0"/>
              <a:buChar char="•"/>
            </a:pPr>
            <a:r>
              <a:rPr lang="en-GB" b="1">
                <a:ea typeface="Calibri" panose="020F0502020204030204" pitchFamily="34" charset="0"/>
              </a:rPr>
              <a:t>6 (12%)</a:t>
            </a:r>
            <a:r>
              <a:rPr lang="en-GB">
                <a:ea typeface="Calibri" panose="020F0502020204030204" pitchFamily="34" charset="0"/>
              </a:rPr>
              <a:t> from ancillary services including catering, housekeeping &amp; admin </a:t>
            </a:r>
            <a:endParaRPr lang="en-GB">
              <a:effectLst/>
              <a:ea typeface="Calibri" panose="020F0502020204030204" pitchFamily="34" charset="0"/>
            </a:endParaRPr>
          </a:p>
        </p:txBody>
      </p:sp>
      <p:sp>
        <p:nvSpPr>
          <p:cNvPr id="14" name="Title 3">
            <a:extLst>
              <a:ext uri="{FF2B5EF4-FFF2-40B4-BE49-F238E27FC236}">
                <a16:creationId xmlns:a16="http://schemas.microsoft.com/office/drawing/2014/main" id="{B52164F5-9394-E46D-EE41-02CC78AA52F3}"/>
              </a:ext>
            </a:extLst>
          </p:cNvPr>
          <p:cNvSpPr txBox="1">
            <a:spLocks/>
          </p:cNvSpPr>
          <p:nvPr/>
        </p:nvSpPr>
        <p:spPr>
          <a:xfrm>
            <a:off x="106637" y="6192100"/>
            <a:ext cx="11991642" cy="63318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1800">
                <a:latin typeface="+mn-lt"/>
              </a:rPr>
              <a:t>The response rate from care assistants was relatively low, considerations could be given to future engage with this particular cohort to consolidate findings and/or unearth new insights.</a:t>
            </a:r>
          </a:p>
        </p:txBody>
      </p:sp>
      <p:pic>
        <p:nvPicPr>
          <p:cNvPr id="5" name="Picture 4" descr="A picture containing map, text, atlas&#10;&#10;Description automatically generated">
            <a:extLst>
              <a:ext uri="{FF2B5EF4-FFF2-40B4-BE49-F238E27FC236}">
                <a16:creationId xmlns:a16="http://schemas.microsoft.com/office/drawing/2014/main" id="{4DF52A3D-4069-69DF-AAD2-82AA0B87778C}"/>
              </a:ext>
            </a:extLst>
          </p:cNvPr>
          <p:cNvPicPr>
            <a:picLocks noChangeAspect="1"/>
          </p:cNvPicPr>
          <p:nvPr/>
        </p:nvPicPr>
        <p:blipFill rotWithShape="1">
          <a:blip r:embed="rId2">
            <a:extLst>
              <a:ext uri="{28A0092B-C50C-407E-A947-70E740481C1C}">
                <a14:useLocalDpi xmlns:a14="http://schemas.microsoft.com/office/drawing/2010/main" val="0"/>
              </a:ext>
            </a:extLst>
          </a:blip>
          <a:srcRect l="3887" r="2572"/>
          <a:stretch/>
        </p:blipFill>
        <p:spPr>
          <a:xfrm>
            <a:off x="488028" y="2300963"/>
            <a:ext cx="4634052" cy="3770178"/>
          </a:xfrm>
          <a:prstGeom prst="rect">
            <a:avLst/>
          </a:prstGeom>
        </p:spPr>
      </p:pic>
      <p:sp>
        <p:nvSpPr>
          <p:cNvPr id="6" name="Rectangle: Rounded Corners 5">
            <a:extLst>
              <a:ext uri="{FF2B5EF4-FFF2-40B4-BE49-F238E27FC236}">
                <a16:creationId xmlns:a16="http://schemas.microsoft.com/office/drawing/2014/main" id="{6FC4D49E-A0A0-D05D-EF41-18C58CCD522C}"/>
              </a:ext>
            </a:extLst>
          </p:cNvPr>
          <p:cNvSpPr/>
          <p:nvPr/>
        </p:nvSpPr>
        <p:spPr>
          <a:xfrm>
            <a:off x="7126731" y="664287"/>
            <a:ext cx="4197342" cy="2256467"/>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5E4BC20A-279B-9A6E-38D4-A3ABA8BE781B}"/>
              </a:ext>
            </a:extLst>
          </p:cNvPr>
          <p:cNvSpPr/>
          <p:nvPr/>
        </p:nvSpPr>
        <p:spPr>
          <a:xfrm>
            <a:off x="7126730" y="3193732"/>
            <a:ext cx="4197343" cy="256059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Home1 with solid fill">
            <a:extLst>
              <a:ext uri="{FF2B5EF4-FFF2-40B4-BE49-F238E27FC236}">
                <a16:creationId xmlns:a16="http://schemas.microsoft.com/office/drawing/2014/main" id="{2FBFBEA2-3EEC-AC7F-0EB5-C67F2460D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7697" y="4091104"/>
            <a:ext cx="765849" cy="765849"/>
          </a:xfrm>
          <a:prstGeom prst="rect">
            <a:avLst/>
          </a:prstGeom>
        </p:spPr>
      </p:pic>
      <p:pic>
        <p:nvPicPr>
          <p:cNvPr id="25" name="Graphic 24" descr="Management with solid fill">
            <a:extLst>
              <a:ext uri="{FF2B5EF4-FFF2-40B4-BE49-F238E27FC236}">
                <a16:creationId xmlns:a16="http://schemas.microsoft.com/office/drawing/2014/main" id="{837D80B0-62EB-FE77-17E5-B1EC2CBD5E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91058" y="1232498"/>
            <a:ext cx="921965" cy="921965"/>
          </a:xfrm>
          <a:prstGeom prst="rect">
            <a:avLst/>
          </a:prstGeom>
        </p:spPr>
      </p:pic>
      <p:sp>
        <p:nvSpPr>
          <p:cNvPr id="2" name="TextBox 1">
            <a:extLst>
              <a:ext uri="{FF2B5EF4-FFF2-40B4-BE49-F238E27FC236}">
                <a16:creationId xmlns:a16="http://schemas.microsoft.com/office/drawing/2014/main" id="{11DE7B39-BED9-970A-691F-568B7B645200}"/>
              </a:ext>
            </a:extLst>
          </p:cNvPr>
          <p:cNvSpPr txBox="1"/>
          <p:nvPr/>
        </p:nvSpPr>
        <p:spPr>
          <a:xfrm>
            <a:off x="11004634" y="-246064"/>
            <a:ext cx="6024814" cy="923330"/>
          </a:xfrm>
          <a:prstGeom prst="rect">
            <a:avLst/>
          </a:prstGeom>
          <a:noFill/>
        </p:spPr>
        <p:txBody>
          <a:bodyPr wrap="square" lIns="91440" tIns="45720" rIns="91440" bIns="45720" anchor="t">
            <a:spAutoFit/>
          </a:bodyPr>
          <a:lstStyle/>
          <a:p>
            <a:endParaRPr lang="en-GB" b="1">
              <a:ea typeface="Calibri" panose="020F0502020204030204" pitchFamily="34" charset="0"/>
            </a:endParaRPr>
          </a:p>
          <a:p>
            <a:r>
              <a:rPr lang="en-GB" b="1">
                <a:ea typeface="Calibri"/>
                <a:cs typeface="Calibri"/>
              </a:rPr>
              <a:t>Annexe A</a:t>
            </a:r>
            <a:endParaRPr lang="en-GB" b="1">
              <a:ea typeface="Calibri" panose="020F0502020204030204" pitchFamily="34" charset="0"/>
              <a:cs typeface="Calibri"/>
            </a:endParaRPr>
          </a:p>
          <a:p>
            <a:endParaRPr lang="en-GB" b="1">
              <a:effectLst/>
              <a:ea typeface="Calibri" panose="020F0502020204030204" pitchFamily="34" charset="0"/>
            </a:endParaRPr>
          </a:p>
        </p:txBody>
      </p:sp>
    </p:spTree>
    <p:extLst>
      <p:ext uri="{BB962C8B-B14F-4D97-AF65-F5344CB8AC3E}">
        <p14:creationId xmlns:p14="http://schemas.microsoft.com/office/powerpoint/2010/main" val="3538178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 </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a:t>The information contained in this document can be translated, and/or made available in alternative formats, on request.</a:t>
            </a:r>
          </a:p>
          <a:p>
            <a:r>
              <a:rPr lang="en-US"/>
              <a:t>Published 06/2023</a:t>
            </a:r>
            <a:endParaRPr lang="en-GB"/>
          </a:p>
        </p:txBody>
      </p:sp>
      <p:pic>
        <p:nvPicPr>
          <p:cNvPr id="10" name="Graphic 9" descr="Twitter logo with hyperlink to ECC">
            <a:hlinkClick r:id="rId2"/>
            <a:extLst>
              <a:ext uri="{FF2B5EF4-FFF2-40B4-BE49-F238E27FC236}">
                <a16:creationId xmlns:a16="http://schemas.microsoft.com/office/drawing/2014/main" id="{1F238D15-DC5A-0DCF-5600-7338EF122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085126"/>
            <a:ext cx="180975" cy="180975"/>
          </a:xfrm>
          <a:prstGeom prst="rect">
            <a:avLst/>
          </a:prstGeom>
        </p:spPr>
      </p:pic>
      <p:sp>
        <p:nvSpPr>
          <p:cNvPr id="7" name="Rectangle 6" descr="Hyperlink to ECC on Twitter">
            <a:hlinkClick r:id="rId2"/>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5"/>
            <a:extLst>
              <a:ext uri="{FF2B5EF4-FFF2-40B4-BE49-F238E27FC236}">
                <a16:creationId xmlns:a16="http://schemas.microsoft.com/office/drawing/2014/main" id="{98648007-FCB4-59A4-6F64-A8913F5573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0000" y="4384294"/>
            <a:ext cx="180975" cy="180975"/>
          </a:xfrm>
          <a:prstGeom prst="rect">
            <a:avLst/>
          </a:prstGeom>
        </p:spPr>
      </p:pic>
      <p:sp>
        <p:nvSpPr>
          <p:cNvPr id="8" name="Rectangle 7" descr="Hyperlink to ECC on Facebook">
            <a:hlinkClick r:id="rId5"/>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2355646"/>
            <a:ext cx="9398024" cy="844754"/>
          </a:xfrm>
        </p:spPr>
        <p:txBody>
          <a:bodyPr/>
          <a:lstStyle/>
          <a:p>
            <a:r>
              <a:rPr lang="en-GB">
                <a:latin typeface="Calibri"/>
                <a:cs typeface="Calibri"/>
              </a:rPr>
              <a:t>Introduction and key findings</a:t>
            </a:r>
            <a:endParaRPr lang="en-GB">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040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343787" y="569247"/>
            <a:ext cx="10796793" cy="1065091"/>
          </a:xfrm>
        </p:spPr>
        <p:txBody>
          <a:bodyPr/>
          <a:lstStyle/>
          <a:p>
            <a:r>
              <a:rPr lang="en-GB" sz="3200">
                <a:latin typeface="+mn-lt"/>
                <a:ea typeface="Calibri"/>
                <a:cs typeface="Calibri"/>
              </a:rPr>
              <a:t>Key Headlines</a:t>
            </a:r>
          </a:p>
        </p:txBody>
      </p:sp>
      <p:graphicFrame>
        <p:nvGraphicFramePr>
          <p:cNvPr id="2" name="Table 4">
            <a:extLst>
              <a:ext uri="{FF2B5EF4-FFF2-40B4-BE49-F238E27FC236}">
                <a16:creationId xmlns:a16="http://schemas.microsoft.com/office/drawing/2014/main" id="{FCCDFE8D-B4C8-79FC-5564-D3B97483C93A}"/>
              </a:ext>
            </a:extLst>
          </p:cNvPr>
          <p:cNvGraphicFramePr>
            <a:graphicFrameLocks noGrp="1"/>
          </p:cNvGraphicFramePr>
          <p:nvPr>
            <p:extLst>
              <p:ext uri="{D42A27DB-BD31-4B8C-83A1-F6EECF244321}">
                <p14:modId xmlns:p14="http://schemas.microsoft.com/office/powerpoint/2010/main" val="2457883448"/>
              </p:ext>
            </p:extLst>
          </p:nvPr>
        </p:nvGraphicFramePr>
        <p:xfrm>
          <a:off x="588946" y="1920550"/>
          <a:ext cx="11014108" cy="4804100"/>
        </p:xfrm>
        <a:graphic>
          <a:graphicData uri="http://schemas.openxmlformats.org/drawingml/2006/table">
            <a:tbl>
              <a:tblPr firstRow="1" bandRow="1">
                <a:tableStyleId>{5C22544A-7EE6-4342-B048-85BDC9FD1C3A}</a:tableStyleId>
              </a:tblPr>
              <a:tblGrid>
                <a:gridCol w="5507054">
                  <a:extLst>
                    <a:ext uri="{9D8B030D-6E8A-4147-A177-3AD203B41FA5}">
                      <a16:colId xmlns:a16="http://schemas.microsoft.com/office/drawing/2014/main" val="3417522641"/>
                    </a:ext>
                  </a:extLst>
                </a:gridCol>
                <a:gridCol w="5507054">
                  <a:extLst>
                    <a:ext uri="{9D8B030D-6E8A-4147-A177-3AD203B41FA5}">
                      <a16:colId xmlns:a16="http://schemas.microsoft.com/office/drawing/2014/main" val="3212776249"/>
                    </a:ext>
                  </a:extLst>
                </a:gridCol>
              </a:tblGrid>
              <a:tr h="97442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solidFill>
                            <a:schemeClr val="bg1"/>
                          </a:solidFill>
                        </a:rPr>
                        <a:t>60% of respondents told us that they are less likely to accept people living with dementia who have a history of distressed/challenging behaviours </a:t>
                      </a:r>
                      <a:endParaRPr lang="en-GB" sz="1800" b="1">
                        <a:solidFill>
                          <a:schemeClr val="bg1"/>
                        </a:solidFill>
                        <a:effectLst/>
                        <a:latin typeface="+mn-lt"/>
                        <a:ea typeface="Calibri"/>
                        <a:cs typeface="Times New Roman"/>
                      </a:endParaRPr>
                    </a:p>
                  </a:txBody>
                  <a:tcPr marL="103584" marR="103584" marT="51792" marB="517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rowSpan="3">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1">
                          <a:solidFill>
                            <a:schemeClr val="bg1"/>
                          </a:solidFill>
                          <a:ea typeface="Calibri" panose="020F0502020204030204" pitchFamily="34" charset="0"/>
                          <a:cs typeface="Times New Roman"/>
                        </a:rPr>
                        <a:t>There’s a need to receive an accurate assessment and clear information about residents from professionals and families. </a:t>
                      </a:r>
                      <a:br>
                        <a:rPr lang="en-GB" sz="1800" b="1">
                          <a:solidFill>
                            <a:schemeClr val="bg1"/>
                          </a:solidFill>
                          <a:ea typeface="Calibri" panose="020F0502020204030204" pitchFamily="34" charset="0"/>
                          <a:cs typeface="Times New Roman"/>
                        </a:rPr>
                      </a:br>
                      <a:r>
                        <a:rPr lang="en-GB" sz="800" b="1">
                          <a:solidFill>
                            <a:schemeClr val="bg1"/>
                          </a:solidFill>
                          <a:ea typeface="Calibri" panose="020F0502020204030204" pitchFamily="34" charset="0"/>
                          <a:cs typeface="Times New Roman"/>
                        </a:rPr>
                        <a:t> </a:t>
                      </a:r>
                      <a:endParaRPr lang="en-GB" sz="800" b="1">
                        <a:solidFill>
                          <a:schemeClr val="bg1"/>
                        </a:solidFill>
                        <a:effectLst/>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1">
                          <a:solidFill>
                            <a:schemeClr val="bg1"/>
                          </a:solidFill>
                          <a:latin typeface="+mn-lt"/>
                        </a:rPr>
                        <a:t>The biggest challenge for care homes is understanding how to manage distressed behaviours.</a:t>
                      </a:r>
                      <a:br>
                        <a:rPr lang="en-GB" sz="1800" b="1">
                          <a:solidFill>
                            <a:schemeClr val="bg1"/>
                          </a:solidFill>
                          <a:latin typeface="+mn-lt"/>
                        </a:rPr>
                      </a:br>
                      <a:r>
                        <a:rPr lang="en-GB" sz="800" b="1">
                          <a:solidFill>
                            <a:schemeClr val="bg1"/>
                          </a:solidFill>
                          <a:latin typeface="+mn-lt"/>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1">
                          <a:solidFill>
                            <a:schemeClr val="bg1"/>
                          </a:solidFill>
                          <a:latin typeface="+mn-lt"/>
                        </a:rPr>
                        <a:t>More dementia-friendly homes would reduce distressed behaviour</a:t>
                      </a:r>
                      <a:br>
                        <a:rPr lang="en-GB" sz="1800" b="1">
                          <a:solidFill>
                            <a:schemeClr val="bg1"/>
                          </a:solidFill>
                          <a:latin typeface="+mn-lt"/>
                        </a:rPr>
                      </a:br>
                      <a:r>
                        <a:rPr lang="en-GB" sz="800" b="1">
                          <a:solidFill>
                            <a:schemeClr val="bg1"/>
                          </a:solidFill>
                          <a:latin typeface="+mn-lt"/>
                        </a:rPr>
                        <a:t> </a:t>
                      </a:r>
                      <a:endParaRPr lang="en-GB" sz="800" b="1">
                        <a:solidFill>
                          <a:schemeClr val="bg1"/>
                        </a:solidFill>
                        <a:effectLst/>
                        <a:latin typeface="+mn-lt"/>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1">
                          <a:solidFill>
                            <a:schemeClr val="bg1"/>
                          </a:solidFill>
                          <a:latin typeface="+mn-lt"/>
                        </a:rPr>
                        <a:t>There is a need to improve support from external partners; </a:t>
                      </a:r>
                      <a:r>
                        <a:rPr lang="en-GB" sz="1800" b="1">
                          <a:solidFill>
                            <a:schemeClr val="bg1"/>
                          </a:solidFill>
                          <a:effectLst/>
                          <a:latin typeface="+mn-lt"/>
                          <a:cs typeface="Times New Roman" panose="02020603050405020304" pitchFamily="18" charset="0"/>
                        </a:rPr>
                        <a:t>such as </a:t>
                      </a:r>
                      <a:r>
                        <a:rPr lang="en-GB" sz="1800" b="1">
                          <a:solidFill>
                            <a:schemeClr val="bg1"/>
                          </a:solidFill>
                          <a:effectLst/>
                          <a:cs typeface="Times New Roman" panose="02020603050405020304" pitchFamily="18" charset="0"/>
                        </a:rPr>
                        <a:t>MH services, GP’s, the NHS, Dementia Intensive Support Team (DIST) and dementia nurses.</a:t>
                      </a:r>
                      <a:br>
                        <a:rPr lang="en-GB" sz="1800" b="1">
                          <a:solidFill>
                            <a:schemeClr val="bg1"/>
                          </a:solidFill>
                          <a:effectLst/>
                          <a:cs typeface="Times New Roman" panose="02020603050405020304" pitchFamily="18" charset="0"/>
                        </a:rPr>
                      </a:br>
                      <a:r>
                        <a:rPr lang="en-GB" sz="800" b="1">
                          <a:solidFill>
                            <a:schemeClr val="bg1"/>
                          </a:solidFill>
                          <a:effectLst/>
                          <a:cs typeface="Times New Roman" panose="02020603050405020304" pitchFamily="18" charset="0"/>
                        </a:rPr>
                        <a:t> </a:t>
                      </a:r>
                    </a:p>
                    <a:p>
                      <a:pPr marL="342900" indent="-342900">
                        <a:spcBef>
                          <a:spcPts val="0"/>
                        </a:spcBef>
                        <a:buFont typeface="+mj-lt"/>
                        <a:buAutoNum type="arabicPeriod"/>
                      </a:pPr>
                      <a:r>
                        <a:rPr lang="en-GB" sz="1800" b="1">
                          <a:solidFill>
                            <a:schemeClr val="bg1"/>
                          </a:solidFill>
                          <a:latin typeface="+mn-lt"/>
                        </a:rPr>
                        <a:t>There was a need to improve support internally; </a:t>
                      </a:r>
                      <a:r>
                        <a:rPr lang="en-GB" sz="1800" b="1">
                          <a:solidFill>
                            <a:schemeClr val="bg1"/>
                          </a:solidFill>
                          <a:cs typeface="Times New Roman" panose="02020603050405020304" pitchFamily="18" charset="0"/>
                        </a:rPr>
                        <a:t>appropriate funding, training to support s</a:t>
                      </a:r>
                      <a:r>
                        <a:rPr lang="en-GB" sz="1800" b="1">
                          <a:solidFill>
                            <a:schemeClr val="bg1"/>
                          </a:solidFill>
                          <a:effectLst/>
                          <a:cs typeface="Times New Roman" panose="02020603050405020304" pitchFamily="18" charset="0"/>
                        </a:rPr>
                        <a:t>taff recruitment and retention.</a:t>
                      </a:r>
                      <a:endParaRPr lang="en-GB" sz="1800" b="1">
                        <a:solidFill>
                          <a:schemeClr val="bg1"/>
                        </a:solidFill>
                        <a:effectLst/>
                        <a:latin typeface="+mn-lt"/>
                        <a:cs typeface="Times New Roman"/>
                      </a:endParaRPr>
                    </a:p>
                  </a:txBody>
                  <a:tcPr marL="103584" marR="103584" marT="51792" marB="517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147375453"/>
                  </a:ext>
                </a:extLst>
              </a:tr>
              <a:tr h="974425">
                <a:tc>
                  <a:txBody>
                    <a:bodyPr/>
                    <a:lstStyle/>
                    <a:p>
                      <a:pPr marL="285750" indent="-285750">
                        <a:buFont typeface="Arial" panose="020B0604020202020204" pitchFamily="34" charset="0"/>
                        <a:buChar char="•"/>
                      </a:pPr>
                      <a:r>
                        <a:rPr lang="en-GB" sz="1800" b="1">
                          <a:solidFill>
                            <a:schemeClr val="bg1"/>
                          </a:solidFill>
                        </a:rPr>
                        <a:t>23% told us that they have given a notice to residents in the past 12 months.</a:t>
                      </a:r>
                      <a:endParaRPr lang="en-GB" sz="1800" b="1">
                        <a:solidFill>
                          <a:schemeClr val="bg1"/>
                        </a:solidFill>
                        <a:effectLst/>
                        <a:latin typeface="+mn-lt"/>
                        <a:ea typeface="Calibri"/>
                        <a:cs typeface="Times New Roman"/>
                      </a:endParaRPr>
                    </a:p>
                  </a:txBody>
                  <a:tcPr marL="103584" marR="103584" marT="51792" marB="517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v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1">
                          <a:solidFill>
                            <a:schemeClr val="bg1"/>
                          </a:solidFill>
                          <a:latin typeface="+mn-lt"/>
                        </a:rPr>
                        <a:t>More dementia-friendly homes would reduce distressed behaviour</a:t>
                      </a:r>
                      <a:endParaRPr lang="en-GB" sz="1800" b="1">
                        <a:solidFill>
                          <a:schemeClr val="bg1"/>
                        </a:solidFill>
                        <a:effectLst/>
                        <a:latin typeface="+mn-lt"/>
                        <a:ea typeface="Calibri"/>
                        <a:cs typeface="Times New Roman"/>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1800" b="1">
                        <a:solidFill>
                          <a:schemeClr val="bg1"/>
                        </a:solidFill>
                        <a:effectLst/>
                        <a:latin typeface="+mn-lt"/>
                        <a:ea typeface="Calibri"/>
                        <a:cs typeface="Times New Roman"/>
                      </a:endParaRPr>
                    </a:p>
                  </a:txBody>
                  <a:tcPr marL="103584" marR="103584" marT="51792" marB="51792">
                    <a:solidFill>
                      <a:schemeClr val="accent1"/>
                    </a:solidFill>
                  </a:tcPr>
                </a:tc>
                <a:extLst>
                  <a:ext uri="{0D108BD9-81ED-4DB2-BD59-A6C34878D82A}">
                    <a16:rowId xmlns:a16="http://schemas.microsoft.com/office/drawing/2014/main" val="2128519036"/>
                  </a:ext>
                </a:extLst>
              </a:tr>
              <a:tr h="28552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a:solidFill>
                            <a:schemeClr val="bg1"/>
                          </a:solidFill>
                          <a:effectLst/>
                          <a:latin typeface="+mn-lt"/>
                          <a:ea typeface="Calibri" panose="020F0502020204030204" pitchFamily="34" charset="0"/>
                          <a:cs typeface="Times New Roman"/>
                        </a:rPr>
                        <a:t>76% told us that there are gaps in current service provision and they include the following: </a:t>
                      </a:r>
                      <a:endParaRPr lang="en-GB" sz="1800" b="1">
                        <a:solidFill>
                          <a:schemeClr val="bg1"/>
                        </a:solidFill>
                        <a:effectLst/>
                        <a:latin typeface="+mn-lt"/>
                        <a:ea typeface="Calibri"/>
                        <a:cs typeface="Times New Roman"/>
                      </a:endParaRPr>
                    </a:p>
                  </a:txBody>
                  <a:tcPr marL="103584" marR="103584" marT="51792" marB="517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vMerge="1">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b="1">
                          <a:solidFill>
                            <a:schemeClr val="bg1"/>
                          </a:solidFill>
                          <a:latin typeface="+mn-lt"/>
                        </a:rPr>
                        <a:t>There is a need to improve support from external partners; </a:t>
                      </a:r>
                      <a:r>
                        <a:rPr lang="en-GB" sz="1800" b="1">
                          <a:solidFill>
                            <a:schemeClr val="bg1"/>
                          </a:solidFill>
                          <a:effectLst/>
                          <a:latin typeface="+mn-lt"/>
                          <a:cs typeface="Times New Roman" panose="02020603050405020304" pitchFamily="18" charset="0"/>
                        </a:rPr>
                        <a:t>such as </a:t>
                      </a:r>
                      <a:r>
                        <a:rPr lang="en-GB" sz="1800" b="1">
                          <a:solidFill>
                            <a:schemeClr val="bg1"/>
                          </a:solidFill>
                          <a:effectLst/>
                          <a:ea typeface="Calibri" panose="020F0502020204030204" pitchFamily="34" charset="0"/>
                          <a:cs typeface="Times New Roman" panose="02020603050405020304" pitchFamily="18" charset="0"/>
                        </a:rPr>
                        <a:t>MH services, GP’s, the NHS, Dementia Intensive Support Team (DIST) and dementia nurses.</a:t>
                      </a:r>
                      <a:endParaRPr lang="en-GB" sz="1800" b="1">
                        <a:solidFill>
                          <a:schemeClr val="bg1"/>
                        </a:solidFill>
                        <a:effectLst/>
                        <a:latin typeface="+mn-lt"/>
                        <a:ea typeface="Calibri"/>
                        <a:cs typeface="Times New Roman"/>
                      </a:endParaRPr>
                    </a:p>
                  </a:txBody>
                  <a:tcPr marL="103584" marR="103584" marT="51792" marB="51792">
                    <a:solidFill>
                      <a:schemeClr val="accent1"/>
                    </a:solidFill>
                  </a:tcPr>
                </a:tc>
                <a:extLst>
                  <a:ext uri="{0D108BD9-81ED-4DB2-BD59-A6C34878D82A}">
                    <a16:rowId xmlns:a16="http://schemas.microsoft.com/office/drawing/2014/main" val="1738620686"/>
                  </a:ext>
                </a:extLst>
              </a:tr>
            </a:tbl>
          </a:graphicData>
        </a:graphic>
      </p:graphicFrame>
      <p:sp>
        <p:nvSpPr>
          <p:cNvPr id="3" name="TextBox 2">
            <a:extLst>
              <a:ext uri="{FF2B5EF4-FFF2-40B4-BE49-F238E27FC236}">
                <a16:creationId xmlns:a16="http://schemas.microsoft.com/office/drawing/2014/main" id="{15A21948-545D-CEB8-04CB-41EBE110C785}"/>
              </a:ext>
            </a:extLst>
          </p:cNvPr>
          <p:cNvSpPr txBox="1"/>
          <p:nvPr/>
        </p:nvSpPr>
        <p:spPr>
          <a:xfrm>
            <a:off x="340422" y="1197016"/>
            <a:ext cx="11164017" cy="874643"/>
          </a:xfrm>
          <a:prstGeom prst="rect">
            <a:avLst/>
          </a:prstGeom>
          <a:noFill/>
        </p:spPr>
        <p:txBody>
          <a:bodyPr wrap="square" lIns="0" tIns="0" rIns="0" bIns="0" rtlCol="0" anchor="t">
            <a:noAutofit/>
          </a:bodyPr>
          <a:lstStyle/>
          <a:p>
            <a:pPr>
              <a:spcAft>
                <a:spcPts val="1134"/>
              </a:spcAft>
            </a:pPr>
            <a:r>
              <a:rPr lang="en-GB"/>
              <a:t>This is a summary of the key headlines based on what care providers stated in the survey, which indicates which areas should be a key focus moving forward.</a:t>
            </a:r>
          </a:p>
        </p:txBody>
      </p:sp>
    </p:spTree>
    <p:extLst>
      <p:ext uri="{BB962C8B-B14F-4D97-AF65-F5344CB8AC3E}">
        <p14:creationId xmlns:p14="http://schemas.microsoft.com/office/powerpoint/2010/main" val="329222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42B3-B533-2F83-05C5-06B028A1782F}"/>
              </a:ext>
            </a:extLst>
          </p:cNvPr>
          <p:cNvSpPr>
            <a:spLocks noGrp="1"/>
          </p:cNvSpPr>
          <p:nvPr>
            <p:ph type="title"/>
          </p:nvPr>
        </p:nvSpPr>
        <p:spPr>
          <a:xfrm>
            <a:off x="297852" y="151837"/>
            <a:ext cx="5302800" cy="1065091"/>
          </a:xfrm>
        </p:spPr>
        <p:txBody>
          <a:bodyPr/>
          <a:lstStyle/>
          <a:p>
            <a:r>
              <a:rPr lang="en-GB" sz="3200">
                <a:latin typeface="+mn-lt"/>
              </a:rPr>
              <a:t>Overview</a:t>
            </a:r>
          </a:p>
        </p:txBody>
      </p:sp>
      <p:sp>
        <p:nvSpPr>
          <p:cNvPr id="3" name="Content Placeholder 2">
            <a:extLst>
              <a:ext uri="{FF2B5EF4-FFF2-40B4-BE49-F238E27FC236}">
                <a16:creationId xmlns:a16="http://schemas.microsoft.com/office/drawing/2014/main" id="{87D2A886-B769-344B-5D73-B0C5DA243570}"/>
              </a:ext>
            </a:extLst>
          </p:cNvPr>
          <p:cNvSpPr>
            <a:spLocks noGrp="1"/>
          </p:cNvSpPr>
          <p:nvPr>
            <p:ph idx="1"/>
          </p:nvPr>
        </p:nvSpPr>
        <p:spPr>
          <a:xfrm>
            <a:off x="297852" y="1657195"/>
            <a:ext cx="5798147" cy="2198721"/>
          </a:xfrm>
        </p:spPr>
        <p:txBody>
          <a:bodyPr vert="horz" lIns="0" tIns="0" rIns="0" bIns="0" rtlCol="0" anchor="t">
            <a:noAutofit/>
          </a:bodyPr>
          <a:lstStyle/>
          <a:p>
            <a:pPr marL="229870" lvl="2" indent="-229870">
              <a:spcAft>
                <a:spcPts val="600"/>
              </a:spcAft>
            </a:pPr>
            <a:r>
              <a:rPr lang="en-GB" sz="1400"/>
              <a:t>How current services could be improved.</a:t>
            </a:r>
            <a:endParaRPr lang="en-US" sz="1400"/>
          </a:p>
          <a:p>
            <a:pPr marL="229870" lvl="2" indent="-229870">
              <a:spcAft>
                <a:spcPts val="600"/>
              </a:spcAft>
            </a:pPr>
            <a:r>
              <a:rPr lang="en-GB" sz="1400"/>
              <a:t>How care providers in the residential care sector could be better supported in their role.</a:t>
            </a:r>
          </a:p>
          <a:p>
            <a:pPr marL="229870" lvl="2" indent="-229870">
              <a:spcAft>
                <a:spcPts val="600"/>
              </a:spcAft>
            </a:pPr>
            <a:r>
              <a:rPr lang="en-GB" sz="1400"/>
              <a:t>Care providers experiences in caring for adults with </a:t>
            </a:r>
            <a:r>
              <a:rPr lang="en-GB" sz="1400" b="0" i="0">
                <a:solidFill>
                  <a:srgbClr val="000000"/>
                </a:solidFill>
                <a:effectLst/>
                <a:cs typeface="Calibri"/>
              </a:rPr>
              <a:t>diagnosed and undiagnosed dementia.</a:t>
            </a:r>
          </a:p>
          <a:p>
            <a:pPr marL="229870" lvl="2" indent="-229870">
              <a:spcAft>
                <a:spcPts val="600"/>
              </a:spcAft>
            </a:pPr>
            <a:r>
              <a:rPr lang="en-GB" sz="1400">
                <a:solidFill>
                  <a:srgbClr val="000000"/>
                </a:solidFill>
                <a:cs typeface="Calibri"/>
              </a:rPr>
              <a:t>The barriers</a:t>
            </a:r>
            <a:r>
              <a:rPr lang="en-GB" sz="1400" b="0" i="0">
                <a:solidFill>
                  <a:srgbClr val="000000"/>
                </a:solidFill>
                <a:effectLst/>
                <a:cs typeface="Calibri"/>
              </a:rPr>
              <a:t> and opportunities for how things could be made better for residents and care </a:t>
            </a:r>
            <a:r>
              <a:rPr lang="en-GB" sz="1400">
                <a:solidFill>
                  <a:srgbClr val="000000"/>
                </a:solidFill>
                <a:cs typeface="Calibri"/>
              </a:rPr>
              <a:t>providers</a:t>
            </a:r>
            <a:endParaRPr lang="en-GB" sz="1400">
              <a:cs typeface="Calibri"/>
            </a:endParaRPr>
          </a:p>
          <a:p>
            <a:pPr marL="231775" lvl="3" indent="0">
              <a:buNone/>
            </a:pPr>
            <a:endParaRPr lang="en-GB">
              <a:cs typeface="Calibri"/>
            </a:endParaRPr>
          </a:p>
          <a:p>
            <a:pPr lvl="1"/>
            <a:br>
              <a:rPr lang="en-GB">
                <a:highlight>
                  <a:srgbClr val="FFFF00"/>
                </a:highlight>
              </a:rPr>
            </a:br>
            <a:endParaRPr lang="en-GB">
              <a:highlight>
                <a:srgbClr val="FFFF00"/>
              </a:highlight>
            </a:endParaRPr>
          </a:p>
          <a:p>
            <a:pPr marL="229870" lvl="2" indent="-229870"/>
            <a:endParaRPr lang="en-GB">
              <a:cs typeface="Calibri"/>
            </a:endParaRPr>
          </a:p>
          <a:p>
            <a:pPr marL="229870" lvl="2" indent="-229870"/>
            <a:endParaRPr lang="en-GB">
              <a:cs typeface="Calibri"/>
            </a:endParaRPr>
          </a:p>
        </p:txBody>
      </p:sp>
      <p:sp>
        <p:nvSpPr>
          <p:cNvPr id="4" name="Text Placeholder 3">
            <a:extLst>
              <a:ext uri="{FF2B5EF4-FFF2-40B4-BE49-F238E27FC236}">
                <a16:creationId xmlns:a16="http://schemas.microsoft.com/office/drawing/2014/main" id="{D77E3B35-09D1-6F5F-FD6F-A2A911F7A4EC}"/>
              </a:ext>
            </a:extLst>
          </p:cNvPr>
          <p:cNvSpPr>
            <a:spLocks noGrp="1"/>
          </p:cNvSpPr>
          <p:nvPr>
            <p:ph type="body" sz="quarter" idx="10"/>
          </p:nvPr>
        </p:nvSpPr>
        <p:spPr>
          <a:xfrm>
            <a:off x="6878938" y="1845578"/>
            <a:ext cx="5015210" cy="3116098"/>
          </a:xfrm>
        </p:spPr>
        <p:txBody>
          <a:bodyPr vert="horz" lIns="0" tIns="0" rIns="0" bIns="0" rtlCol="0" anchor="t">
            <a:noAutofit/>
          </a:bodyPr>
          <a:lstStyle/>
          <a:p>
            <a:pPr algn="ctr"/>
            <a:r>
              <a:rPr lang="en-GB" sz="3200" b="1">
                <a:cs typeface="Calibri" panose="020F0502020204030204" pitchFamily="34" charset="0"/>
              </a:rPr>
              <a:t>“</a:t>
            </a:r>
            <a:r>
              <a:rPr lang="en-GB" sz="3200">
                <a:cs typeface="Calibri" panose="020F0502020204030204" pitchFamily="34" charset="0"/>
              </a:rPr>
              <a:t>We are really pleased to hear that this survey is out there, as we can see the value in this”</a:t>
            </a:r>
          </a:p>
        </p:txBody>
      </p:sp>
      <p:sp>
        <p:nvSpPr>
          <p:cNvPr id="5" name="TextBox 4">
            <a:extLst>
              <a:ext uri="{FF2B5EF4-FFF2-40B4-BE49-F238E27FC236}">
                <a16:creationId xmlns:a16="http://schemas.microsoft.com/office/drawing/2014/main" id="{740C7B4B-B9A4-3F16-907A-48100EBFB527}"/>
              </a:ext>
            </a:extLst>
          </p:cNvPr>
          <p:cNvSpPr txBox="1"/>
          <p:nvPr/>
        </p:nvSpPr>
        <p:spPr>
          <a:xfrm>
            <a:off x="8724901" y="4028891"/>
            <a:ext cx="3467099" cy="646331"/>
          </a:xfrm>
          <a:prstGeom prst="rect">
            <a:avLst/>
          </a:prstGeom>
          <a:noFill/>
        </p:spPr>
        <p:txBody>
          <a:bodyPr wrap="square" lIns="91440" tIns="45720" rIns="91440" bIns="45720" anchor="t">
            <a:spAutoFit/>
          </a:bodyPr>
          <a:lstStyle/>
          <a:p>
            <a:r>
              <a:rPr lang="en-GB" i="1">
                <a:solidFill>
                  <a:schemeClr val="bg1"/>
                </a:solidFill>
                <a:ea typeface="Calibri" panose="020F0502020204030204" pitchFamily="34" charset="0"/>
                <a:cs typeface="Calibri"/>
              </a:rPr>
              <a:t>{Anonymous comment from an employee in the care sector}</a:t>
            </a:r>
            <a:endParaRPr lang="en-GB" i="1">
              <a:solidFill>
                <a:schemeClr val="bg1"/>
              </a:solidFill>
              <a:effectLst/>
              <a:ea typeface="Calibri" panose="020F0502020204030204" pitchFamily="34" charset="0"/>
              <a:cs typeface="Calibri"/>
            </a:endParaRPr>
          </a:p>
        </p:txBody>
      </p:sp>
      <p:sp>
        <p:nvSpPr>
          <p:cNvPr id="7" name="TextBox 6">
            <a:extLst>
              <a:ext uri="{FF2B5EF4-FFF2-40B4-BE49-F238E27FC236}">
                <a16:creationId xmlns:a16="http://schemas.microsoft.com/office/drawing/2014/main" id="{46B4AA56-D4F5-520C-52E3-38790C1F08AF}"/>
              </a:ext>
            </a:extLst>
          </p:cNvPr>
          <p:cNvSpPr txBox="1"/>
          <p:nvPr/>
        </p:nvSpPr>
        <p:spPr>
          <a:xfrm>
            <a:off x="237766" y="684382"/>
            <a:ext cx="6096000" cy="830997"/>
          </a:xfrm>
          <a:prstGeom prst="rect">
            <a:avLst/>
          </a:prstGeom>
          <a:noFill/>
        </p:spPr>
        <p:txBody>
          <a:bodyPr wrap="square">
            <a:spAutoFit/>
          </a:bodyPr>
          <a:lstStyle/>
          <a:p>
            <a:r>
              <a:rPr lang="en-GB" sz="1600" b="1">
                <a:effectLst/>
                <a:ea typeface="Calibri" panose="020F0502020204030204" pitchFamily="34" charset="0"/>
              </a:rPr>
              <a:t>Essex County Council (ECC) </a:t>
            </a:r>
            <a:r>
              <a:rPr lang="en-GB" sz="1600" b="1">
                <a:ea typeface="Calibri" panose="020F0502020204030204" pitchFamily="34" charset="0"/>
              </a:rPr>
              <a:t>wanted to</a:t>
            </a:r>
            <a:r>
              <a:rPr lang="en-GB" sz="1600" b="1">
                <a:effectLst/>
                <a:ea typeface="Calibri" panose="020F0502020204030204" pitchFamily="34" charset="0"/>
              </a:rPr>
              <a:t> understand experiences of </a:t>
            </a:r>
            <a:r>
              <a:rPr lang="en-GB" sz="1600" b="1">
                <a:ea typeface="Calibri" panose="020F0502020204030204" pitchFamily="34" charset="0"/>
              </a:rPr>
              <a:t>care providers</a:t>
            </a:r>
            <a:r>
              <a:rPr lang="en-GB" sz="1600" b="1">
                <a:effectLst/>
                <a:ea typeface="Calibri" panose="020F0502020204030204" pitchFamily="34" charset="0"/>
              </a:rPr>
              <a:t> within a residential care setting looking after adults with Dementia and explore:    </a:t>
            </a:r>
          </a:p>
        </p:txBody>
      </p:sp>
      <p:sp>
        <p:nvSpPr>
          <p:cNvPr id="8" name="TextBox 7">
            <a:extLst>
              <a:ext uri="{FF2B5EF4-FFF2-40B4-BE49-F238E27FC236}">
                <a16:creationId xmlns:a16="http://schemas.microsoft.com/office/drawing/2014/main" id="{E7063CE9-833A-5D06-1566-FCF8BDB6A309}"/>
              </a:ext>
            </a:extLst>
          </p:cNvPr>
          <p:cNvSpPr txBox="1"/>
          <p:nvPr/>
        </p:nvSpPr>
        <p:spPr>
          <a:xfrm>
            <a:off x="237766" y="3516689"/>
            <a:ext cx="5927481" cy="3108543"/>
          </a:xfrm>
          <a:prstGeom prst="rect">
            <a:avLst/>
          </a:prstGeom>
          <a:noFill/>
        </p:spPr>
        <p:txBody>
          <a:bodyPr wrap="square" lIns="91440" tIns="45720" rIns="91440" bIns="45720" anchor="t">
            <a:spAutoFit/>
          </a:bodyPr>
          <a:lstStyle/>
          <a:p>
            <a:r>
              <a:rPr lang="en-GB" sz="1400">
                <a:ea typeface="Calibri" panose="020F0502020204030204" pitchFamily="34" charset="0"/>
              </a:rPr>
              <a:t>Views were captured via an </a:t>
            </a:r>
            <a:r>
              <a:rPr lang="en-GB" sz="1400" b="1">
                <a:ea typeface="Calibri" panose="020F0502020204030204" pitchFamily="34" charset="0"/>
              </a:rPr>
              <a:t>online survey,</a:t>
            </a:r>
            <a:r>
              <a:rPr lang="en-GB" sz="1400">
                <a:ea typeface="Calibri" panose="020F0502020204030204" pitchFamily="34" charset="0"/>
              </a:rPr>
              <a:t> which was live from 13</a:t>
            </a:r>
            <a:r>
              <a:rPr lang="en-GB" sz="1400" baseline="30000">
                <a:ea typeface="Calibri" panose="020F0502020204030204" pitchFamily="34" charset="0"/>
              </a:rPr>
              <a:t>th</a:t>
            </a:r>
            <a:r>
              <a:rPr lang="en-GB" sz="1400">
                <a:ea typeface="Calibri" panose="020F0502020204030204" pitchFamily="34" charset="0"/>
              </a:rPr>
              <a:t> February to 7</a:t>
            </a:r>
            <a:r>
              <a:rPr lang="en-GB" sz="1400" baseline="30000">
                <a:ea typeface="Calibri" panose="020F0502020204030204" pitchFamily="34" charset="0"/>
              </a:rPr>
              <a:t>th</a:t>
            </a:r>
            <a:r>
              <a:rPr lang="en-GB" sz="1400">
                <a:ea typeface="Calibri" panose="020F0502020204030204" pitchFamily="34" charset="0"/>
              </a:rPr>
              <a:t> April, and was widely promoted through appropriate networks and channels  including the Quality Improvement Team at ECC, market providers and Healthwatch Essex.</a:t>
            </a:r>
          </a:p>
          <a:p>
            <a:endParaRPr lang="en-GB" sz="1400">
              <a:ea typeface="Calibri" panose="020F0502020204030204" pitchFamily="34" charset="0"/>
            </a:endParaRPr>
          </a:p>
          <a:p>
            <a:r>
              <a:rPr lang="en-GB" sz="1400">
                <a:ea typeface="Calibri" panose="020F0502020204030204" pitchFamily="34" charset="0"/>
              </a:rPr>
              <a:t>There were a total of </a:t>
            </a:r>
            <a:r>
              <a:rPr lang="en-GB" sz="1400" b="1">
                <a:ea typeface="Calibri" panose="020F0502020204030204" pitchFamily="34" charset="0"/>
              </a:rPr>
              <a:t>50 </a:t>
            </a:r>
            <a:r>
              <a:rPr lang="en-GB" sz="1400">
                <a:ea typeface="Calibri" panose="020F0502020204030204" pitchFamily="34" charset="0"/>
              </a:rPr>
              <a:t>responses to the survey. </a:t>
            </a:r>
            <a:r>
              <a:rPr lang="en-GB" sz="1400" b="1">
                <a:ea typeface="Calibri" panose="020F0502020204030204" pitchFamily="34" charset="0"/>
              </a:rPr>
              <a:t>30</a:t>
            </a:r>
            <a:r>
              <a:rPr lang="en-GB" sz="1400">
                <a:ea typeface="Calibri" panose="020F0502020204030204" pitchFamily="34" charset="0"/>
              </a:rPr>
              <a:t> participants expressed an interest in being involved further with this research later in 2023. (See Annex A for more details on survey respondents)</a:t>
            </a:r>
            <a:endParaRPr lang="en-GB" sz="1400">
              <a:ea typeface="Calibri" panose="020F0502020204030204" pitchFamily="34" charset="0"/>
              <a:cs typeface="Calibri"/>
            </a:endParaRPr>
          </a:p>
          <a:p>
            <a:endParaRPr lang="en-GB" sz="1400">
              <a:ea typeface="Calibri" panose="020F0502020204030204" pitchFamily="34" charset="0"/>
            </a:endParaRPr>
          </a:p>
          <a:p>
            <a:r>
              <a:rPr lang="en-GB" sz="1400">
                <a:ea typeface="Calibri" panose="020F0502020204030204" pitchFamily="34" charset="0"/>
                <a:cs typeface="Times New Roman"/>
              </a:rPr>
              <a:t>We</a:t>
            </a:r>
            <a:r>
              <a:rPr lang="en-GB" sz="1400">
                <a:effectLst/>
                <a:ea typeface="Calibri" panose="020F0502020204030204" pitchFamily="34" charset="0"/>
                <a:cs typeface="Times New Roman"/>
              </a:rPr>
              <a:t> </a:t>
            </a:r>
            <a:r>
              <a:rPr lang="en-GB" sz="1400">
                <a:ea typeface="Calibri" panose="020F0502020204030204" pitchFamily="34" charset="0"/>
                <a:cs typeface="Times New Roman"/>
              </a:rPr>
              <a:t>recognise the</a:t>
            </a:r>
            <a:r>
              <a:rPr lang="en-GB" sz="1400">
                <a:effectLst/>
                <a:ea typeface="Calibri" panose="020F0502020204030204" pitchFamily="34" charset="0"/>
                <a:cs typeface="Times New Roman"/>
              </a:rPr>
              <a:t> hard work and dedication</a:t>
            </a:r>
            <a:r>
              <a:rPr lang="en-GB" sz="1400">
                <a:ea typeface="Calibri" panose="020F0502020204030204" pitchFamily="34" charset="0"/>
                <a:cs typeface="Times New Roman"/>
              </a:rPr>
              <a:t> of</a:t>
            </a:r>
            <a:r>
              <a:rPr lang="en-GB" sz="1400">
                <a:effectLst/>
                <a:ea typeface="Calibri" panose="020F0502020204030204" pitchFamily="34" charset="0"/>
                <a:cs typeface="Times New Roman"/>
              </a:rPr>
              <a:t> those </a:t>
            </a:r>
            <a:r>
              <a:rPr lang="en-GB" sz="1400">
                <a:ea typeface="Calibri" panose="020F0502020204030204" pitchFamily="34" charset="0"/>
                <a:cs typeface="Times New Roman"/>
              </a:rPr>
              <a:t>who work within the care sector we want to stress that this survey is </a:t>
            </a:r>
            <a:r>
              <a:rPr lang="en-GB" sz="1400" b="1">
                <a:ea typeface="Calibri" panose="020F0502020204030204" pitchFamily="34" charset="0"/>
                <a:cs typeface="Times New Roman"/>
              </a:rPr>
              <a:t>not</a:t>
            </a:r>
            <a:r>
              <a:rPr lang="en-GB" sz="1400">
                <a:ea typeface="Calibri" panose="020F0502020204030204" pitchFamily="34" charset="0"/>
                <a:cs typeface="Times New Roman"/>
              </a:rPr>
              <a:t> an evaluation of service delivery.</a:t>
            </a:r>
            <a:endParaRPr lang="en-GB" sz="1400">
              <a:ea typeface="Calibri" panose="020F0502020204030204" pitchFamily="34" charset="0"/>
            </a:endParaRPr>
          </a:p>
          <a:p>
            <a:endParaRPr lang="en-GB" sz="1400">
              <a:ea typeface="Calibri" panose="020F0502020204030204" pitchFamily="34" charset="0"/>
            </a:endParaRPr>
          </a:p>
          <a:p>
            <a:r>
              <a:rPr lang="en-GB" sz="1400">
                <a:ea typeface="Calibri" panose="020F0502020204030204" pitchFamily="34" charset="0"/>
              </a:rPr>
              <a:t>This report presents key findings from this survey.</a:t>
            </a:r>
            <a:endParaRPr lang="en-GB" sz="1700"/>
          </a:p>
        </p:txBody>
      </p:sp>
    </p:spTree>
    <p:extLst>
      <p:ext uri="{BB962C8B-B14F-4D97-AF65-F5344CB8AC3E}">
        <p14:creationId xmlns:p14="http://schemas.microsoft.com/office/powerpoint/2010/main" val="66121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5A47AC4-583A-E2E5-CEA2-CCC8F2CD8C53}"/>
              </a:ext>
            </a:extLst>
          </p:cNvPr>
          <p:cNvGrpSpPr/>
          <p:nvPr/>
        </p:nvGrpSpPr>
        <p:grpSpPr>
          <a:xfrm>
            <a:off x="5014748" y="652273"/>
            <a:ext cx="8581839" cy="5721218"/>
            <a:chOff x="5764524" y="1144263"/>
            <a:chExt cx="7778541" cy="5185694"/>
          </a:xfrm>
        </p:grpSpPr>
        <p:sp>
          <p:nvSpPr>
            <p:cNvPr id="8" name="Arrow: Right 7">
              <a:extLst>
                <a:ext uri="{FF2B5EF4-FFF2-40B4-BE49-F238E27FC236}">
                  <a16:creationId xmlns:a16="http://schemas.microsoft.com/office/drawing/2014/main" id="{64D9203D-4D64-7307-2DAD-A818BEE8F950}"/>
                </a:ext>
              </a:extLst>
            </p:cNvPr>
            <p:cNvSpPr/>
            <p:nvPr/>
          </p:nvSpPr>
          <p:spPr>
            <a:xfrm rot="5400000">
              <a:off x="9521274" y="2527332"/>
              <a:ext cx="265044" cy="212034"/>
            </a:xfrm>
            <a:prstGeom prst="rightArrow">
              <a:avLst/>
            </a:prstGeom>
            <a:solidFill>
              <a:srgbClr val="EF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DB4617F2-4B02-4A4D-CAB8-65A97F07EA2C}"/>
                </a:ext>
              </a:extLst>
            </p:cNvPr>
            <p:cNvSpPr/>
            <p:nvPr/>
          </p:nvSpPr>
          <p:spPr>
            <a:xfrm rot="16200000">
              <a:off x="9521274" y="4760624"/>
              <a:ext cx="265044" cy="212034"/>
            </a:xfrm>
            <a:prstGeom prst="rightArrow">
              <a:avLst/>
            </a:prstGeom>
            <a:solidFill>
              <a:srgbClr val="EF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E35EDCF8-BC8A-54C9-F88D-3F65F10254ED}"/>
                </a:ext>
              </a:extLst>
            </p:cNvPr>
            <p:cNvSpPr/>
            <p:nvPr/>
          </p:nvSpPr>
          <p:spPr>
            <a:xfrm rot="10800000">
              <a:off x="10624564" y="3631093"/>
              <a:ext cx="265044" cy="212034"/>
            </a:xfrm>
            <a:prstGeom prst="rightArrow">
              <a:avLst/>
            </a:prstGeom>
            <a:solidFill>
              <a:srgbClr val="EF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770D2DB0-0BA1-A70E-3C4C-FB8DBC94A364}"/>
                </a:ext>
              </a:extLst>
            </p:cNvPr>
            <p:cNvSpPr/>
            <p:nvPr/>
          </p:nvSpPr>
          <p:spPr>
            <a:xfrm>
              <a:off x="8410026" y="3631093"/>
              <a:ext cx="265044" cy="212034"/>
            </a:xfrm>
            <a:prstGeom prst="rightArrow">
              <a:avLst/>
            </a:prstGeom>
            <a:solidFill>
              <a:srgbClr val="EFA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Diagram 2">
              <a:extLst>
                <a:ext uri="{FF2B5EF4-FFF2-40B4-BE49-F238E27FC236}">
                  <a16:creationId xmlns:a16="http://schemas.microsoft.com/office/drawing/2014/main" id="{88565B96-7FDB-F23A-6262-F9F43DB0DA89}"/>
                </a:ext>
              </a:extLst>
            </p:cNvPr>
            <p:cNvGraphicFramePr/>
            <p:nvPr>
              <p:extLst>
                <p:ext uri="{D42A27DB-BD31-4B8C-83A1-F6EECF244321}">
                  <p14:modId xmlns:p14="http://schemas.microsoft.com/office/powerpoint/2010/main" val="440466020"/>
                </p:ext>
              </p:extLst>
            </p:nvPr>
          </p:nvGraphicFramePr>
          <p:xfrm>
            <a:off x="5764524" y="1144263"/>
            <a:ext cx="7778541" cy="5185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2" name="Title 3">
            <a:extLst>
              <a:ext uri="{FF2B5EF4-FFF2-40B4-BE49-F238E27FC236}">
                <a16:creationId xmlns:a16="http://schemas.microsoft.com/office/drawing/2014/main" id="{F13D4CA4-E5AD-965A-A5A1-8612B8B59B96}"/>
              </a:ext>
            </a:extLst>
          </p:cNvPr>
          <p:cNvSpPr txBox="1">
            <a:spLocks/>
          </p:cNvSpPr>
          <p:nvPr/>
        </p:nvSpPr>
        <p:spPr>
          <a:xfrm>
            <a:off x="322144" y="563779"/>
            <a:ext cx="6514492" cy="633182"/>
          </a:xfrm>
          <a:prstGeom prst="rect">
            <a:avLst/>
          </a:prstGeom>
        </p:spPr>
        <p:txBody>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3200">
                <a:latin typeface="+mn-lt"/>
                <a:cs typeface="Arial" panose="020B0604020202020204" pitchFamily="34" charset="0"/>
              </a:rPr>
              <a:t>Providing care to people living with dementia</a:t>
            </a:r>
          </a:p>
        </p:txBody>
      </p:sp>
      <p:grpSp>
        <p:nvGrpSpPr>
          <p:cNvPr id="16" name="Group 15">
            <a:extLst>
              <a:ext uri="{FF2B5EF4-FFF2-40B4-BE49-F238E27FC236}">
                <a16:creationId xmlns:a16="http://schemas.microsoft.com/office/drawing/2014/main" id="{FAD794D1-EA4D-D877-8130-BF1D7554C2B7}"/>
              </a:ext>
            </a:extLst>
          </p:cNvPr>
          <p:cNvGrpSpPr/>
          <p:nvPr/>
        </p:nvGrpSpPr>
        <p:grpSpPr>
          <a:xfrm>
            <a:off x="5252505" y="2499092"/>
            <a:ext cx="1235038" cy="2027582"/>
            <a:chOff x="5594163" y="2826401"/>
            <a:chExt cx="1345001" cy="2027582"/>
          </a:xfrm>
        </p:grpSpPr>
        <p:sp>
          <p:nvSpPr>
            <p:cNvPr id="6" name="Rectangle: Rounded Corners 5">
              <a:extLst>
                <a:ext uri="{FF2B5EF4-FFF2-40B4-BE49-F238E27FC236}">
                  <a16:creationId xmlns:a16="http://schemas.microsoft.com/office/drawing/2014/main" id="{AB5B2FC2-53F7-B997-E82D-FDA340F7C170}"/>
                </a:ext>
              </a:extLst>
            </p:cNvPr>
            <p:cNvSpPr/>
            <p:nvPr/>
          </p:nvSpPr>
          <p:spPr>
            <a:xfrm>
              <a:off x="5594163" y="2826401"/>
              <a:ext cx="1272209" cy="20275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A637A8D-A509-0C85-3962-DA3E067CDD5A}"/>
                </a:ext>
              </a:extLst>
            </p:cNvPr>
            <p:cNvSpPr txBox="1"/>
            <p:nvPr/>
          </p:nvSpPr>
          <p:spPr>
            <a:xfrm>
              <a:off x="5759720" y="2967208"/>
              <a:ext cx="1179444" cy="1865708"/>
            </a:xfrm>
            <a:prstGeom prst="rect">
              <a:avLst/>
            </a:prstGeom>
            <a:noFill/>
          </p:spPr>
          <p:txBody>
            <a:bodyPr wrap="square" lIns="0" tIns="0" rIns="0" bIns="0" rtlCol="0">
              <a:noAutofit/>
            </a:bodyPr>
            <a:lstStyle/>
            <a:p>
              <a:pPr marL="72000" indent="-72000" algn="l">
                <a:spcAft>
                  <a:spcPts val="600"/>
                </a:spcAft>
                <a:buFont typeface="Arial" panose="020B0604020202020204" pitchFamily="34" charset="0"/>
                <a:buChar char="•"/>
              </a:pPr>
              <a:r>
                <a:rPr lang="en-GB" sz="1400">
                  <a:solidFill>
                    <a:schemeClr val="bg1"/>
                  </a:solidFill>
                </a:rPr>
                <a:t>GP</a:t>
              </a:r>
            </a:p>
            <a:p>
              <a:pPr marL="72000" indent="-72000" algn="l">
                <a:spcAft>
                  <a:spcPts val="600"/>
                </a:spcAft>
                <a:buFont typeface="Arial" panose="020B0604020202020204" pitchFamily="34" charset="0"/>
                <a:buChar char="•"/>
              </a:pPr>
              <a:r>
                <a:rPr lang="en-GB" sz="1400">
                  <a:solidFill>
                    <a:schemeClr val="bg1"/>
                  </a:solidFill>
                </a:rPr>
                <a:t>Hospital</a:t>
              </a:r>
            </a:p>
            <a:p>
              <a:pPr marL="72000" indent="-72000" algn="l">
                <a:spcAft>
                  <a:spcPts val="600"/>
                </a:spcAft>
                <a:buFont typeface="Arial" panose="020B0604020202020204" pitchFamily="34" charset="0"/>
                <a:buChar char="•"/>
              </a:pPr>
              <a:r>
                <a:rPr lang="en-GB" sz="1400">
                  <a:solidFill>
                    <a:schemeClr val="bg1"/>
                  </a:solidFill>
                </a:rPr>
                <a:t>Dementia services</a:t>
              </a:r>
            </a:p>
            <a:p>
              <a:pPr marL="72000" indent="-72000" algn="l">
                <a:spcAft>
                  <a:spcPts val="600"/>
                </a:spcAft>
                <a:buFont typeface="Arial" panose="020B0604020202020204" pitchFamily="34" charset="0"/>
                <a:buChar char="•"/>
              </a:pPr>
              <a:r>
                <a:rPr lang="en-GB" sz="1400">
                  <a:solidFill>
                    <a:schemeClr val="bg1"/>
                  </a:solidFill>
                </a:rPr>
                <a:t>Mental health services</a:t>
              </a:r>
            </a:p>
          </p:txBody>
        </p:sp>
      </p:grpSp>
      <p:sp>
        <p:nvSpPr>
          <p:cNvPr id="17" name="TextBox 16">
            <a:extLst>
              <a:ext uri="{FF2B5EF4-FFF2-40B4-BE49-F238E27FC236}">
                <a16:creationId xmlns:a16="http://schemas.microsoft.com/office/drawing/2014/main" id="{F8D32619-4EEE-1956-997F-FF09166714EF}"/>
              </a:ext>
            </a:extLst>
          </p:cNvPr>
          <p:cNvSpPr txBox="1"/>
          <p:nvPr/>
        </p:nvSpPr>
        <p:spPr>
          <a:xfrm>
            <a:off x="228331" y="1866278"/>
            <a:ext cx="4610215" cy="3785652"/>
          </a:xfrm>
          <a:prstGeom prst="rect">
            <a:avLst/>
          </a:prstGeom>
          <a:noFill/>
        </p:spPr>
        <p:txBody>
          <a:bodyPr wrap="square" lIns="91440" tIns="45720" rIns="91440" bIns="45720" anchor="t">
            <a:spAutoFit/>
          </a:bodyPr>
          <a:lstStyle/>
          <a:p>
            <a:r>
              <a:rPr lang="en-GB" sz="1600">
                <a:ea typeface="Calibri"/>
                <a:cs typeface="Arial" panose="020B0604020202020204" pitchFamily="34" charset="0"/>
              </a:rPr>
              <a:t>The research identified </a:t>
            </a:r>
            <a:r>
              <a:rPr lang="en-GB" sz="1600" b="1">
                <a:effectLst/>
                <a:ea typeface="Calibri"/>
                <a:cs typeface="Arial" panose="020B0604020202020204" pitchFamily="34" charset="0"/>
              </a:rPr>
              <a:t>4</a:t>
            </a:r>
            <a:r>
              <a:rPr lang="en-GB" sz="1600">
                <a:effectLst/>
                <a:ea typeface="Calibri"/>
                <a:cs typeface="Arial" panose="020B0604020202020204" pitchFamily="34" charset="0"/>
              </a:rPr>
              <a:t> important </a:t>
            </a:r>
            <a:r>
              <a:rPr lang="en-GB" sz="1600">
                <a:ea typeface="Calibri"/>
                <a:cs typeface="Arial" panose="020B0604020202020204" pitchFamily="34" charset="0"/>
              </a:rPr>
              <a:t>factors</a:t>
            </a:r>
            <a:r>
              <a:rPr lang="en-GB" sz="1600">
                <a:effectLst/>
                <a:ea typeface="Calibri"/>
                <a:cs typeface="Arial" panose="020B0604020202020204" pitchFamily="34" charset="0"/>
              </a:rPr>
              <a:t> </a:t>
            </a:r>
            <a:r>
              <a:rPr lang="en-GB" sz="1600">
                <a:ea typeface="Calibri"/>
                <a:cs typeface="Arial" panose="020B0604020202020204" pitchFamily="34" charset="0"/>
              </a:rPr>
              <a:t>that if working in partnership, contribute to providing the best care for residents.</a:t>
            </a:r>
          </a:p>
          <a:p>
            <a:endParaRPr lang="en-GB" sz="1600">
              <a:ea typeface="Calibri"/>
              <a:cs typeface="Arial" panose="020B0604020202020204" pitchFamily="34" charset="0"/>
            </a:endParaRPr>
          </a:p>
          <a:p>
            <a:r>
              <a:rPr lang="en-GB" sz="1600">
                <a:effectLst/>
                <a:ea typeface="Calibri"/>
                <a:cs typeface="Arial" panose="020B0604020202020204" pitchFamily="34" charset="0"/>
              </a:rPr>
              <a:t>These are the </a:t>
            </a:r>
            <a:r>
              <a:rPr lang="en-GB" sz="1600" b="1">
                <a:effectLst/>
                <a:ea typeface="Calibri"/>
                <a:cs typeface="Arial" panose="020B0604020202020204" pitchFamily="34" charset="0"/>
              </a:rPr>
              <a:t>home</a:t>
            </a:r>
            <a:r>
              <a:rPr lang="en-GB" sz="1600">
                <a:effectLst/>
                <a:ea typeface="Calibri"/>
                <a:cs typeface="Arial" panose="020B0604020202020204" pitchFamily="34" charset="0"/>
              </a:rPr>
              <a:t> </a:t>
            </a:r>
            <a:r>
              <a:rPr lang="en-GB" sz="1600" b="1">
                <a:effectLst/>
                <a:ea typeface="Calibri"/>
                <a:cs typeface="Arial" panose="020B0604020202020204" pitchFamily="34" charset="0"/>
              </a:rPr>
              <a:t>environment</a:t>
            </a:r>
            <a:r>
              <a:rPr lang="en-GB" sz="1600">
                <a:effectLst/>
                <a:ea typeface="Calibri"/>
                <a:cs typeface="Arial" panose="020B0604020202020204" pitchFamily="34" charset="0"/>
              </a:rPr>
              <a:t>,</a:t>
            </a:r>
            <a:r>
              <a:rPr lang="en-GB" sz="1600" b="1">
                <a:effectLst/>
                <a:ea typeface="Calibri"/>
                <a:cs typeface="Arial" panose="020B0604020202020204" pitchFamily="34" charset="0"/>
              </a:rPr>
              <a:t> families</a:t>
            </a:r>
            <a:r>
              <a:rPr lang="en-GB" sz="1600">
                <a:effectLst/>
                <a:ea typeface="Calibri"/>
                <a:cs typeface="Arial" panose="020B0604020202020204" pitchFamily="34" charset="0"/>
              </a:rPr>
              <a:t>, </a:t>
            </a:r>
            <a:r>
              <a:rPr lang="en-GB" sz="1600" b="1">
                <a:effectLst/>
                <a:ea typeface="Calibri"/>
                <a:cs typeface="Arial" panose="020B0604020202020204" pitchFamily="34" charset="0"/>
              </a:rPr>
              <a:t>care providers</a:t>
            </a:r>
            <a:r>
              <a:rPr lang="en-GB" sz="1600">
                <a:effectLst/>
                <a:ea typeface="Calibri"/>
                <a:cs typeface="Arial" panose="020B0604020202020204" pitchFamily="34" charset="0"/>
              </a:rPr>
              <a:t> and</a:t>
            </a:r>
            <a:r>
              <a:rPr lang="en-GB" sz="1600" b="1">
                <a:effectLst/>
                <a:ea typeface="Calibri"/>
                <a:cs typeface="Arial" panose="020B0604020202020204" pitchFamily="34" charset="0"/>
              </a:rPr>
              <a:t> partners</a:t>
            </a:r>
            <a:r>
              <a:rPr lang="en-GB" sz="1600">
                <a:effectLst/>
                <a:ea typeface="Calibri"/>
                <a:cs typeface="Arial" panose="020B0604020202020204" pitchFamily="34" charset="0"/>
              </a:rPr>
              <a:t>.</a:t>
            </a:r>
            <a:r>
              <a:rPr lang="en-GB" sz="1600">
                <a:ea typeface="Calibri"/>
                <a:cs typeface="Arial" panose="020B0604020202020204" pitchFamily="34" charset="0"/>
              </a:rPr>
              <a:t> </a:t>
            </a:r>
            <a:endParaRPr lang="en-GB" sz="1600">
              <a:effectLst/>
              <a:ea typeface="Calibri" panose="020F0502020204030204" pitchFamily="34" charset="0"/>
              <a:cs typeface="Arial" panose="020B0604020202020204" pitchFamily="34" charset="0"/>
            </a:endParaRPr>
          </a:p>
          <a:p>
            <a:endParaRPr lang="en-GB" sz="1600">
              <a:ea typeface="Calibri" panose="020F0502020204030204" pitchFamily="34" charset="0"/>
              <a:cs typeface="Arial" panose="020B0604020202020204" pitchFamily="34" charset="0"/>
            </a:endParaRPr>
          </a:p>
          <a:p>
            <a:r>
              <a:rPr lang="en-GB" sz="1600">
                <a:ea typeface="Calibri"/>
                <a:cs typeface="Arial" panose="020B0604020202020204" pitchFamily="34" charset="0"/>
              </a:rPr>
              <a:t>I</a:t>
            </a:r>
            <a:r>
              <a:rPr lang="en-GB" sz="1600">
                <a:effectLst/>
                <a:ea typeface="Calibri"/>
                <a:cs typeface="Arial" panose="020B0604020202020204" pitchFamily="34" charset="0"/>
              </a:rPr>
              <a:t>f one of these </a:t>
            </a:r>
            <a:r>
              <a:rPr lang="en-GB" sz="1600">
                <a:ea typeface="Calibri"/>
                <a:cs typeface="Arial" panose="020B0604020202020204" pitchFamily="34" charset="0"/>
              </a:rPr>
              <a:t>factors </a:t>
            </a:r>
            <a:r>
              <a:rPr lang="en-GB" sz="1600">
                <a:effectLst/>
                <a:ea typeface="Calibri"/>
                <a:cs typeface="Arial" panose="020B0604020202020204" pitchFamily="34" charset="0"/>
              </a:rPr>
              <a:t>become disconnected, then challenges can arise for example:</a:t>
            </a:r>
          </a:p>
          <a:p>
            <a:endParaRPr lang="en-GB" sz="1600">
              <a:effectLst/>
              <a:ea typeface="Calibri"/>
              <a:cs typeface="Arial" panose="020B0604020202020204" pitchFamily="34" charset="0"/>
            </a:endParaRPr>
          </a:p>
          <a:p>
            <a:pPr marL="285750" indent="-285750">
              <a:buClr>
                <a:srgbClr val="E40037"/>
              </a:buClr>
              <a:buFont typeface="Arial" panose="020B0604020202020204" pitchFamily="34" charset="0"/>
              <a:buChar char="•"/>
            </a:pPr>
            <a:r>
              <a:rPr lang="en-GB" sz="1600">
                <a:effectLst/>
                <a:ea typeface="Calibri"/>
                <a:cs typeface="Arial" panose="020B0604020202020204" pitchFamily="34" charset="0"/>
              </a:rPr>
              <a:t>Distressed behaviours from residents</a:t>
            </a:r>
            <a:endParaRPr lang="en-GB" sz="1600">
              <a:ea typeface="Calibri"/>
              <a:cs typeface="Arial" panose="020B0604020202020204" pitchFamily="34" charset="0"/>
            </a:endParaRPr>
          </a:p>
          <a:p>
            <a:pPr marL="285750" indent="-285750">
              <a:buClr>
                <a:srgbClr val="E40037"/>
              </a:buClr>
              <a:buFont typeface="Arial" panose="020B0604020202020204" pitchFamily="34" charset="0"/>
              <a:buChar char="•"/>
            </a:pPr>
            <a:r>
              <a:rPr lang="en-GB" sz="1600">
                <a:ea typeface="Calibri"/>
                <a:cs typeface="Arial" panose="020B0604020202020204" pitchFamily="34" charset="0"/>
              </a:rPr>
              <a:t>The need to contact </a:t>
            </a:r>
            <a:r>
              <a:rPr lang="en-GB" sz="1600">
                <a:effectLst/>
                <a:ea typeface="Calibri"/>
                <a:cs typeface="Arial" panose="020B0604020202020204" pitchFamily="34" charset="0"/>
              </a:rPr>
              <a:t>emergency services </a:t>
            </a:r>
          </a:p>
          <a:p>
            <a:pPr marL="285750" indent="-285750">
              <a:buClr>
                <a:srgbClr val="E40037"/>
              </a:buClr>
              <a:buFont typeface="Arial" panose="020B0604020202020204" pitchFamily="34" charset="0"/>
              <a:buChar char="•"/>
            </a:pPr>
            <a:r>
              <a:rPr lang="en-GB" sz="1600">
                <a:ea typeface="Calibri"/>
                <a:cs typeface="Arial" panose="020B0604020202020204" pitchFamily="34" charset="0"/>
              </a:rPr>
              <a:t>Impact</a:t>
            </a:r>
            <a:r>
              <a:rPr lang="en-GB" sz="1600">
                <a:effectLst/>
                <a:ea typeface="Calibri"/>
                <a:cs typeface="Arial" panose="020B0604020202020204" pitchFamily="34" charset="0"/>
              </a:rPr>
              <a:t> on staff capacity </a:t>
            </a:r>
          </a:p>
          <a:p>
            <a:pPr marL="285750" indent="-285750">
              <a:buClr>
                <a:srgbClr val="E40037"/>
              </a:buClr>
              <a:buFont typeface="Arial" panose="020B0604020202020204" pitchFamily="34" charset="0"/>
              <a:buChar char="•"/>
            </a:pPr>
            <a:r>
              <a:rPr lang="en-GB" sz="1600">
                <a:ea typeface="Calibri"/>
                <a:cs typeface="Arial" panose="020B0604020202020204" pitchFamily="34" charset="0"/>
              </a:rPr>
              <a:t>O</a:t>
            </a:r>
            <a:r>
              <a:rPr lang="en-GB" sz="1600">
                <a:effectLst/>
                <a:ea typeface="Calibri"/>
                <a:cs typeface="Arial" panose="020B0604020202020204" pitchFamily="34" charset="0"/>
              </a:rPr>
              <a:t>ther residents safety and wellbeing </a:t>
            </a:r>
            <a:r>
              <a:rPr lang="en-GB" sz="1600">
                <a:ea typeface="Calibri"/>
                <a:cs typeface="Arial" panose="020B0604020202020204" pitchFamily="34" charset="0"/>
              </a:rPr>
              <a:t>could be</a:t>
            </a:r>
            <a:r>
              <a:rPr lang="en-GB" sz="1600">
                <a:effectLst/>
                <a:ea typeface="Calibri"/>
                <a:cs typeface="Arial" panose="020B0604020202020204" pitchFamily="34" charset="0"/>
              </a:rPr>
              <a:t> affected.</a:t>
            </a:r>
            <a:endParaRPr lang="en-GB" sz="1600">
              <a:ea typeface="Calibri"/>
              <a:cs typeface="Arial" panose="020B0604020202020204" pitchFamily="34" charset="0"/>
            </a:endParaRPr>
          </a:p>
        </p:txBody>
      </p:sp>
    </p:spTree>
    <p:extLst>
      <p:ext uri="{BB962C8B-B14F-4D97-AF65-F5344CB8AC3E}">
        <p14:creationId xmlns:p14="http://schemas.microsoft.com/office/powerpoint/2010/main" val="2179582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196E-FF0D-6068-2141-ED3C605BC223}"/>
              </a:ext>
            </a:extLst>
          </p:cNvPr>
          <p:cNvSpPr>
            <a:spLocks noGrp="1"/>
          </p:cNvSpPr>
          <p:nvPr>
            <p:ph type="title"/>
          </p:nvPr>
        </p:nvSpPr>
        <p:spPr>
          <a:xfrm>
            <a:off x="540000" y="1494000"/>
            <a:ext cx="10143339" cy="1310400"/>
          </a:xfrm>
        </p:spPr>
        <p:txBody>
          <a:bodyPr/>
          <a:lstStyle/>
          <a:p>
            <a:r>
              <a:rPr lang="en-GB">
                <a:latin typeface="+mn-lt"/>
              </a:rPr>
              <a:t>Survey findings  </a:t>
            </a:r>
          </a:p>
        </p:txBody>
      </p:sp>
    </p:spTree>
    <p:extLst>
      <p:ext uri="{BB962C8B-B14F-4D97-AF65-F5344CB8AC3E}">
        <p14:creationId xmlns:p14="http://schemas.microsoft.com/office/powerpoint/2010/main" val="35906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373674" y="538952"/>
            <a:ext cx="11637659" cy="1065091"/>
          </a:xfrm>
        </p:spPr>
        <p:txBody>
          <a:bodyPr/>
          <a:lstStyle/>
          <a:p>
            <a:r>
              <a:rPr lang="en-GB" sz="2800">
                <a:latin typeface="+mn-lt"/>
              </a:rPr>
              <a:t>Care providers are less able to accept potential residents who present with a history of challenging behaviours.</a:t>
            </a:r>
          </a:p>
        </p:txBody>
      </p:sp>
      <p:sp>
        <p:nvSpPr>
          <p:cNvPr id="5" name="TextBox 4">
            <a:extLst>
              <a:ext uri="{FF2B5EF4-FFF2-40B4-BE49-F238E27FC236}">
                <a16:creationId xmlns:a16="http://schemas.microsoft.com/office/drawing/2014/main" id="{60BA0BC5-5647-7EFE-FC25-20F0451A83BE}"/>
              </a:ext>
            </a:extLst>
          </p:cNvPr>
          <p:cNvSpPr txBox="1"/>
          <p:nvPr/>
        </p:nvSpPr>
        <p:spPr>
          <a:xfrm>
            <a:off x="373674" y="1776616"/>
            <a:ext cx="6493238" cy="804894"/>
          </a:xfrm>
          <a:prstGeom prst="rect">
            <a:avLst/>
          </a:prstGeom>
          <a:noFill/>
        </p:spPr>
        <p:txBody>
          <a:bodyPr wrap="square" lIns="0" tIns="0" rIns="0" bIns="0" rtlCol="0">
            <a:noAutofit/>
          </a:bodyPr>
          <a:lstStyle/>
          <a:p>
            <a:pPr algn="l">
              <a:spcAft>
                <a:spcPts val="1134"/>
              </a:spcAft>
            </a:pPr>
            <a:r>
              <a:rPr lang="en-GB" sz="1600"/>
              <a:t>30 </a:t>
            </a:r>
            <a:r>
              <a:rPr lang="en-GB" sz="1600" b="1"/>
              <a:t>(60%) of respondents</a:t>
            </a:r>
            <a:r>
              <a:rPr lang="en-GB" sz="1600"/>
              <a:t>, told us that they are less likely to accept people living with dementia who have a history of distressed/challenging behaviours for example shouting, or physical aggression.</a:t>
            </a:r>
          </a:p>
          <a:p>
            <a:pPr>
              <a:spcAft>
                <a:spcPts val="1134"/>
              </a:spcAft>
            </a:pPr>
            <a:br>
              <a:rPr lang="en-GB" sz="1400" b="1"/>
            </a:br>
            <a:endParaRPr lang="en-GB" sz="1400" b="1"/>
          </a:p>
        </p:txBody>
      </p:sp>
      <p:graphicFrame>
        <p:nvGraphicFramePr>
          <p:cNvPr id="10" name="Chart 9">
            <a:extLst>
              <a:ext uri="{FF2B5EF4-FFF2-40B4-BE49-F238E27FC236}">
                <a16:creationId xmlns:a16="http://schemas.microsoft.com/office/drawing/2014/main" id="{C24E5322-2896-D61F-4320-C29B632D0334}"/>
              </a:ext>
            </a:extLst>
          </p:cNvPr>
          <p:cNvGraphicFramePr/>
          <p:nvPr>
            <p:extLst>
              <p:ext uri="{D42A27DB-BD31-4B8C-83A1-F6EECF244321}">
                <p14:modId xmlns:p14="http://schemas.microsoft.com/office/powerpoint/2010/main" val="1192723695"/>
              </p:ext>
            </p:extLst>
          </p:nvPr>
        </p:nvGraphicFramePr>
        <p:xfrm>
          <a:off x="7430498" y="1968509"/>
          <a:ext cx="4580835" cy="305389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FA660B0-C5C5-9CC8-7196-983EBDCDCA5F}"/>
              </a:ext>
            </a:extLst>
          </p:cNvPr>
          <p:cNvSpPr txBox="1">
            <a:spLocks/>
          </p:cNvSpPr>
          <p:nvPr/>
        </p:nvSpPr>
        <p:spPr>
          <a:xfrm>
            <a:off x="373674" y="3001360"/>
            <a:ext cx="6493238" cy="307777"/>
          </a:xfrm>
          <a:prstGeom prst="rect">
            <a:avLst/>
          </a:prstGeom>
          <a:solidFill>
            <a:schemeClr val="accent1">
              <a:lumMod val="20000"/>
              <a:lumOff val="80000"/>
            </a:schemeClr>
          </a:solidFill>
          <a:ln>
            <a:solidFill>
              <a:schemeClr val="accent1"/>
            </a:solidFill>
          </a:ln>
        </p:spPr>
        <p:txBody>
          <a:bodyPr wrap="square">
            <a:spAutoFit/>
          </a:bodyPr>
          <a:lstStyle/>
          <a:p>
            <a:r>
              <a:rPr lang="en-GB" sz="1400" b="1"/>
              <a:t>Reasons why included;</a:t>
            </a:r>
          </a:p>
        </p:txBody>
      </p:sp>
      <p:sp>
        <p:nvSpPr>
          <p:cNvPr id="6" name="TextBox 5">
            <a:extLst>
              <a:ext uri="{FF2B5EF4-FFF2-40B4-BE49-F238E27FC236}">
                <a16:creationId xmlns:a16="http://schemas.microsoft.com/office/drawing/2014/main" id="{7ADE2D4D-510E-5590-A8BC-92FE292F85AB}"/>
              </a:ext>
            </a:extLst>
          </p:cNvPr>
          <p:cNvSpPr txBox="1"/>
          <p:nvPr/>
        </p:nvSpPr>
        <p:spPr>
          <a:xfrm>
            <a:off x="276837" y="4633717"/>
            <a:ext cx="6823870" cy="1569660"/>
          </a:xfrm>
          <a:prstGeom prst="rect">
            <a:avLst/>
          </a:prstGeom>
          <a:noFill/>
        </p:spPr>
        <p:txBody>
          <a:bodyPr wrap="square">
            <a:spAutoFit/>
          </a:bodyPr>
          <a:lstStyle/>
          <a:p>
            <a:r>
              <a:rPr lang="en-GB" sz="1600"/>
              <a:t>The majority told us, in the past they were able to accept and accommodate, but due to a decline in resources and support, they are no longer able to do so. </a:t>
            </a:r>
          </a:p>
          <a:p>
            <a:endParaRPr lang="en-GB" sz="1600" b="1"/>
          </a:p>
          <a:p>
            <a:r>
              <a:rPr lang="en-GB" sz="1600" b="1"/>
              <a:t>Overall respondents highlighted the need to consider all residents’ safety and wellbeing, as well as the care providers safety and capacity to manage residents.</a:t>
            </a:r>
            <a:endParaRPr lang="en-GB" sz="1600"/>
          </a:p>
        </p:txBody>
      </p:sp>
      <p:graphicFrame>
        <p:nvGraphicFramePr>
          <p:cNvPr id="7" name="Table 7">
            <a:extLst>
              <a:ext uri="{FF2B5EF4-FFF2-40B4-BE49-F238E27FC236}">
                <a16:creationId xmlns:a16="http://schemas.microsoft.com/office/drawing/2014/main" id="{A76F5FBC-7617-FBB0-B5A1-CDE960077659}"/>
              </a:ext>
            </a:extLst>
          </p:cNvPr>
          <p:cNvGraphicFramePr>
            <a:graphicFrameLocks noGrp="1"/>
          </p:cNvGraphicFramePr>
          <p:nvPr>
            <p:extLst>
              <p:ext uri="{D42A27DB-BD31-4B8C-83A1-F6EECF244321}">
                <p14:modId xmlns:p14="http://schemas.microsoft.com/office/powerpoint/2010/main" val="2302290026"/>
              </p:ext>
            </p:extLst>
          </p:nvPr>
        </p:nvGraphicFramePr>
        <p:xfrm>
          <a:off x="373674" y="3339914"/>
          <a:ext cx="6493239" cy="991399"/>
        </p:xfrm>
        <a:graphic>
          <a:graphicData uri="http://schemas.openxmlformats.org/drawingml/2006/table">
            <a:tbl>
              <a:tblPr firstRow="1" bandRow="1">
                <a:tableStyleId>{5C22544A-7EE6-4342-B048-85BDC9FD1C3A}</a:tableStyleId>
              </a:tblPr>
              <a:tblGrid>
                <a:gridCol w="1032007">
                  <a:extLst>
                    <a:ext uri="{9D8B030D-6E8A-4147-A177-3AD203B41FA5}">
                      <a16:colId xmlns:a16="http://schemas.microsoft.com/office/drawing/2014/main" val="2156577968"/>
                    </a:ext>
                  </a:extLst>
                </a:gridCol>
                <a:gridCol w="1048624">
                  <a:extLst>
                    <a:ext uri="{9D8B030D-6E8A-4147-A177-3AD203B41FA5}">
                      <a16:colId xmlns:a16="http://schemas.microsoft.com/office/drawing/2014/main" val="2770912237"/>
                    </a:ext>
                  </a:extLst>
                </a:gridCol>
                <a:gridCol w="1191237">
                  <a:extLst>
                    <a:ext uri="{9D8B030D-6E8A-4147-A177-3AD203B41FA5}">
                      <a16:colId xmlns:a16="http://schemas.microsoft.com/office/drawing/2014/main" val="3922234032"/>
                    </a:ext>
                  </a:extLst>
                </a:gridCol>
                <a:gridCol w="1543574">
                  <a:extLst>
                    <a:ext uri="{9D8B030D-6E8A-4147-A177-3AD203B41FA5}">
                      <a16:colId xmlns:a16="http://schemas.microsoft.com/office/drawing/2014/main" val="2349953996"/>
                    </a:ext>
                  </a:extLst>
                </a:gridCol>
                <a:gridCol w="1677797">
                  <a:extLst>
                    <a:ext uri="{9D8B030D-6E8A-4147-A177-3AD203B41FA5}">
                      <a16:colId xmlns:a16="http://schemas.microsoft.com/office/drawing/2014/main" val="3584259066"/>
                    </a:ext>
                  </a:extLst>
                </a:gridCol>
              </a:tblGrid>
              <a:tr h="991399">
                <a:tc>
                  <a:txBody>
                    <a:bodyPr/>
                    <a:lstStyle/>
                    <a:p>
                      <a:pPr algn="l"/>
                      <a:r>
                        <a:rPr lang="en-GB" sz="1400">
                          <a:latin typeface="+mn-lt"/>
                        </a:rPr>
                        <a:t>A lack of external support</a:t>
                      </a:r>
                    </a:p>
                  </a:txBody>
                  <a:tcPr/>
                </a:tc>
                <a:tc>
                  <a:txBody>
                    <a:bodyPr/>
                    <a:lstStyle/>
                    <a:p>
                      <a:pPr algn="l"/>
                      <a:r>
                        <a:rPr lang="en-GB" sz="1400">
                          <a:latin typeface="+mn-lt"/>
                        </a:rPr>
                        <a:t>Lack of number of staff</a:t>
                      </a:r>
                    </a:p>
                  </a:txBody>
                  <a:tcPr/>
                </a:tc>
                <a:tc>
                  <a:txBody>
                    <a:bodyPr/>
                    <a:lstStyle/>
                    <a:p>
                      <a:pPr algn="l"/>
                      <a:r>
                        <a:rPr lang="en-GB" sz="1400">
                          <a:latin typeface="+mn-lt"/>
                        </a:rPr>
                        <a:t>Lack of training and knowledge</a:t>
                      </a:r>
                    </a:p>
                  </a:txBody>
                  <a:tcPr/>
                </a:tc>
                <a:tc>
                  <a:txBody>
                    <a:bodyPr/>
                    <a:lstStyle/>
                    <a:p>
                      <a:pPr algn="l"/>
                      <a:r>
                        <a:rPr lang="en-GB" sz="1400">
                          <a:latin typeface="+mn-lt"/>
                        </a:rPr>
                        <a:t>Limited space or environmental conditions</a:t>
                      </a:r>
                    </a:p>
                  </a:txBody>
                  <a:tcPr/>
                </a:tc>
                <a:tc>
                  <a:txBody>
                    <a:bodyPr/>
                    <a:lstStyle/>
                    <a:p>
                      <a:pPr algn="l"/>
                      <a:r>
                        <a:rPr lang="en-GB" sz="1400">
                          <a:latin typeface="+mn-lt"/>
                        </a:rPr>
                        <a:t>Impact on other residents safety and wellbeing</a:t>
                      </a:r>
                    </a:p>
                  </a:txBody>
                  <a:tcPr/>
                </a:tc>
                <a:extLst>
                  <a:ext uri="{0D108BD9-81ED-4DB2-BD59-A6C34878D82A}">
                    <a16:rowId xmlns:a16="http://schemas.microsoft.com/office/drawing/2014/main" val="301056014"/>
                  </a:ext>
                </a:extLst>
              </a:tr>
            </a:tbl>
          </a:graphicData>
        </a:graphic>
      </p:graphicFrame>
      <p:sp>
        <p:nvSpPr>
          <p:cNvPr id="11" name="TextBox 10">
            <a:extLst>
              <a:ext uri="{FF2B5EF4-FFF2-40B4-BE49-F238E27FC236}">
                <a16:creationId xmlns:a16="http://schemas.microsoft.com/office/drawing/2014/main" id="{04825110-CA86-18DD-B9A2-51FB9568A430}"/>
              </a:ext>
            </a:extLst>
          </p:cNvPr>
          <p:cNvSpPr txBox="1"/>
          <p:nvPr/>
        </p:nvSpPr>
        <p:spPr>
          <a:xfrm>
            <a:off x="7720991" y="5386866"/>
            <a:ext cx="4112943" cy="954107"/>
          </a:xfrm>
          <a:prstGeom prst="rect">
            <a:avLst/>
          </a:prstGeom>
          <a:solidFill>
            <a:srgbClr val="FAE7E8"/>
          </a:solidFill>
          <a:ln>
            <a:solidFill>
              <a:schemeClr val="accent1"/>
            </a:solidFill>
          </a:ln>
        </p:spPr>
        <p:txBody>
          <a:bodyPr wrap="square">
            <a:spAutoFit/>
          </a:bodyPr>
          <a:lstStyle/>
          <a:p>
            <a:r>
              <a:rPr lang="en-GB" sz="1400" b="1"/>
              <a:t>“In the past yes, we have been extremely willing to support people will additional needs, but due to changes and reduced support the answer is now no”</a:t>
            </a:r>
            <a:br>
              <a:rPr lang="en-GB" sz="1400"/>
            </a:br>
            <a:r>
              <a:rPr lang="en-GB" sz="1400" i="1"/>
              <a:t>[Survey respondent]</a:t>
            </a:r>
          </a:p>
        </p:txBody>
      </p:sp>
    </p:spTree>
    <p:extLst>
      <p:ext uri="{BB962C8B-B14F-4D97-AF65-F5344CB8AC3E}">
        <p14:creationId xmlns:p14="http://schemas.microsoft.com/office/powerpoint/2010/main" val="2567966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9DBF43-858D-1835-6D5D-8A5FA79568F2}"/>
              </a:ext>
            </a:extLst>
          </p:cNvPr>
          <p:cNvSpPr>
            <a:spLocks noGrp="1"/>
          </p:cNvSpPr>
          <p:nvPr>
            <p:ph type="title"/>
          </p:nvPr>
        </p:nvSpPr>
        <p:spPr>
          <a:xfrm>
            <a:off x="327172" y="551080"/>
            <a:ext cx="11596126" cy="1065091"/>
          </a:xfrm>
        </p:spPr>
        <p:txBody>
          <a:bodyPr/>
          <a:lstStyle/>
          <a:p>
            <a:r>
              <a:rPr lang="en-GB" sz="2800">
                <a:latin typeface="+mn-lt"/>
              </a:rPr>
              <a:t>Some care providers still serve notices* to residents with challenging behaviours. </a:t>
            </a:r>
          </a:p>
        </p:txBody>
      </p:sp>
      <p:graphicFrame>
        <p:nvGraphicFramePr>
          <p:cNvPr id="6" name="Chart 5">
            <a:extLst>
              <a:ext uri="{FF2B5EF4-FFF2-40B4-BE49-F238E27FC236}">
                <a16:creationId xmlns:a16="http://schemas.microsoft.com/office/drawing/2014/main" id="{5539BB88-551C-DE28-E333-6BA9F20BB3F4}"/>
              </a:ext>
            </a:extLst>
          </p:cNvPr>
          <p:cNvGraphicFramePr/>
          <p:nvPr>
            <p:extLst>
              <p:ext uri="{D42A27DB-BD31-4B8C-83A1-F6EECF244321}">
                <p14:modId xmlns:p14="http://schemas.microsoft.com/office/powerpoint/2010/main" val="3488936100"/>
              </p:ext>
            </p:extLst>
          </p:nvPr>
        </p:nvGraphicFramePr>
        <p:xfrm>
          <a:off x="7675557" y="2474400"/>
          <a:ext cx="4026643" cy="268442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A82C4CD-1157-9BBE-122A-8A742DBBFDA3}"/>
              </a:ext>
            </a:extLst>
          </p:cNvPr>
          <p:cNvSpPr txBox="1"/>
          <p:nvPr/>
        </p:nvSpPr>
        <p:spPr>
          <a:xfrm>
            <a:off x="327172" y="1770078"/>
            <a:ext cx="6543411" cy="1123814"/>
          </a:xfrm>
          <a:prstGeom prst="rect">
            <a:avLst/>
          </a:prstGeom>
          <a:noFill/>
        </p:spPr>
        <p:txBody>
          <a:bodyPr wrap="square" lIns="0" tIns="0" rIns="0" bIns="0" rtlCol="0">
            <a:noAutofit/>
          </a:bodyPr>
          <a:lstStyle/>
          <a:p>
            <a:pPr>
              <a:spcAft>
                <a:spcPts val="1134"/>
              </a:spcAft>
            </a:pPr>
            <a:r>
              <a:rPr lang="en-GB" sz="1600" dirty="0"/>
              <a:t>39 care home managers responded to the survey. 30 (77%) of managers told us that they have not given a notice, </a:t>
            </a:r>
            <a:r>
              <a:rPr lang="en-GB" sz="1600" b="1" dirty="0"/>
              <a:t>but 9 (23%) told us that they have given a notice to residents in the past 12 months.</a:t>
            </a:r>
            <a:br>
              <a:rPr lang="en-GB" sz="1600" b="1" dirty="0">
                <a:highlight>
                  <a:srgbClr val="FFFF00"/>
                </a:highlight>
              </a:rPr>
            </a:br>
            <a:br>
              <a:rPr lang="en-GB" sz="1600" dirty="0">
                <a:highlight>
                  <a:srgbClr val="FFFF00"/>
                </a:highlight>
              </a:rPr>
            </a:br>
            <a:r>
              <a:rPr lang="en-GB" sz="1600" dirty="0"/>
              <a:t>Providers suggested what could help decrease the number of notices being served in the future:</a:t>
            </a:r>
            <a:endParaRPr lang="en-GB" sz="1600" dirty="0">
              <a:highlight>
                <a:srgbClr val="FFFF00"/>
              </a:highlight>
            </a:endParaRPr>
          </a:p>
          <a:p>
            <a:pPr marL="285750" indent="-285750">
              <a:spcAft>
                <a:spcPts val="600"/>
              </a:spcAft>
              <a:buClr>
                <a:srgbClr val="E40037"/>
              </a:buClr>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Clarity on what service </a:t>
            </a:r>
            <a:r>
              <a:rPr lang="en-US" sz="1600" dirty="0">
                <a:ea typeface="Calibri" panose="020F0502020204030204" pitchFamily="34" charset="0"/>
                <a:cs typeface="Times New Roman" panose="02020603050405020304" pitchFamily="18" charset="0"/>
              </a:rPr>
              <a:t>they</a:t>
            </a:r>
            <a:r>
              <a:rPr lang="en-US" sz="1600" dirty="0">
                <a:effectLst/>
                <a:ea typeface="Calibri" panose="020F0502020204030204" pitchFamily="34" charset="0"/>
                <a:cs typeface="Times New Roman" panose="02020603050405020304" pitchFamily="18" charset="0"/>
              </a:rPr>
              <a:t> can contact and what support is available.</a:t>
            </a:r>
          </a:p>
          <a:p>
            <a:pPr marL="285750" indent="-285750">
              <a:spcAft>
                <a:spcPts val="600"/>
              </a:spcAft>
              <a:buClr>
                <a:srgbClr val="E40037"/>
              </a:buClr>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Advice on how to better support families.</a:t>
            </a:r>
          </a:p>
          <a:p>
            <a:pPr marL="285750" indent="-285750">
              <a:spcAft>
                <a:spcPts val="600"/>
              </a:spcAft>
              <a:buClr>
                <a:srgbClr val="E40037"/>
              </a:buClr>
              <a:buFont typeface="Arial" panose="020B0604020202020204" pitchFamily="34" charset="0"/>
              <a:buChar char="•"/>
            </a:pPr>
            <a:r>
              <a:rPr lang="en-US" sz="1600" dirty="0">
                <a:effectLst/>
                <a:ea typeface="Calibri" panose="020F0502020204030204" pitchFamily="34" charset="0"/>
                <a:cs typeface="Times New Roman" panose="02020603050405020304" pitchFamily="18" charset="0"/>
              </a:rPr>
              <a:t>Early interventions and a rapid diagnosis process</a:t>
            </a:r>
            <a:r>
              <a:rPr lang="en-US" sz="1600" dirty="0">
                <a:ea typeface="Calibri" panose="020F0502020204030204" pitchFamily="34" charset="0"/>
                <a:cs typeface="Times New Roman" panose="02020603050405020304" pitchFamily="18" charset="0"/>
              </a:rPr>
              <a:t> needed enabling p</a:t>
            </a:r>
            <a:r>
              <a:rPr lang="en-US" sz="1600" dirty="0">
                <a:effectLst/>
                <a:ea typeface="Calibri" panose="020F0502020204030204" pitchFamily="34" charset="0"/>
                <a:cs typeface="Times New Roman" panose="02020603050405020304" pitchFamily="18" charset="0"/>
              </a:rPr>
              <a:t>eople to access the right support.</a:t>
            </a:r>
          </a:p>
          <a:p>
            <a:pPr marL="285750" indent="-285750">
              <a:spcAft>
                <a:spcPts val="600"/>
              </a:spcAft>
              <a:buClr>
                <a:srgbClr val="E40037"/>
              </a:buClr>
              <a:buFont typeface="Arial" panose="020B0604020202020204" pitchFamily="34" charset="0"/>
              <a:buChar char="•"/>
            </a:pPr>
            <a:r>
              <a:rPr lang="en-US" sz="1600" dirty="0">
                <a:ea typeface="Calibri" panose="020F0502020204030204" pitchFamily="34" charset="0"/>
                <a:cs typeface="Times New Roman" panose="02020603050405020304" pitchFamily="18" charset="0"/>
              </a:rPr>
              <a:t>Placing residents in an</a:t>
            </a:r>
            <a:r>
              <a:rPr lang="en-US" sz="1600" dirty="0">
                <a:effectLst/>
                <a:ea typeface="Calibri" panose="020F0502020204030204" pitchFamily="34" charset="0"/>
                <a:cs typeface="Times New Roman" panose="02020603050405020304" pitchFamily="18" charset="0"/>
              </a:rPr>
              <a:t> appropriate care home that meets their needs.</a:t>
            </a:r>
          </a:p>
          <a:p>
            <a:pPr marL="285750" indent="-285750">
              <a:spcAft>
                <a:spcPts val="600"/>
              </a:spcAft>
              <a:buClr>
                <a:srgbClr val="E40037"/>
              </a:buClr>
              <a:buFont typeface="Arial" panose="020B0604020202020204" pitchFamily="34" charset="0"/>
              <a:buChar char="•"/>
            </a:pPr>
            <a:r>
              <a:rPr lang="en-US" sz="1600" dirty="0">
                <a:ea typeface="Calibri" panose="020F0502020204030204" pitchFamily="34" charset="0"/>
                <a:cs typeface="Times New Roman" panose="02020603050405020304" pitchFamily="18" charset="0"/>
              </a:rPr>
              <a:t>Appropriate f</a:t>
            </a:r>
            <a:r>
              <a:rPr lang="en-US" sz="1600" dirty="0">
                <a:effectLst/>
                <a:ea typeface="Calibri" panose="020F0502020204030204" pitchFamily="34" charset="0"/>
                <a:cs typeface="Times New Roman" panose="02020603050405020304" pitchFamily="18" charset="0"/>
              </a:rPr>
              <a:t>unding, so care homes can provide improved 1-to-1 support.</a:t>
            </a:r>
            <a:endParaRPr lang="en-GB" sz="1600" dirty="0">
              <a:highlight>
                <a:srgbClr val="FFFF00"/>
              </a:highlight>
            </a:endParaRPr>
          </a:p>
          <a:p>
            <a:pPr algn="l">
              <a:spcAft>
                <a:spcPts val="1134"/>
              </a:spcAft>
            </a:pPr>
            <a:endParaRPr lang="en-GB" sz="1500" dirty="0"/>
          </a:p>
        </p:txBody>
      </p:sp>
      <p:sp>
        <p:nvSpPr>
          <p:cNvPr id="3" name="TextBox 2">
            <a:extLst>
              <a:ext uri="{FF2B5EF4-FFF2-40B4-BE49-F238E27FC236}">
                <a16:creationId xmlns:a16="http://schemas.microsoft.com/office/drawing/2014/main" id="{50ED5770-DFDE-060C-154E-E27F659B51AD}"/>
              </a:ext>
            </a:extLst>
          </p:cNvPr>
          <p:cNvSpPr txBox="1"/>
          <p:nvPr/>
        </p:nvSpPr>
        <p:spPr>
          <a:xfrm>
            <a:off x="162018" y="6122254"/>
            <a:ext cx="11761280" cy="369332"/>
          </a:xfrm>
          <a:prstGeom prst="rect">
            <a:avLst/>
          </a:prstGeom>
          <a:noFill/>
        </p:spPr>
        <p:txBody>
          <a:bodyPr wrap="square">
            <a:spAutoFit/>
          </a:bodyPr>
          <a:lstStyle/>
          <a:p>
            <a:pPr>
              <a:spcAft>
                <a:spcPts val="600"/>
              </a:spcAft>
              <a:buClr>
                <a:srgbClr val="E40037"/>
              </a:buClr>
            </a:pPr>
            <a:r>
              <a:rPr lang="en-GB" sz="1800" i="1"/>
              <a:t>* Serving a notice to a residents</a:t>
            </a:r>
            <a:r>
              <a:rPr lang="en-GB" i="1"/>
              <a:t>, means that they are asking that resident to leave because of a valid reason. </a:t>
            </a:r>
            <a:endParaRPr lang="en-GB" sz="1800" i="1"/>
          </a:p>
        </p:txBody>
      </p:sp>
    </p:spTree>
    <p:extLst>
      <p:ext uri="{BB962C8B-B14F-4D97-AF65-F5344CB8AC3E}">
        <p14:creationId xmlns:p14="http://schemas.microsoft.com/office/powerpoint/2010/main" val="4035220382"/>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SharedWithUsers xmlns="84ca0fae-7a23-4773-9d7c-60514ca6d38e">
      <UserInfo>
        <DisplayName>Maura O'Malley - Researcher</DisplayName>
        <AccountId>31</AccountId>
        <AccountType/>
      </UserInfo>
      <UserInfo>
        <DisplayName>Emily Brodie - Intelligence Manager</DisplayName>
        <AccountId>51</AccountId>
        <AccountType/>
      </UserInfo>
      <UserInfo>
        <DisplayName>Maria Blanche - Dementia Partnership Delivery Lead</DisplayName>
        <AccountId>681</AccountId>
        <AccountType/>
      </UserInfo>
      <UserInfo>
        <DisplayName>Craig Mitchell - Team Manager ASC</DisplayName>
        <AccountId>683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6C91F-B092-485F-89DA-CDD2EFE13FC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461f78-e7a2-485a-8a47-5fc604b04102"/>
    <ds:schemaRef ds:uri="2969dc08-5bf8-468b-85d5-dfc5dae37cf0"/>
    <ds:schemaRef ds:uri="84ca0fae-7a23-4773-9d7c-60514ca6d38e"/>
    <ds:schemaRef ds:uri="http://www.w3.org/XML/1998/namespace"/>
    <ds:schemaRef ds:uri="http://purl.org/dc/dcmitype/"/>
    <ds:schemaRef ds:uri="http://schemas.microsoft.com/sharepoint/v3"/>
  </ds:schemaRefs>
</ds:datastoreItem>
</file>

<file path=customXml/itemProps2.xml><?xml version="1.0" encoding="utf-8"?>
<ds:datastoreItem xmlns:ds="http://schemas.openxmlformats.org/officeDocument/2006/customXml" ds:itemID="{6B2DCFD2-CCB0-4CB0-84F4-6FC304DFB6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9dc08-5bf8-468b-85d5-dfc5dae37cf0"/>
    <ds:schemaRef ds:uri="84ca0fae-7a23-4773-9d7c-60514ca6d38e"/>
    <ds:schemaRef ds:uri="6a461f78-e7a2-485a-8a47-5fc604b04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15FF06-28E2-4F40-B326-D7596B0FA7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ECC-Corporate-PowerPoint-template (1)</Template>
  <TotalTime>2</TotalTime>
  <Words>2666</Words>
  <Application>Microsoft Office PowerPoint</Application>
  <PresentationFormat>Widescreen</PresentationFormat>
  <Paragraphs>192</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Caring for Adults with Dementia</vt:lpstr>
      <vt:lpstr>Acknowledgements</vt:lpstr>
      <vt:lpstr>Introduction and key findings</vt:lpstr>
      <vt:lpstr>Key Headlines</vt:lpstr>
      <vt:lpstr>Overview</vt:lpstr>
      <vt:lpstr>PowerPoint Presentation</vt:lpstr>
      <vt:lpstr>Survey findings  </vt:lpstr>
      <vt:lpstr>Care providers are less able to accept potential residents who present with a history of challenging behaviours.</vt:lpstr>
      <vt:lpstr>Some care providers still serve notices* to residents with challenging behaviours. </vt:lpstr>
      <vt:lpstr>76% of all survey respondents say there are gaps in current service provision</vt:lpstr>
      <vt:lpstr>Notices could be more preventable if accurate information was shared.</vt:lpstr>
      <vt:lpstr>The biggest challenge is understanding how to manage distressed behaviours.</vt:lpstr>
      <vt:lpstr>Staff expect immediate intervention for assessment and medication review from the support services.</vt:lpstr>
      <vt:lpstr>More dementia-friendly homes would reduce distressed behaviour</vt:lpstr>
      <vt:lpstr>There is a need to improve support from external partners</vt:lpstr>
      <vt:lpstr>There was a need to improve support internally</vt:lpstr>
      <vt:lpstr>Other areas that would help provide the best possible care to adults with dementia</vt:lpstr>
      <vt:lpstr>Learnings on what works well when caring for people with dementia</vt:lpstr>
      <vt:lpstr>PowerPoint Presentation</vt:lpstr>
      <vt:lpstr>Conclusion</vt:lpstr>
      <vt:lpstr>Annex</vt:lpstr>
      <vt:lpstr>Survey respondents  </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Liz Roberts - Researcher</dc:creator>
  <cp:lastModifiedBy>Poppy Reece - Senior Researcher</cp:lastModifiedBy>
  <cp:revision>3</cp:revision>
  <dcterms:created xsi:type="dcterms:W3CDTF">2023-03-24T11:01:54Z</dcterms:created>
  <dcterms:modified xsi:type="dcterms:W3CDTF">2024-05-01T11:10:30Z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0x01010068B6DE17D1CC6840AD4483472E640AD5</vt:lpwstr>
  </property>
  <property fmtid="{D5CDD505-2E9C-101B-9397-08002B2CF9AE}" pid="3" name="MSIP_Label_39d8be9e-c8d9-4b9c-bd40-2c27cc7ea2e6_Enabled">
    <vt:lpwstr>true</vt:lpwstr>
  </property>
  <property fmtid="{D5CDD505-2E9C-101B-9397-08002B2CF9AE}" pid="4" name="MSIP_Label_39d8be9e-c8d9-4b9c-bd40-2c27cc7ea2e6_SetDate">
    <vt:lpwstr>2022-11-21T15:54:52Z</vt:lpwstr>
  </property>
  <property fmtid="{D5CDD505-2E9C-101B-9397-08002B2CF9AE}" pid="5" name="MSIP_Label_39d8be9e-c8d9-4b9c-bd40-2c27cc7ea2e6_Method">
    <vt:lpwstr>Standard</vt:lpwstr>
  </property>
  <property fmtid="{D5CDD505-2E9C-101B-9397-08002B2CF9AE}" pid="6" name="MSIP_Label_39d8be9e-c8d9-4b9c-bd40-2c27cc7ea2e6_Name">
    <vt:lpwstr>39d8be9e-c8d9-4b9c-bd40-2c27cc7ea2e6</vt:lpwstr>
  </property>
  <property fmtid="{D5CDD505-2E9C-101B-9397-08002B2CF9AE}" pid="7" name="MSIP_Label_39d8be9e-c8d9-4b9c-bd40-2c27cc7ea2e6_SiteId">
    <vt:lpwstr>a8b4324f-155c-4215-a0f1-7ed8cc9a992f</vt:lpwstr>
  </property>
  <property fmtid="{D5CDD505-2E9C-101B-9397-08002B2CF9AE}" pid="8" name="MSIP_Label_39d8be9e-c8d9-4b9c-bd40-2c27cc7ea2e6_ActionId">
    <vt:lpwstr>5715f456-9f2d-4555-ac61-58155fbe27be</vt:lpwstr>
  </property>
  <property fmtid="{D5CDD505-2E9C-101B-9397-08002B2CF9AE}" pid="9" name="MSIP_Label_39d8be9e-c8d9-4b9c-bd40-2c27cc7ea2e6_ContentBits">
    <vt:lpwstr>0</vt:lpwstr>
  </property>
  <property fmtid="{D5CDD505-2E9C-101B-9397-08002B2CF9AE}" pid="10" name="Content Subject">
    <vt:lpwstr/>
  </property>
  <property fmtid="{D5CDD505-2E9C-101B-9397-08002B2CF9AE}" pid="11" name="MediaServiceImageTags">
    <vt:lpwstr/>
  </property>
</Properties>
</file>