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2"/>
  </p:notesMasterIdLst>
  <p:sldIdLst>
    <p:sldId id="256" r:id="rId5"/>
    <p:sldId id="257" r:id="rId6"/>
    <p:sldId id="285" r:id="rId7"/>
    <p:sldId id="286" r:id="rId8"/>
    <p:sldId id="287" r:id="rId9"/>
    <p:sldId id="288"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B720"/>
    <a:srgbClr val="76766B"/>
    <a:srgbClr val="729D4D"/>
    <a:srgbClr val="3A7D64"/>
    <a:srgbClr val="4179AA"/>
    <a:srgbClr val="9361B3"/>
    <a:srgbClr val="C84674"/>
    <a:srgbClr val="E97135"/>
    <a:srgbClr val="414745"/>
    <a:srgbClr val="4B7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E85DE1-B946-43F1-9C35-57DD29956309}" v="10" dt="2025-06-30T12:04:17.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12" autoAdjust="0"/>
  </p:normalViewPr>
  <p:slideViewPr>
    <p:cSldViewPr snapToGrid="0" showGuides="1">
      <p:cViewPr varScale="1">
        <p:scale>
          <a:sx n="63" d="100"/>
          <a:sy n="63" d="100"/>
        </p:scale>
        <p:origin x="916" y="56"/>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05/08/2025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05/08/2025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05/08/2025</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hyperlink" Target="https://www.facebook.com/essexcountycouncil" TargetMode="Externa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1272875"/>
            <a:ext cx="7439229" cy="2974005"/>
          </a:xfrm>
        </p:spPr>
        <p:txBody>
          <a:bodyPr/>
          <a:lstStyle/>
          <a:p>
            <a:r>
              <a:rPr lang="en-GB" sz="4800" dirty="0">
                <a:latin typeface="Aptos" panose="020B0004020202020204" pitchFamily="34" charset="0"/>
              </a:rPr>
              <a:t>Chelmsford Park and Ride Consultation and First Stage Tender Prices</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4104640"/>
            <a:ext cx="5421850" cy="1115360"/>
          </a:xfrm>
        </p:spPr>
        <p:txBody>
          <a:bodyPr/>
          <a:lstStyle/>
          <a:p>
            <a:r>
              <a:rPr lang="en-GB" sz="2800" dirty="0">
                <a:latin typeface="Aptos" panose="020B0004020202020204" pitchFamily="34" charset="0"/>
              </a:rPr>
              <a:t>Results</a:t>
            </a:r>
          </a:p>
          <a:p>
            <a:r>
              <a:rPr lang="en-GB" sz="2800" dirty="0">
                <a:latin typeface="Aptos" panose="020B0004020202020204" pitchFamily="34" charset="0"/>
              </a:rPr>
              <a:t>610 responses received</a:t>
            </a:r>
            <a:endParaRPr lang="en-GB" dirty="0">
              <a:latin typeface="Aptos" panose="020B0004020202020204" pitchFamily="34" charset="0"/>
            </a:endParaRPr>
          </a:p>
        </p:txBody>
      </p:sp>
    </p:spTree>
    <p:extLst>
      <p:ext uri="{BB962C8B-B14F-4D97-AF65-F5344CB8AC3E}">
        <p14:creationId xmlns:p14="http://schemas.microsoft.com/office/powerpoint/2010/main" val="23888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FF32F9-2255-E5DE-3434-DA56BFA4156D}"/>
              </a:ext>
            </a:extLst>
          </p:cNvPr>
          <p:cNvSpPr>
            <a:spLocks noGrp="1"/>
          </p:cNvSpPr>
          <p:nvPr>
            <p:ph type="title"/>
          </p:nvPr>
        </p:nvSpPr>
        <p:spPr>
          <a:xfrm>
            <a:off x="545124" y="517524"/>
            <a:ext cx="7332138" cy="5858338"/>
          </a:xfrm>
        </p:spPr>
        <p:txBody>
          <a:bodyPr anchor="t">
            <a:noAutofit/>
          </a:bodyPr>
          <a:lstStyle/>
          <a:p>
            <a:pPr algn="l"/>
            <a:r>
              <a:rPr lang="en-GB" sz="2400" dirty="0">
                <a:latin typeface="Aptos" panose="020B0004020202020204" pitchFamily="34" charset="0"/>
              </a:rPr>
              <a:t>We asked the public to consult to help ECC make informed decisions on:</a:t>
            </a:r>
            <a:br>
              <a:rPr lang="en-GB" sz="2400" dirty="0">
                <a:latin typeface="Aptos" panose="020B0004020202020204" pitchFamily="34" charset="0"/>
              </a:rPr>
            </a:br>
            <a:br>
              <a:rPr lang="en-GB" sz="2400" dirty="0">
                <a:latin typeface="Aptos" panose="020B0004020202020204" pitchFamily="34" charset="0"/>
              </a:rPr>
            </a:br>
            <a:r>
              <a:rPr lang="en-GB" sz="2400" b="0" i="0" dirty="0">
                <a:solidFill>
                  <a:srgbClr val="000000"/>
                </a:solidFill>
                <a:effectLst/>
                <a:latin typeface="Aptos" panose="020B0004020202020204" pitchFamily="34" charset="0"/>
              </a:rPr>
              <a:t>Shaping the timetable of bus services serving the Chelmer Valley site based around usage, including ceasing later evening journeys and the entire Saturday service. </a:t>
            </a:r>
            <a:br>
              <a:rPr lang="en-GB" sz="2400" b="0" i="0" dirty="0">
                <a:solidFill>
                  <a:srgbClr val="000000"/>
                </a:solidFill>
                <a:effectLst/>
                <a:latin typeface="Aptos" panose="020B0004020202020204" pitchFamily="34" charset="0"/>
              </a:rPr>
            </a:br>
            <a:br>
              <a:rPr lang="en-GB" sz="2400" b="0" i="0" dirty="0">
                <a:solidFill>
                  <a:srgbClr val="000000"/>
                </a:solidFill>
                <a:effectLst/>
                <a:latin typeface="Aptos" panose="020B0004020202020204" pitchFamily="34" charset="0"/>
              </a:rPr>
            </a:br>
            <a:r>
              <a:rPr lang="en-GB" sz="2400" b="0" i="0" dirty="0">
                <a:solidFill>
                  <a:srgbClr val="000000"/>
                </a:solidFill>
                <a:effectLst/>
                <a:latin typeface="Aptos" panose="020B0004020202020204" pitchFamily="34" charset="0"/>
              </a:rPr>
              <a:t>Reducing on-site customer service support at both sites so that in-person help is only available at peak times.</a:t>
            </a:r>
            <a:br>
              <a:rPr lang="en-GB" sz="2400" b="0" i="0" dirty="0">
                <a:solidFill>
                  <a:srgbClr val="000000"/>
                </a:solidFill>
                <a:effectLst/>
                <a:latin typeface="Aptos" panose="020B0004020202020204" pitchFamily="34" charset="0"/>
              </a:rPr>
            </a:br>
            <a:br>
              <a:rPr lang="en-GB" sz="2400" b="0" i="0" dirty="0">
                <a:solidFill>
                  <a:srgbClr val="000000"/>
                </a:solidFill>
                <a:effectLst/>
                <a:latin typeface="Aptos" panose="020B0004020202020204" pitchFamily="34" charset="0"/>
              </a:rPr>
            </a:br>
            <a:r>
              <a:rPr lang="en-GB" sz="2400" b="0" i="0" dirty="0">
                <a:solidFill>
                  <a:srgbClr val="000000"/>
                </a:solidFill>
                <a:effectLst/>
                <a:latin typeface="Aptos" panose="020B0004020202020204" pitchFamily="34" charset="0"/>
              </a:rPr>
              <a:t>The introduction of a £2 student ticket to sit between the £1 child fare and £3 adult day ticket</a:t>
            </a:r>
            <a:br>
              <a:rPr lang="en-GB" sz="2400" b="0" i="0" dirty="0">
                <a:solidFill>
                  <a:srgbClr val="000000"/>
                </a:solidFill>
                <a:effectLst/>
                <a:latin typeface="Aptos" panose="020B0004020202020204" pitchFamily="34" charset="0"/>
              </a:rPr>
            </a:br>
            <a:endParaRPr lang="en-GB" sz="2400" dirty="0">
              <a:latin typeface="Aptos" panose="020B0004020202020204" pitchFamily="34" charset="0"/>
            </a:endParaRPr>
          </a:p>
        </p:txBody>
      </p:sp>
      <p:pic>
        <p:nvPicPr>
          <p:cNvPr id="28" name="Picture Placeholder 27">
            <a:extLst>
              <a:ext uri="{FF2B5EF4-FFF2-40B4-BE49-F238E27FC236}">
                <a16:creationId xmlns:a16="http://schemas.microsoft.com/office/drawing/2014/main" id="{3924476F-4AF1-AB1F-3148-29CB4C3EF294}"/>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p:blipFill>
        <p:spPr>
          <a:xfrm>
            <a:off x="8296712" y="1477263"/>
            <a:ext cx="3508099" cy="3903474"/>
          </a:xfrm>
          <a:noFill/>
        </p:spPr>
      </p:pic>
      <p:sp>
        <p:nvSpPr>
          <p:cNvPr id="7" name="Date Placeholder 6" hidden="1">
            <a:extLst>
              <a:ext uri="{FF2B5EF4-FFF2-40B4-BE49-F238E27FC236}">
                <a16:creationId xmlns:a16="http://schemas.microsoft.com/office/drawing/2014/main" id="{482EDEC0-71BF-DF40-C7F0-2DC769C6CC24}"/>
              </a:ext>
            </a:extLst>
          </p:cNvPr>
          <p:cNvSpPr>
            <a:spLocks noGrp="1"/>
          </p:cNvSpPr>
          <p:nvPr>
            <p:ph type="dt" sz="half" idx="4294967295"/>
          </p:nvPr>
        </p:nvSpPr>
        <p:spPr>
          <a:xfrm>
            <a:off x="0" y="5219700"/>
            <a:ext cx="2743200" cy="365125"/>
          </a:xfrm>
        </p:spPr>
        <p:txBody>
          <a:bodyPr/>
          <a:lstStyle/>
          <a:p>
            <a:pPr>
              <a:spcAft>
                <a:spcPts val="600"/>
              </a:spcAft>
            </a:pPr>
            <a:r>
              <a:rPr lang="en-GB"/>
              <a:t>Date</a:t>
            </a:r>
          </a:p>
        </p:txBody>
      </p:sp>
      <p:sp>
        <p:nvSpPr>
          <p:cNvPr id="20" name="TextBox 19">
            <a:extLst>
              <a:ext uri="{FF2B5EF4-FFF2-40B4-BE49-F238E27FC236}">
                <a16:creationId xmlns:a16="http://schemas.microsoft.com/office/drawing/2014/main" id="{5E9205A0-C1E3-430D-74B6-A652EE36EACA}"/>
              </a:ext>
              <a:ext uri="{C183D7F6-B498-43B3-948B-1728B52AA6E4}">
                <adec:decorative xmlns:adec="http://schemas.microsoft.com/office/drawing/2017/decorative" val="1"/>
              </a:ext>
            </a:extLst>
          </p:cNvPr>
          <p:cNvSpPr txBox="1"/>
          <p:nvPr/>
        </p:nvSpPr>
        <p:spPr>
          <a:xfrm>
            <a:off x="5262121" y="-1298222"/>
            <a:ext cx="2257779" cy="1213555"/>
          </a:xfrm>
          <a:prstGeom prst="rect">
            <a:avLst/>
          </a:prstGeom>
          <a:solidFill>
            <a:srgbClr val="ECB720"/>
          </a:solidFill>
        </p:spPr>
        <p:txBody>
          <a:bodyPr wrap="square" lIns="36000" tIns="36000" rIns="36000" bIns="36000" rtlCol="0">
            <a:noAutofit/>
          </a:bodyPr>
          <a:lstStyle/>
          <a:p>
            <a:pPr algn="l">
              <a:lnSpc>
                <a:spcPct val="90000"/>
              </a:lnSpc>
              <a:spcAft>
                <a:spcPts val="600"/>
              </a:spcAft>
            </a:pPr>
            <a:r>
              <a:rPr lang="en-GB" sz="1200" b="1" dirty="0"/>
              <a:t>To change image:</a:t>
            </a:r>
            <a:endParaRPr lang="en-GB" sz="1200" b="1"/>
          </a:p>
          <a:p>
            <a:pPr marL="144000" indent="-144000" algn="l">
              <a:lnSpc>
                <a:spcPct val="90000"/>
              </a:lnSpc>
              <a:spcAft>
                <a:spcPts val="600"/>
              </a:spcAft>
              <a:buFont typeface="Arial" panose="020B0604020202020204" pitchFamily="34" charset="0"/>
              <a:buChar char="•"/>
            </a:pPr>
            <a:r>
              <a:rPr lang="en-GB" sz="1200" dirty="0"/>
              <a:t>Delete existing image and insert new by clicking on icon</a:t>
            </a:r>
            <a:endParaRPr lang="en-GB" sz="1200"/>
          </a:p>
          <a:p>
            <a:pPr algn="l">
              <a:lnSpc>
                <a:spcPct val="90000"/>
              </a:lnSpc>
              <a:spcAft>
                <a:spcPts val="600"/>
              </a:spcAft>
            </a:pPr>
            <a:r>
              <a:rPr lang="en-GB" sz="1200" dirty="0"/>
              <a:t>or</a:t>
            </a:r>
            <a:endParaRPr lang="en-GB" sz="1200"/>
          </a:p>
          <a:p>
            <a:pPr marL="144000" indent="-144000">
              <a:lnSpc>
                <a:spcPct val="90000"/>
              </a:lnSpc>
              <a:spcAft>
                <a:spcPts val="600"/>
              </a:spcAft>
              <a:buFont typeface="Arial" panose="020B0604020202020204" pitchFamily="34" charset="0"/>
              <a:buChar char="•"/>
            </a:pPr>
            <a:r>
              <a:rPr lang="en-GB" sz="1200" dirty="0"/>
              <a:t>Right-click, change picture</a:t>
            </a:r>
            <a:endParaRPr lang="en-GB" sz="1200"/>
          </a:p>
        </p:txBody>
      </p:sp>
      <p:sp>
        <p:nvSpPr>
          <p:cNvPr id="24" name="TextBox 23">
            <a:extLst>
              <a:ext uri="{FF2B5EF4-FFF2-40B4-BE49-F238E27FC236}">
                <a16:creationId xmlns:a16="http://schemas.microsoft.com/office/drawing/2014/main" id="{CA2C715E-4CEF-51FC-DA97-A6B22FECCC32}"/>
              </a:ext>
              <a:ext uri="{C183D7F6-B498-43B3-948B-1728B52AA6E4}">
                <adec:decorative xmlns:adec="http://schemas.microsoft.com/office/drawing/2017/decorative" val="1"/>
              </a:ext>
            </a:extLst>
          </p:cNvPr>
          <p:cNvSpPr txBox="1"/>
          <p:nvPr/>
        </p:nvSpPr>
        <p:spPr>
          <a:xfrm>
            <a:off x="9934221" y="-1298222"/>
            <a:ext cx="2257779" cy="1213555"/>
          </a:xfrm>
          <a:prstGeom prst="rect">
            <a:avLst/>
          </a:prstGeom>
          <a:solidFill>
            <a:srgbClr val="ECB720"/>
          </a:solidFill>
        </p:spPr>
        <p:txBody>
          <a:bodyPr wrap="square" lIns="36000" tIns="36000" rIns="36000" bIns="36000" rtlCol="0">
            <a:noAutofit/>
          </a:bodyPr>
          <a:lstStyle/>
          <a:p>
            <a:pPr algn="l">
              <a:lnSpc>
                <a:spcPct val="90000"/>
              </a:lnSpc>
              <a:spcAft>
                <a:spcPts val="600"/>
              </a:spcAft>
            </a:pPr>
            <a:r>
              <a:rPr lang="en-GB" sz="1200" b="1" dirty="0"/>
              <a:t>To resize or reposition image within placeholder:</a:t>
            </a:r>
            <a:endParaRPr lang="en-GB" sz="1200" b="1"/>
          </a:p>
          <a:p>
            <a:pPr marL="144000" indent="-144000" algn="l">
              <a:lnSpc>
                <a:spcPct val="90000"/>
              </a:lnSpc>
              <a:spcAft>
                <a:spcPts val="600"/>
              </a:spcAft>
              <a:buFont typeface="Arial" panose="020B0604020202020204" pitchFamily="34" charset="0"/>
              <a:buChar char="•"/>
            </a:pPr>
            <a:r>
              <a:rPr lang="en-GB" sz="1200" dirty="0"/>
              <a:t>Picture Format&gt; Crop</a:t>
            </a:r>
            <a:endParaRPr lang="en-GB" sz="1200"/>
          </a:p>
          <a:p>
            <a:pPr marL="144000" indent="-144000" algn="l">
              <a:lnSpc>
                <a:spcPct val="90000"/>
              </a:lnSpc>
              <a:spcAft>
                <a:spcPts val="600"/>
              </a:spcAft>
              <a:buFont typeface="Arial" panose="020B0604020202020204" pitchFamily="34" charset="0"/>
              <a:buChar char="•"/>
            </a:pPr>
            <a:r>
              <a:rPr lang="en-GB" sz="1200" dirty="0"/>
              <a:t>Resize using white circles at corners</a:t>
            </a:r>
            <a:endParaRPr lang="en-GB" sz="1200"/>
          </a:p>
          <a:p>
            <a:pPr marL="144000" indent="-144000" algn="l">
              <a:lnSpc>
                <a:spcPct val="90000"/>
              </a:lnSpc>
              <a:spcAft>
                <a:spcPts val="600"/>
              </a:spcAft>
              <a:buFont typeface="Arial" panose="020B0604020202020204" pitchFamily="34" charset="0"/>
              <a:buChar char="•"/>
            </a:pPr>
            <a:r>
              <a:rPr lang="en-GB" sz="1200" dirty="0"/>
              <a:t>Move by </a:t>
            </a:r>
            <a:r>
              <a:rPr lang="en-GB" sz="1200" dirty="0" err="1"/>
              <a:t>click+hold</a:t>
            </a:r>
            <a:r>
              <a:rPr lang="en-GB" sz="1200" dirty="0"/>
              <a:t> on grey area of image then drag to position</a:t>
            </a:r>
            <a:endParaRPr lang="en-GB" sz="1200"/>
          </a:p>
          <a:p>
            <a:pPr marL="230400" indent="-230400" algn="l">
              <a:lnSpc>
                <a:spcPct val="90000"/>
              </a:lnSpc>
              <a:spcAft>
                <a:spcPts val="600"/>
              </a:spcAft>
              <a:buFont typeface="Arial" panose="020B0604020202020204" pitchFamily="34" charset="0"/>
              <a:buChar char="•"/>
            </a:pPr>
            <a:endParaRPr lang="en-GB" sz="1200"/>
          </a:p>
        </p:txBody>
      </p:sp>
    </p:spTree>
    <p:extLst>
      <p:ext uri="{BB962C8B-B14F-4D97-AF65-F5344CB8AC3E}">
        <p14:creationId xmlns:p14="http://schemas.microsoft.com/office/powerpoint/2010/main" val="46080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178E727-38C1-583F-C4F9-FF6791B4906A}"/>
              </a:ext>
            </a:extLst>
          </p:cNvPr>
          <p:cNvSpPr>
            <a:spLocks noGrp="1"/>
          </p:cNvSpPr>
          <p:nvPr>
            <p:ph type="body" sz="quarter" idx="10"/>
          </p:nvPr>
        </p:nvSpPr>
        <p:spPr/>
        <p:txBody>
          <a:bodyPr/>
          <a:lstStyle/>
          <a:p>
            <a:r>
              <a:rPr lang="en-GB" sz="2000" b="0" dirty="0">
                <a:effectLst/>
                <a:latin typeface="Aptos" panose="020B0004020202020204" pitchFamily="34" charset="0"/>
                <a:ea typeface="Aptos" panose="020B0004020202020204" pitchFamily="34" charset="0"/>
              </a:rPr>
              <a:t>Do you support the proposed change to close Chelmer Valley Park &amp; Ride on a Saturday?</a:t>
            </a:r>
            <a:r>
              <a:rPr lang="en-GB" sz="1600" b="0" dirty="0">
                <a:effectLst/>
                <a:ea typeface="Aptos" panose="020B0004020202020204" pitchFamily="34" charset="0"/>
              </a:rPr>
              <a:t> </a:t>
            </a:r>
          </a:p>
          <a:p>
            <a:endParaRPr lang="en-GB" dirty="0"/>
          </a:p>
        </p:txBody>
      </p:sp>
      <p:sp>
        <p:nvSpPr>
          <p:cNvPr id="11" name="Title 10">
            <a:extLst>
              <a:ext uri="{FF2B5EF4-FFF2-40B4-BE49-F238E27FC236}">
                <a16:creationId xmlns:a16="http://schemas.microsoft.com/office/drawing/2014/main" id="{58FBBE8F-878E-2F23-F668-0A6E58805439}"/>
              </a:ext>
            </a:extLst>
          </p:cNvPr>
          <p:cNvSpPr>
            <a:spLocks noGrp="1"/>
          </p:cNvSpPr>
          <p:nvPr>
            <p:ph type="title"/>
          </p:nvPr>
        </p:nvSpPr>
        <p:spPr>
          <a:xfrm>
            <a:off x="545124" y="517524"/>
            <a:ext cx="10976316" cy="1065091"/>
          </a:xfrm>
        </p:spPr>
        <p:txBody>
          <a:bodyPr/>
          <a:lstStyle/>
          <a:p>
            <a:r>
              <a:rPr lang="en-GB" sz="2000" dirty="0">
                <a:latin typeface="Aptos" panose="020B0004020202020204" pitchFamily="34" charset="0"/>
              </a:rPr>
              <a:t>Proposal 1 - </a:t>
            </a:r>
            <a:r>
              <a:rPr lang="en-GB" sz="2000" i="0" dirty="0">
                <a:solidFill>
                  <a:srgbClr val="FF0000"/>
                </a:solidFill>
                <a:effectLst/>
                <a:latin typeface="Aptos" panose="020B0004020202020204" pitchFamily="34" charset="0"/>
                <a:ea typeface="Calibri" panose="020F0502020204030204" pitchFamily="34" charset="0"/>
                <a:cs typeface="Calibri" panose="020F0502020204030204" pitchFamily="34" charset="0"/>
              </a:rPr>
              <a:t>withdrawal of the Chelmer Valley services on Saturdays only.  The average patronage using the Chelmer Valley bus service on Saturdays is 297 passengers compared to Sandon 782 passengers which is not being consulted on.</a:t>
            </a:r>
            <a:br>
              <a:rPr lang="en-GB" sz="2000" i="0" dirty="0">
                <a:solidFill>
                  <a:srgbClr val="FF0000"/>
                </a:solidFill>
                <a:effectLst/>
                <a:latin typeface="Aptos" panose="020B0004020202020204" pitchFamily="34" charset="0"/>
                <a:ea typeface="Calibri" panose="020F0502020204030204" pitchFamily="34" charset="0"/>
                <a:cs typeface="Calibri" panose="020F0502020204030204" pitchFamily="34" charset="0"/>
              </a:rPr>
            </a:br>
            <a:r>
              <a:rPr lang="en-GB" sz="2000" dirty="0">
                <a:solidFill>
                  <a:srgbClr val="FF0000"/>
                </a:solidFill>
                <a:latin typeface="Aptos" panose="020B0004020202020204" pitchFamily="34" charset="0"/>
              </a:rPr>
              <a:t> </a:t>
            </a:r>
          </a:p>
        </p:txBody>
      </p:sp>
      <p:pic>
        <p:nvPicPr>
          <p:cNvPr id="15" name="Content Placeholder 14" descr="A red and blue pie chart&#10;&#10;AI-generated content may be incorrect.">
            <a:extLst>
              <a:ext uri="{FF2B5EF4-FFF2-40B4-BE49-F238E27FC236}">
                <a16:creationId xmlns:a16="http://schemas.microsoft.com/office/drawing/2014/main" id="{D7E64F94-B1D9-06EC-EDAA-59DA3273413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300153" y="2963459"/>
            <a:ext cx="5087613" cy="3212897"/>
          </a:xfrm>
        </p:spPr>
      </p:pic>
    </p:spTree>
    <p:extLst>
      <p:ext uri="{BB962C8B-B14F-4D97-AF65-F5344CB8AC3E}">
        <p14:creationId xmlns:p14="http://schemas.microsoft.com/office/powerpoint/2010/main" val="205240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178E727-38C1-583F-C4F9-FF6791B4906A}"/>
              </a:ext>
            </a:extLst>
          </p:cNvPr>
          <p:cNvSpPr>
            <a:spLocks noGrp="1"/>
          </p:cNvSpPr>
          <p:nvPr>
            <p:ph type="body" sz="quarter" idx="10"/>
          </p:nvPr>
        </p:nvSpPr>
        <p:spPr>
          <a:xfrm>
            <a:off x="544512" y="2044931"/>
            <a:ext cx="9159557" cy="773084"/>
          </a:xfrm>
        </p:spPr>
        <p:txBody>
          <a:bodyPr/>
          <a:lstStyle/>
          <a:p>
            <a:r>
              <a:rPr lang="en-GB" sz="2000" b="0" dirty="0">
                <a:effectLst/>
                <a:latin typeface="Aptos" panose="020B0004020202020204" pitchFamily="34" charset="0"/>
                <a:ea typeface="Calibri" panose="020F0502020204030204" pitchFamily="34" charset="0"/>
                <a:cs typeface="Calibri" panose="020F0502020204030204" pitchFamily="34" charset="0"/>
              </a:rPr>
              <a:t>Do you support the proposed change to stop the service at 19:30pm at Chelmer Valley Park &amp; Ride to align with Sandon?</a:t>
            </a:r>
          </a:p>
          <a:p>
            <a:endParaRPr lang="en-GB" sz="1600" b="0" dirty="0">
              <a:effectLst/>
              <a:ea typeface="Aptos" panose="020B0004020202020204" pitchFamily="34" charset="0"/>
            </a:endParaRPr>
          </a:p>
          <a:p>
            <a:endParaRPr lang="en-GB" dirty="0"/>
          </a:p>
        </p:txBody>
      </p:sp>
      <p:sp>
        <p:nvSpPr>
          <p:cNvPr id="11" name="Title 10">
            <a:extLst>
              <a:ext uri="{FF2B5EF4-FFF2-40B4-BE49-F238E27FC236}">
                <a16:creationId xmlns:a16="http://schemas.microsoft.com/office/drawing/2014/main" id="{58FBBE8F-878E-2F23-F668-0A6E58805439}"/>
              </a:ext>
            </a:extLst>
          </p:cNvPr>
          <p:cNvSpPr>
            <a:spLocks noGrp="1"/>
          </p:cNvSpPr>
          <p:nvPr>
            <p:ph type="title"/>
          </p:nvPr>
        </p:nvSpPr>
        <p:spPr>
          <a:xfrm>
            <a:off x="545124" y="440575"/>
            <a:ext cx="10976316" cy="1230283"/>
          </a:xfrm>
        </p:spPr>
        <p:txBody>
          <a:bodyPr/>
          <a:lstStyle/>
          <a:p>
            <a:pPr algn="l"/>
            <a:r>
              <a:rPr lang="en-GB" sz="2000" dirty="0">
                <a:latin typeface="Aptos" panose="020B0004020202020204" pitchFamily="34" charset="0"/>
              </a:rPr>
              <a:t>Proposal 2 - W</a:t>
            </a:r>
            <a:r>
              <a:rPr lang="en-GB" sz="2000" i="0" dirty="0">
                <a:solidFill>
                  <a:srgbClr val="FF0000"/>
                </a:solidFill>
                <a:effectLst/>
                <a:latin typeface="Aptos" panose="020B0004020202020204" pitchFamily="34" charset="0"/>
                <a:ea typeface="Calibri" panose="020F0502020204030204" pitchFamily="34" charset="0"/>
                <a:cs typeface="Calibri" panose="020F0502020204030204" pitchFamily="34" charset="0"/>
              </a:rPr>
              <a:t>ithdrawal of late evening journeys on the Chelmer Valley bus service when it is less frequently used, though these trips are return trips and the inward journey may be made at peak times.  The average patronage using the Chelmer Valley bus service after 19:30pm  (4.3 passengers) 19:50 (2.6 passengers) 20:15 (2.2 passengers) 20:45 (1.2 passengers)</a:t>
            </a:r>
            <a:br>
              <a:rPr lang="en-GB" sz="2000" i="0" dirty="0">
                <a:solidFill>
                  <a:srgbClr val="FF0000"/>
                </a:solidFill>
                <a:effectLst/>
                <a:latin typeface="Aptos" panose="020B0004020202020204" pitchFamily="34" charset="0"/>
                <a:ea typeface="Calibri" panose="020F0502020204030204" pitchFamily="34" charset="0"/>
                <a:cs typeface="Calibri" panose="020F0502020204030204" pitchFamily="34" charset="0"/>
              </a:rPr>
            </a:br>
            <a:br>
              <a:rPr lang="en-GB" sz="2000" i="0" dirty="0">
                <a:solidFill>
                  <a:srgbClr val="FF0000"/>
                </a:solidFill>
                <a:effectLst/>
                <a:latin typeface="Aptos" panose="020B0004020202020204" pitchFamily="34" charset="0"/>
                <a:ea typeface="Calibri" panose="020F0502020204030204" pitchFamily="34" charset="0"/>
                <a:cs typeface="Calibri" panose="020F0502020204030204" pitchFamily="34" charset="0"/>
              </a:rPr>
            </a:br>
            <a:endParaRPr lang="en-GB" sz="2000" dirty="0">
              <a:solidFill>
                <a:srgbClr val="FF0000"/>
              </a:solidFill>
              <a:latin typeface="Aptos" panose="020B0004020202020204" pitchFamily="34" charset="0"/>
            </a:endParaRPr>
          </a:p>
        </p:txBody>
      </p:sp>
      <p:pic>
        <p:nvPicPr>
          <p:cNvPr id="5" name="Content Placeholder 4" descr="A red and blue pie chart&#10;&#10;AI-generated content may be incorrect.">
            <a:extLst>
              <a:ext uri="{FF2B5EF4-FFF2-40B4-BE49-F238E27FC236}">
                <a16:creationId xmlns:a16="http://schemas.microsoft.com/office/drawing/2014/main" id="{05C1E453-72F2-F182-6D8B-707E57E102BE}"/>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466407" y="3042458"/>
            <a:ext cx="4921359" cy="3491346"/>
          </a:xfrm>
        </p:spPr>
      </p:pic>
    </p:spTree>
    <p:extLst>
      <p:ext uri="{BB962C8B-B14F-4D97-AF65-F5344CB8AC3E}">
        <p14:creationId xmlns:p14="http://schemas.microsoft.com/office/powerpoint/2010/main" val="244437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FBBE8F-878E-2F23-F668-0A6E58805439}"/>
              </a:ext>
            </a:extLst>
          </p:cNvPr>
          <p:cNvSpPr>
            <a:spLocks noGrp="1"/>
          </p:cNvSpPr>
          <p:nvPr>
            <p:ph type="title"/>
          </p:nvPr>
        </p:nvSpPr>
        <p:spPr>
          <a:xfrm>
            <a:off x="545124" y="440575"/>
            <a:ext cx="10976316" cy="1230283"/>
          </a:xfrm>
        </p:spPr>
        <p:txBody>
          <a:bodyPr/>
          <a:lstStyle/>
          <a:p>
            <a:r>
              <a:rPr lang="en-GB" sz="2000" dirty="0">
                <a:latin typeface="Aptos" panose="020B0004020202020204" pitchFamily="34" charset="0"/>
              </a:rPr>
              <a:t>Proposal 3 - I</a:t>
            </a:r>
            <a:r>
              <a:rPr lang="en-GB" sz="2000" i="0" dirty="0">
                <a:solidFill>
                  <a:srgbClr val="FF0000"/>
                </a:solidFill>
                <a:effectLst/>
                <a:latin typeface="Aptos" panose="020B0004020202020204" pitchFamily="34" charset="0"/>
                <a:ea typeface="Calibri" panose="020F0502020204030204" pitchFamily="34" charset="0"/>
                <a:cs typeface="Calibri" panose="020F0502020204030204" pitchFamily="34" charset="0"/>
              </a:rPr>
              <a:t>ntroduce a student ticket priced at £2.  The current child ticket is for passengers aged 5 to 18 inclusive.  The proposal is to reduce the child ticket to age 16, which brings it in-line with other bus services and introduce a student ticket for those individuals who can show a student card.  This will ensure child tickets are used by those within the appropriate age ran</a:t>
            </a:r>
            <a:endParaRPr lang="en-GB" sz="2000" dirty="0">
              <a:solidFill>
                <a:srgbClr val="FF0000"/>
              </a:solidFill>
              <a:latin typeface="Aptos" panose="020B0004020202020204" pitchFamily="34" charset="0"/>
            </a:endParaRPr>
          </a:p>
        </p:txBody>
      </p:sp>
      <p:sp>
        <p:nvSpPr>
          <p:cNvPr id="6" name="TextBox 5">
            <a:extLst>
              <a:ext uri="{FF2B5EF4-FFF2-40B4-BE49-F238E27FC236}">
                <a16:creationId xmlns:a16="http://schemas.microsoft.com/office/drawing/2014/main" id="{7150A458-C861-7053-D942-98F7FFA04E2F}"/>
              </a:ext>
            </a:extLst>
          </p:cNvPr>
          <p:cNvSpPr txBox="1"/>
          <p:nvPr/>
        </p:nvSpPr>
        <p:spPr>
          <a:xfrm>
            <a:off x="545124" y="2194560"/>
            <a:ext cx="5415101" cy="4222865"/>
          </a:xfrm>
          <a:prstGeom prst="rect">
            <a:avLst/>
          </a:prstGeom>
          <a:noFill/>
        </p:spPr>
        <p:txBody>
          <a:bodyPr wrap="square" lIns="0" tIns="0" rIns="0" bIns="0" rtlCol="0">
            <a:noAutofit/>
          </a:bodyPr>
          <a:lstStyle/>
          <a:p>
            <a:r>
              <a:rPr lang="en-GB" sz="2000" b="0" dirty="0">
                <a:effectLst/>
                <a:latin typeface="Aptos" panose="020B0004020202020204" pitchFamily="34" charset="0"/>
                <a:ea typeface="Calibri" panose="020F0502020204030204" pitchFamily="34" charset="0"/>
                <a:cs typeface="Calibri" panose="020F0502020204030204" pitchFamily="34" charset="0"/>
              </a:rPr>
              <a:t>Do your support Reducing the child ticket from 18 to 16?</a:t>
            </a:r>
          </a:p>
          <a:p>
            <a:endParaRPr lang="en-GB" sz="2000" dirty="0">
              <a:latin typeface="Aptos" panose="020B0004020202020204" pitchFamily="34" charset="0"/>
              <a:ea typeface="Calibri" panose="020F0502020204030204" pitchFamily="34" charset="0"/>
              <a:cs typeface="Calibri" panose="020F0502020204030204" pitchFamily="34" charset="0"/>
            </a:endParaRPr>
          </a:p>
          <a:p>
            <a:endParaRPr lang="en-GB" sz="2000" b="0" dirty="0">
              <a:effectLst/>
              <a:latin typeface="Aptos" panose="020B0004020202020204" pitchFamily="34" charset="0"/>
              <a:ea typeface="Calibri" panose="020F0502020204030204" pitchFamily="34" charset="0"/>
              <a:cs typeface="Calibri" panose="020F0502020204030204" pitchFamily="34" charset="0"/>
            </a:endParaRPr>
          </a:p>
        </p:txBody>
      </p:sp>
      <p:pic>
        <p:nvPicPr>
          <p:cNvPr id="8" name="Picture 7" descr="A pie chart with a red and blue circle&#10;&#10;AI-generated content may be incorrect.">
            <a:extLst>
              <a:ext uri="{FF2B5EF4-FFF2-40B4-BE49-F238E27FC236}">
                <a16:creationId xmlns:a16="http://schemas.microsoft.com/office/drawing/2014/main" id="{195D5D55-FE12-DCCA-696F-8966954A8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24" y="3175448"/>
            <a:ext cx="4580357" cy="2751539"/>
          </a:xfrm>
          <a:prstGeom prst="rect">
            <a:avLst/>
          </a:prstGeom>
        </p:spPr>
      </p:pic>
      <p:sp>
        <p:nvSpPr>
          <p:cNvPr id="9" name="TextBox 8">
            <a:extLst>
              <a:ext uri="{FF2B5EF4-FFF2-40B4-BE49-F238E27FC236}">
                <a16:creationId xmlns:a16="http://schemas.microsoft.com/office/drawing/2014/main" id="{BB48DEA7-AF4B-A574-04B3-02300773AE16}"/>
              </a:ext>
            </a:extLst>
          </p:cNvPr>
          <p:cNvSpPr txBox="1"/>
          <p:nvPr/>
        </p:nvSpPr>
        <p:spPr>
          <a:xfrm>
            <a:off x="6301047" y="2194560"/>
            <a:ext cx="5220393" cy="3732427"/>
          </a:xfrm>
          <a:prstGeom prst="rect">
            <a:avLst/>
          </a:prstGeom>
          <a:noFill/>
        </p:spPr>
        <p:txBody>
          <a:bodyPr wrap="square" lIns="0" tIns="0" rIns="0" bIns="0" rtlCol="0">
            <a:noAutofit/>
          </a:bodyPr>
          <a:lstStyle/>
          <a:p>
            <a:r>
              <a:rPr lang="en-GB" sz="1600" b="0" dirty="0">
                <a:effectLst/>
                <a:latin typeface="Calibri" panose="020F0502020204030204" pitchFamily="34" charset="0"/>
                <a:ea typeface="Calibri" panose="020F0502020204030204" pitchFamily="34" charset="0"/>
                <a:cs typeface="Calibri" panose="020F0502020204030204" pitchFamily="34" charset="0"/>
              </a:rPr>
              <a:t>D</a:t>
            </a:r>
            <a:r>
              <a:rPr lang="en-GB" sz="2000" b="0" dirty="0">
                <a:effectLst/>
                <a:latin typeface="Aptos" panose="020B0004020202020204" pitchFamily="34" charset="0"/>
                <a:ea typeface="Calibri" panose="020F0502020204030204" pitchFamily="34" charset="0"/>
                <a:cs typeface="Calibri" panose="020F0502020204030204" pitchFamily="34" charset="0"/>
              </a:rPr>
              <a:t>o you support the introduction of a new student ticket at £2?</a:t>
            </a:r>
            <a:r>
              <a:rPr lang="en-GB" sz="1600" b="0" dirty="0">
                <a:effectLst/>
                <a:latin typeface="Calibri" panose="020F0502020204030204" pitchFamily="34" charset="0"/>
                <a:ea typeface="Calibri" panose="020F0502020204030204" pitchFamily="34" charset="0"/>
                <a:cs typeface="Calibri" panose="020F0502020204030204" pitchFamily="34" charset="0"/>
              </a:rPr>
              <a:t> </a:t>
            </a:r>
          </a:p>
          <a:p>
            <a:endParaRPr lang="en-GB" sz="1600" dirty="0">
              <a:latin typeface="Calibri" panose="020F0502020204030204" pitchFamily="34" charset="0"/>
              <a:ea typeface="Calibri" panose="020F0502020204030204" pitchFamily="34" charset="0"/>
              <a:cs typeface="Calibri" panose="020F0502020204030204" pitchFamily="34" charset="0"/>
            </a:endParaRPr>
          </a:p>
          <a:p>
            <a:endParaRPr lang="en-GB" sz="1600" b="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pie chart with a red triangle and a blue circle with white text&#10;&#10;AI-generated content may be incorrect.">
            <a:extLst>
              <a:ext uri="{FF2B5EF4-FFF2-40B4-BE49-F238E27FC236}">
                <a16:creationId xmlns:a16="http://schemas.microsoft.com/office/drawing/2014/main" id="{E175DDDC-6F3B-7422-C033-4B456C1A5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047" y="3175448"/>
            <a:ext cx="4580357" cy="2759852"/>
          </a:xfrm>
          <a:prstGeom prst="rect">
            <a:avLst/>
          </a:prstGeom>
        </p:spPr>
      </p:pic>
    </p:spTree>
    <p:extLst>
      <p:ext uri="{BB962C8B-B14F-4D97-AF65-F5344CB8AC3E}">
        <p14:creationId xmlns:p14="http://schemas.microsoft.com/office/powerpoint/2010/main" val="343257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178E727-38C1-583F-C4F9-FF6791B4906A}"/>
              </a:ext>
            </a:extLst>
          </p:cNvPr>
          <p:cNvSpPr>
            <a:spLocks noGrp="1"/>
          </p:cNvSpPr>
          <p:nvPr>
            <p:ph type="body" sz="quarter" idx="10"/>
          </p:nvPr>
        </p:nvSpPr>
        <p:spPr>
          <a:xfrm>
            <a:off x="544512" y="2044931"/>
            <a:ext cx="9159557" cy="773084"/>
          </a:xfrm>
        </p:spPr>
        <p:txBody>
          <a:bodyPr/>
          <a:lstStyle/>
          <a:p>
            <a:r>
              <a:rPr lang="en-GB" sz="2000" dirty="0">
                <a:effectLst/>
                <a:latin typeface="Aptos" panose="020B0004020202020204" pitchFamily="34" charset="0"/>
                <a:ea typeface="Calibri" panose="020F0502020204030204" pitchFamily="34" charset="0"/>
                <a:cs typeface="Calibri" panose="020F0502020204030204" pitchFamily="34" charset="0"/>
              </a:rPr>
              <a:t>Do you agree or disagree with a reduced presence of site staff and available only during peak times?</a:t>
            </a:r>
            <a:endParaRPr lang="en-GB" sz="2000" dirty="0">
              <a:latin typeface="Aptos" panose="020B0004020202020204" pitchFamily="34" charset="0"/>
              <a:ea typeface="Calibri" panose="020F0502020204030204" pitchFamily="34" charset="0"/>
              <a:cs typeface="Calibri" panose="020F0502020204030204" pitchFamily="34" charset="0"/>
            </a:endParaRPr>
          </a:p>
        </p:txBody>
      </p:sp>
      <p:sp>
        <p:nvSpPr>
          <p:cNvPr id="11" name="Title 10">
            <a:extLst>
              <a:ext uri="{FF2B5EF4-FFF2-40B4-BE49-F238E27FC236}">
                <a16:creationId xmlns:a16="http://schemas.microsoft.com/office/drawing/2014/main" id="{58FBBE8F-878E-2F23-F668-0A6E58805439}"/>
              </a:ext>
            </a:extLst>
          </p:cNvPr>
          <p:cNvSpPr>
            <a:spLocks noGrp="1"/>
          </p:cNvSpPr>
          <p:nvPr>
            <p:ph type="title"/>
          </p:nvPr>
        </p:nvSpPr>
        <p:spPr>
          <a:xfrm>
            <a:off x="545124" y="573578"/>
            <a:ext cx="10976316" cy="1097280"/>
          </a:xfrm>
        </p:spPr>
        <p:txBody>
          <a:bodyPr/>
          <a:lstStyle/>
          <a:p>
            <a:r>
              <a:rPr lang="en-GB" sz="2000" dirty="0">
                <a:latin typeface="Aptos" panose="020B0004020202020204" pitchFamily="34" charset="0"/>
              </a:rPr>
              <a:t>Proposal 4 -  </a:t>
            </a:r>
            <a:r>
              <a:rPr lang="en-GB" sz="2000" i="0" dirty="0">
                <a:solidFill>
                  <a:srgbClr val="FF0000"/>
                </a:solidFill>
                <a:effectLst/>
                <a:latin typeface="Aptos" panose="020B0004020202020204" pitchFamily="34" charset="0"/>
                <a:ea typeface="Calibri" panose="020F0502020204030204" pitchFamily="34" charset="0"/>
                <a:cs typeface="Calibri" panose="020F0502020204030204" pitchFamily="34" charset="0"/>
              </a:rPr>
              <a:t>The proposal is reducing on-site customer service support at both sites so that in-person help is only available at peak times.</a:t>
            </a:r>
            <a:br>
              <a:rPr lang="en-GB" sz="2000" i="0" dirty="0">
                <a:solidFill>
                  <a:srgbClr val="FF0000"/>
                </a:solidFill>
                <a:effectLst/>
                <a:latin typeface="Aptos" panose="020B0004020202020204" pitchFamily="34" charset="0"/>
                <a:ea typeface="Calibri" panose="020F0502020204030204" pitchFamily="34" charset="0"/>
                <a:cs typeface="Calibri" panose="020F0502020204030204" pitchFamily="34" charset="0"/>
              </a:rPr>
            </a:br>
            <a:endParaRPr lang="en-GB" sz="2000" dirty="0">
              <a:solidFill>
                <a:srgbClr val="FF0000"/>
              </a:solidFill>
              <a:latin typeface="Aptos" panose="020B0004020202020204" pitchFamily="34" charset="0"/>
            </a:endParaRPr>
          </a:p>
        </p:txBody>
      </p:sp>
      <p:pic>
        <p:nvPicPr>
          <p:cNvPr id="5" name="Content Placeholder 4" descr="A red and blue pie chart&#10;&#10;AI-generated content may be incorrect.">
            <a:extLst>
              <a:ext uri="{FF2B5EF4-FFF2-40B4-BE49-F238E27FC236}">
                <a16:creationId xmlns:a16="http://schemas.microsoft.com/office/drawing/2014/main" id="{05C1E453-72F2-F182-6D8B-707E57E102BE}"/>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466407" y="3042458"/>
            <a:ext cx="4921359" cy="3491346"/>
          </a:xfrm>
        </p:spPr>
      </p:pic>
    </p:spTree>
    <p:extLst>
      <p:ext uri="{BB962C8B-B14F-4D97-AF65-F5344CB8AC3E}">
        <p14:creationId xmlns:p14="http://schemas.microsoft.com/office/powerpoint/2010/main" val="64831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dirty="0"/>
              <a:t>This information is issued by: Essex County Council </a:t>
            </a:r>
            <a:br>
              <a:rPr lang="en-US" dirty="0"/>
            </a:br>
            <a:endParaRPr lang="en-GB" dirty="0"/>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dirty="0"/>
              <a:t>Contact us:</a:t>
            </a:r>
            <a:br>
              <a:rPr lang="en-US" dirty="0"/>
            </a:br>
            <a:r>
              <a:rPr lang="en-US" dirty="0"/>
              <a:t>xxx@essex.gov.uk</a:t>
            </a:r>
            <a:br>
              <a:rPr lang="en-US" dirty="0"/>
            </a:br>
            <a:r>
              <a:rPr lang="en-US" dirty="0"/>
              <a:t>xxx</a:t>
            </a:r>
          </a:p>
          <a:p>
            <a:r>
              <a:rPr lang="en-US" dirty="0"/>
              <a:t>xxx </a:t>
            </a:r>
            <a:br>
              <a:rPr lang="en-US" dirty="0"/>
            </a:br>
            <a:r>
              <a:rPr lang="en-US" dirty="0"/>
              <a:t>Essex County Council </a:t>
            </a:r>
            <a:br>
              <a:rPr lang="en-US" dirty="0"/>
            </a:br>
            <a:r>
              <a:rPr lang="en-US" dirty="0"/>
              <a:t>County Hall, Chelmsford </a:t>
            </a:r>
            <a:br>
              <a:rPr lang="en-US" dirty="0"/>
            </a:br>
            <a:r>
              <a:rPr lang="en-US" dirty="0"/>
              <a:t>Essex, CM1 1QH</a:t>
            </a:r>
          </a:p>
          <a:p>
            <a:endParaRPr lang="en-GB" dirty="0"/>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dirty="0"/>
              <a:t>facebook.com/</a:t>
            </a:r>
            <a:r>
              <a:rPr lang="en-GB" dirty="0" err="1"/>
              <a:t>essexcountycouncil</a:t>
            </a:r>
            <a:endParaRPr lang="en-GB" dirty="0"/>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dirty="0" err="1"/>
              <a:t>Essex_CC</a:t>
            </a:r>
            <a:endParaRPr lang="en-GB" dirty="0"/>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Published xxx</a:t>
            </a:r>
            <a:endParaRPr lang="en-GB" dirty="0"/>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c7f92b6-d343-469b-a597-ad7c16c497bd"/>
    <Content_x0020_Owner xmlns="1c7f92b6-d343-469b-a597-ad7c16c497bd">
      <UserInfo>
        <DisplayName>Louise Alabaster, Senior Content Adviser</DisplayName>
        <AccountId>3376</AccountId>
        <AccountType/>
      </UserInfo>
    </Content_x0020_Owner>
    <Document_x0020_Categories xmlns="1c7f92b6-d343-469b-a597-ad7c16c497bd"/>
    <Content_x0020_Keywords xmlns="1c7f92b6-d343-469b-a597-ad7c16c497bd">Template, PowerPoint</Content_x0020_Keywords>
    <Content_x0020_Review_x0020_Date xmlns="1c7f92b6-d343-469b-a597-ad7c16c497bd">2023-10-21T15:28:23+00:00</Content_x0020_Review_x0020_Date>
    <h2e38fb1c112439e917442ae9b073d0b xmlns="1c7f92b6-d343-469b-a597-ad7c16c497bd">
      <Terms xmlns="http://schemas.microsoft.com/office/infopath/2007/PartnerControls"/>
    </h2e38fb1c112439e917442ae9b073d0b>
    <PublishingExpirationDate xmlns="http://schemas.microsoft.com/sharepoint/v3" xsi:nil="true"/>
    <PublishingStartDate xmlns="http://schemas.microsoft.com/sharepoint/v3" xsi:nil="true"/>
    <Content_x0020_Approver xmlns="1c7f92b6-d343-469b-a597-ad7c16c497bd">
      <UserInfo>
        <DisplayName>Louise Alabaster, Senior Content Adviser</DisplayName>
        <AccountId>3376</AccountId>
        <AccountType/>
      </UserInfo>
    </Content_x0020_Approver>
    <Content_x0020_Editor xmlns="1c7f92b6-d343-469b-a597-ad7c16c497bd">
      <UserInfo>
        <DisplayName>Sharepoint-ContentEditors</DisplayName>
        <AccountId>17</AccountId>
        <AccountType/>
      </UserInfo>
    </Content_x0020_Editor>
    <Content_x0020_Description xmlns="1c7f92b6-d343-469b-a597-ad7c16c497bd">Corporate PowerPoint template</Content_x0020_Descrip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88E747E52D0B46A8DA21D516C0E3DE" ma:contentTypeVersion="16" ma:contentTypeDescription="Create a new document." ma:contentTypeScope="" ma:versionID="396f2263c6397c86e3e4f925237ca847">
  <xsd:schema xmlns:xsd="http://www.w3.org/2001/XMLSchema" xmlns:xs="http://www.w3.org/2001/XMLSchema" xmlns:p="http://schemas.microsoft.com/office/2006/metadata/properties" xmlns:ns1="http://schemas.microsoft.com/sharepoint/v3" xmlns:ns2="1c7f92b6-d343-469b-a597-ad7c16c497bd" targetNamespace="http://schemas.microsoft.com/office/2006/metadata/properties" ma:root="true" ma:fieldsID="8e4175d7ce6141d3b55590ead52d3883" ns1:_="" ns2:_="">
    <xsd:import namespace="http://schemas.microsoft.com/sharepoint/v3"/>
    <xsd:import namespace="1c7f92b6-d343-469b-a597-ad7c16c497bd"/>
    <xsd:element name="properties">
      <xsd:complexType>
        <xsd:sequence>
          <xsd:element name="documentManagement">
            <xsd:complexType>
              <xsd:all>
                <xsd:element ref="ns1:PublishingStartDate" minOccurs="0"/>
                <xsd:element ref="ns1:PublishingExpirationDate" minOccurs="0"/>
                <xsd:element ref="ns2:Content_x0020_Approver"/>
                <xsd:element ref="ns2:Content_x0020_Description"/>
                <xsd:element ref="ns2:Content_x0020_Editor"/>
                <xsd:element ref="ns2:Content_x0020_Keywords" minOccurs="0"/>
                <xsd:element ref="ns2:Content_x0020_Owner"/>
                <xsd:element ref="ns2:Content_x0020_Review_x0020_Date" minOccurs="0"/>
                <xsd:element ref="ns2:h2e38fb1c112439e917442ae9b073d0b" minOccurs="0"/>
                <xsd:element ref="ns2:TaxCatchAll" minOccurs="0"/>
                <xsd:element ref="ns2:Document_x0020_Categorie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7f92b6-d343-469b-a597-ad7c16c497bd" elementFormDefault="qualified">
    <xsd:import namespace="http://schemas.microsoft.com/office/2006/documentManagement/types"/>
    <xsd:import namespace="http://schemas.microsoft.com/office/infopath/2007/PartnerControls"/>
    <xsd:element name="Content_x0020_Approver" ma:index="10" ma:displayName="Content Approver" ma:list="UserInfo" ma:internalName="Content_x0020_Approv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Description" ma:index="11" ma:displayName="Content Description" ma:internalName="Content_x0020_Description">
      <xsd:simpleType>
        <xsd:restriction base="dms:Note"/>
      </xsd:simpleType>
    </xsd:element>
    <xsd:element name="Content_x0020_Editor" ma:index="12" ma:displayName="Content Editor" ma:list="UserInfo" ma:SearchPeopleOnly="false" ma:SharePointGroup="16" ma:internalName="Content_x0020_Edit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Keywords" ma:index="13" nillable="true" ma:displayName="Content Keywords" ma:internalName="Content_x0020_Keywords">
      <xsd:simpleType>
        <xsd:restriction base="dms:Note"/>
      </xsd:simpleType>
    </xsd:element>
    <xsd:element name="Content_x0020_Owner" ma:index="14" ma:displayName="Content Owner" ma:list="UserInfo" ma:internalName="Content_x0020_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Review_x0020_Date" ma:index="15" nillable="true" ma:displayName="Content Review Date" ma:format="DateOnly" ma:internalName="Content_x0020_Review_x0020_Date">
      <xsd:simpleType>
        <xsd:restriction base="dms:DateTime"/>
      </xsd:simpleType>
    </xsd:element>
    <xsd:element name="h2e38fb1c112439e917442ae9b073d0b" ma:index="17" nillable="true" ma:taxonomy="true" ma:internalName="h2e38fb1c112439e917442ae9b073d0b" ma:taxonomyFieldName="Content_x0020_Subject" ma:displayName="Content Subject" ma:default="" ma:fieldId="{12e38fb1-c112-439e-9174-42ae9b073d0b}" ma:sspId="593a3308-7103-49db-946c-440068fa2b87" ma:termSetId="a40dde44-ea03-4a57-9be3-adaa34277b7f"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eddd0412-adec-44de-a882-c4fba4af025c}" ma:internalName="TaxCatchAll" ma:showField="CatchAllData" ma:web="1c7f92b6-d343-469b-a597-ad7c16c497bd">
      <xsd:complexType>
        <xsd:complexContent>
          <xsd:extension base="dms:MultiChoiceLookup">
            <xsd:sequence>
              <xsd:element name="Value" type="dms:Lookup" maxOccurs="unbounded" minOccurs="0" nillable="true"/>
            </xsd:sequence>
          </xsd:extension>
        </xsd:complexContent>
      </xsd:complexType>
    </xsd:element>
    <xsd:element name="Document_x0020_Categories" ma:index="19" nillable="true" ma:displayName="Document Categories" ma:internalName="Document_x0020_Categories">
      <xsd:complexType>
        <xsd:complexContent>
          <xsd:extension base="dms:MultiChoice">
            <xsd:sequence>
              <xsd:element name="Value" maxOccurs="unbounded" minOccurs="0" nillable="true">
                <xsd:simpleType>
                  <xsd:restriction base="dms:Choice">
                    <xsd:enumeration value="Corporate Governance"/>
                  </xsd:restriction>
                </xsd:simpleType>
              </xsd:element>
            </xsd:sequence>
          </xsd:extension>
        </xsd:complexContent>
      </xsd:complex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16C91F-B092-485F-89DA-CDD2EFE13FC0}">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terms/"/>
    <ds:schemaRef ds:uri="6a461f78-e7a2-485a-8a47-5fc604b04102"/>
    <ds:schemaRef ds:uri="http://schemas.microsoft.com/office/2006/metadata/properties"/>
    <ds:schemaRef ds:uri="8222fd4d-652b-4d1a-a0ab-e6d5c2122398"/>
    <ds:schemaRef ds:uri="http://www.w3.org/XML/1998/namespace"/>
    <ds:schemaRef ds:uri="http://purl.org/dc/dcmitype/"/>
    <ds:schemaRef ds:uri="1c7f92b6-d343-469b-a597-ad7c16c497bd"/>
    <ds:schemaRef ds:uri="http://schemas.microsoft.com/sharepoint/v3"/>
  </ds:schemaRefs>
</ds:datastoreItem>
</file>

<file path=customXml/itemProps2.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3.xml><?xml version="1.0" encoding="utf-8"?>
<ds:datastoreItem xmlns:ds="http://schemas.openxmlformats.org/officeDocument/2006/customXml" ds:itemID="{1D069D87-08D3-4E5F-863E-661433E8C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7f92b6-d343-469b-a597-ad7c16c49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2697</TotalTime>
  <Words>520</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Calibri Light</vt:lpstr>
      <vt:lpstr>Office Theme</vt:lpstr>
      <vt:lpstr>Chelmsford Park and Ride Consultation and First Stage Tender Prices</vt:lpstr>
      <vt:lpstr>We asked the public to consult to help ECC make informed decisions on:  Shaping the timetable of bus services serving the Chelmer Valley site based around usage, including ceasing later evening journeys and the entire Saturday service.   Reducing on-site customer service support at both sites so that in-person help is only available at peak times.  The introduction of a £2 student ticket to sit between the £1 child fare and £3 adult day ticket </vt:lpstr>
      <vt:lpstr>Proposal 1 - withdrawal of the Chelmer Valley services on Saturdays only.  The average patronage using the Chelmer Valley bus service on Saturdays is 297 passengers compared to Sandon 782 passengers which is not being consulted on.  </vt:lpstr>
      <vt:lpstr>Proposal 2 - Withdrawal of late evening journeys on the Chelmer Valley bus service when it is less frequently used, though these trips are return trips and the inward journey may be made at peak times.  The average patronage using the Chelmer Valley bus service after 19:30pm  (4.3 passengers) 19:50 (2.6 passengers) 20:15 (2.2 passengers) 20:45 (1.2 passengers)  </vt:lpstr>
      <vt:lpstr>Proposal 3 - Introduce a student ticket priced at £2.  The current child ticket is for passengers aged 5 to 18 inclusive.  The proposal is to reduce the child ticket to age 16, which brings it in-line with other bus services and introduce a student ticket for those individuals who can show a student card.  This will ensure child tickets are used by those within the appropriate age ran</vt:lpstr>
      <vt:lpstr>Proposal 4 -  The proposal is reducing on-site customer service support at both sites so that in-person help is only available at peak times. </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Rhona Halliday - Park &amp; Ride Manager</dc:creator>
  <cp:lastModifiedBy>Rhona Halliday - Park &amp; Ride Manager</cp:lastModifiedBy>
  <cp:revision>34</cp:revision>
  <dcterms:created xsi:type="dcterms:W3CDTF">2025-05-07T16:05:29Z</dcterms:created>
  <dcterms:modified xsi:type="dcterms:W3CDTF">2025-08-05T12:52:38Z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0x0101009088E747E52D0B46A8DA21D516C0E3DE</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ies>
</file>