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260" r:id="rId2"/>
    <p:sldId id="344" r:id="rId3"/>
    <p:sldId id="322" r:id="rId4"/>
    <p:sldId id="336" r:id="rId5"/>
    <p:sldId id="342" r:id="rId6"/>
    <p:sldId id="345" r:id="rId7"/>
    <p:sldId id="314" r:id="rId8"/>
    <p:sldId id="341" r:id="rId9"/>
    <p:sldId id="304" r:id="rId10"/>
    <p:sldId id="305" r:id="rId11"/>
    <p:sldId id="338" r:id="rId12"/>
    <p:sldId id="333" r:id="rId13"/>
    <p:sldId id="319" r:id="rId14"/>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05D5"/>
    <a:srgbClr val="2404AC"/>
    <a:srgbClr val="44697D"/>
    <a:srgbClr val="F3CF45"/>
    <a:srgbClr val="773141"/>
    <a:srgbClr val="5D4F4B"/>
    <a:srgbClr val="1E9D8B"/>
    <a:srgbClr val="AEA400"/>
    <a:srgbClr val="D9003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258" autoAdjust="0"/>
  </p:normalViewPr>
  <p:slideViewPr>
    <p:cSldViewPr>
      <p:cViewPr varScale="1">
        <p:scale>
          <a:sx n="63" d="100"/>
          <a:sy n="63" d="100"/>
        </p:scale>
        <p:origin x="2026" y="67"/>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8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5123"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5124"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5125"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dirty="0"/>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dirty="0"/>
          </a:p>
        </p:txBody>
      </p:sp>
      <p:sp>
        <p:nvSpPr>
          <p:cNvPr id="16387" name="Rectangle 3"/>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dirty="0"/>
          </a:p>
        </p:txBody>
      </p:sp>
      <p:sp>
        <p:nvSpPr>
          <p:cNvPr id="1638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dirty="0"/>
          </a:p>
        </p:txBody>
      </p:sp>
      <p:sp>
        <p:nvSpPr>
          <p:cNvPr id="16391" name="Rectangle 7"/>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dirty="0"/>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a:t>
            </a:fld>
            <a:endParaRPr lang="en-US" dirty="0"/>
          </a:p>
        </p:txBody>
      </p:sp>
    </p:spTree>
    <p:extLst>
      <p:ext uri="{BB962C8B-B14F-4D97-AF65-F5344CB8AC3E}">
        <p14:creationId xmlns:p14="http://schemas.microsoft.com/office/powerpoint/2010/main" val="2850534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13</a:t>
            </a:fld>
            <a:endParaRPr lang="en-US" dirty="0"/>
          </a:p>
        </p:txBody>
      </p:sp>
    </p:spTree>
    <p:extLst>
      <p:ext uri="{BB962C8B-B14F-4D97-AF65-F5344CB8AC3E}">
        <p14:creationId xmlns:p14="http://schemas.microsoft.com/office/powerpoint/2010/main" val="1995627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3</a:t>
            </a:fld>
            <a:endParaRPr lang="en-US" dirty="0"/>
          </a:p>
        </p:txBody>
      </p:sp>
    </p:spTree>
    <p:extLst>
      <p:ext uri="{BB962C8B-B14F-4D97-AF65-F5344CB8AC3E}">
        <p14:creationId xmlns:p14="http://schemas.microsoft.com/office/powerpoint/2010/main" val="110729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4</a:t>
            </a:fld>
            <a:endParaRPr lang="en-US" dirty="0"/>
          </a:p>
        </p:txBody>
      </p:sp>
    </p:spTree>
    <p:extLst>
      <p:ext uri="{BB962C8B-B14F-4D97-AF65-F5344CB8AC3E}">
        <p14:creationId xmlns:p14="http://schemas.microsoft.com/office/powerpoint/2010/main" val="2366948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Times" charset="0"/>
                <a:ea typeface="MS PGothic" pitchFamily="34" charset="-128"/>
                <a:cs typeface="+mn-cs"/>
              </a:rPr>
              <a:t> </a:t>
            </a:r>
            <a:endParaRPr lang="en-GB" sz="1200" kern="1200" dirty="0">
              <a:solidFill>
                <a:schemeClr val="tx1"/>
              </a:solidFill>
              <a:effectLst/>
              <a:latin typeface="Times" charset="0"/>
              <a:ea typeface="MS PGothic" pitchFamily="34" charset="-128"/>
              <a:cs typeface="+mn-cs"/>
            </a:endParaRPr>
          </a:p>
          <a:p>
            <a:r>
              <a:rPr lang="en-GB" sz="1200" kern="1200" dirty="0">
                <a:solidFill>
                  <a:schemeClr val="tx1"/>
                </a:solidFill>
                <a:effectLst/>
                <a:latin typeface="Times" charset="0"/>
                <a:ea typeface="MS PGothic" pitchFamily="34" charset="-128"/>
                <a:cs typeface="+mn-cs"/>
              </a:rPr>
              <a:t> </a:t>
            </a:r>
          </a:p>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6</a:t>
            </a:fld>
            <a:endParaRPr lang="en-US" dirty="0"/>
          </a:p>
        </p:txBody>
      </p:sp>
    </p:spTree>
    <p:extLst>
      <p:ext uri="{BB962C8B-B14F-4D97-AF65-F5344CB8AC3E}">
        <p14:creationId xmlns:p14="http://schemas.microsoft.com/office/powerpoint/2010/main" val="1959290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7</a:t>
            </a:fld>
            <a:endParaRPr lang="en-US" dirty="0"/>
          </a:p>
        </p:txBody>
      </p:sp>
    </p:spTree>
    <p:extLst>
      <p:ext uri="{BB962C8B-B14F-4D97-AF65-F5344CB8AC3E}">
        <p14:creationId xmlns:p14="http://schemas.microsoft.com/office/powerpoint/2010/main" val="1094062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8</a:t>
            </a:fld>
            <a:endParaRPr lang="en-US" dirty="0"/>
          </a:p>
        </p:txBody>
      </p:sp>
    </p:spTree>
    <p:extLst>
      <p:ext uri="{BB962C8B-B14F-4D97-AF65-F5344CB8AC3E}">
        <p14:creationId xmlns:p14="http://schemas.microsoft.com/office/powerpoint/2010/main" val="4057563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9</a:t>
            </a:fld>
            <a:endParaRPr lang="en-US" dirty="0"/>
          </a:p>
        </p:txBody>
      </p:sp>
    </p:spTree>
    <p:extLst>
      <p:ext uri="{BB962C8B-B14F-4D97-AF65-F5344CB8AC3E}">
        <p14:creationId xmlns:p14="http://schemas.microsoft.com/office/powerpoint/2010/main" val="2008753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10</a:t>
            </a:fld>
            <a:endParaRPr lang="en-US" dirty="0"/>
          </a:p>
        </p:txBody>
      </p:sp>
    </p:spTree>
    <p:extLst>
      <p:ext uri="{BB962C8B-B14F-4D97-AF65-F5344CB8AC3E}">
        <p14:creationId xmlns:p14="http://schemas.microsoft.com/office/powerpoint/2010/main" val="1780590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12</a:t>
            </a:fld>
            <a:endParaRPr lang="en-US" dirty="0"/>
          </a:p>
        </p:txBody>
      </p:sp>
    </p:spTree>
    <p:extLst>
      <p:ext uri="{BB962C8B-B14F-4D97-AF65-F5344CB8AC3E}">
        <p14:creationId xmlns:p14="http://schemas.microsoft.com/office/powerpoint/2010/main" val="32154292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pic>
        <p:nvPicPr>
          <p:cNvPr id="4" name="Picture 6" descr="ECC ppt back.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5"/>
          <p:cNvSpPr txBox="1">
            <a:spLocks noChangeArrowheads="1"/>
          </p:cNvSpPr>
          <p:nvPr userDrawn="1"/>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ea typeface="ＭＳ Ｐゴシック" charset="0"/>
            </a:endParaRPr>
          </a:p>
        </p:txBody>
      </p:sp>
      <p:sp>
        <p:nvSpPr>
          <p:cNvPr id="7171" name="Rectangle 3"/>
          <p:cNvSpPr>
            <a:spLocks noGrp="1" noChangeArrowheads="1"/>
          </p:cNvSpPr>
          <p:nvPr>
            <p:ph type="ctrTitle"/>
          </p:nvPr>
        </p:nvSpPr>
        <p:spPr>
          <a:xfrm>
            <a:off x="685800" y="1752600"/>
            <a:ext cx="7772400" cy="1143000"/>
          </a:xfrm>
        </p:spPr>
        <p:txBody>
          <a:bodyPr/>
          <a:lstStyle>
            <a:lvl1pPr>
              <a:defRPr sz="3700"/>
            </a:lvl1pPr>
          </a:lstStyle>
          <a:p>
            <a:pPr lvl="0"/>
            <a:r>
              <a:rPr lang="en-US" noProof="0"/>
              <a:t>Click to edit Master title style</a:t>
            </a:r>
          </a:p>
        </p:txBody>
      </p:sp>
      <p:sp>
        <p:nvSpPr>
          <p:cNvPr id="7172" name="Rectangle 4"/>
          <p:cNvSpPr>
            <a:spLocks noGrp="1" noChangeArrowheads="1"/>
          </p:cNvSpPr>
          <p:nvPr>
            <p:ph type="subTitle" idx="1"/>
          </p:nvPr>
        </p:nvSpPr>
        <p:spPr>
          <a:xfrm>
            <a:off x="685800" y="3124200"/>
            <a:ext cx="7772400" cy="1447800"/>
          </a:xfrm>
        </p:spPr>
        <p:txBody>
          <a:bodyPr/>
          <a:lstStyle>
            <a:lvl1pPr marL="0" indent="0">
              <a:buFontTx/>
              <a:buNone/>
              <a:defRPr sz="2200"/>
            </a:lvl1pPr>
          </a:lstStyle>
          <a:p>
            <a:pPr lvl="0"/>
            <a:r>
              <a:rPr lang="en-US" noProof="0"/>
              <a:t>Click to edit Master subtitle style</a:t>
            </a:r>
          </a:p>
        </p:txBody>
      </p:sp>
    </p:spTree>
    <p:extLst>
      <p:ext uri="{BB962C8B-B14F-4D97-AF65-F5344CB8AC3E}">
        <p14:creationId xmlns:p14="http://schemas.microsoft.com/office/powerpoint/2010/main" val="127425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0"/>
          <p:cNvSpPr>
            <a:spLocks noGrp="1" noChangeArrowheads="1"/>
          </p:cNvSpPr>
          <p:nvPr>
            <p:ph type="sldNum" sz="quarter" idx="10"/>
          </p:nvPr>
        </p:nvSpPr>
        <p:spPr>
          <a:ln/>
        </p:spPr>
        <p:txBody>
          <a:bodyPr/>
          <a:lstStyle>
            <a:lvl1pPr>
              <a:defRPr/>
            </a:lvl1pPr>
          </a:lstStyle>
          <a:p>
            <a:pPr>
              <a:defRPr/>
            </a:pPr>
            <a:fld id="{CA82A8B6-62A5-4F35-9100-17182E3A1369}"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271656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143000"/>
            <a:ext cx="1962150" cy="4724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143000"/>
            <a:ext cx="5734050" cy="47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0"/>
          <p:cNvSpPr>
            <a:spLocks noGrp="1" noChangeArrowheads="1"/>
          </p:cNvSpPr>
          <p:nvPr>
            <p:ph type="sldNum" sz="quarter" idx="10"/>
          </p:nvPr>
        </p:nvSpPr>
        <p:spPr>
          <a:ln/>
        </p:spPr>
        <p:txBody>
          <a:bodyPr/>
          <a:lstStyle>
            <a:lvl1pPr>
              <a:defRPr/>
            </a:lvl1pPr>
          </a:lstStyle>
          <a:p>
            <a:pPr>
              <a:defRPr/>
            </a:pPr>
            <a:fld id="{737112D7-91BF-4183-8A15-379895964A65}"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3244635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848600" cy="1143000"/>
          </a:xfrm>
        </p:spPr>
        <p:txBody>
          <a:bodyPr/>
          <a:lstStyle/>
          <a:p>
            <a:r>
              <a:rPr lang="en-US"/>
              <a:t>Click to edit Master title style</a:t>
            </a:r>
          </a:p>
        </p:txBody>
      </p:sp>
      <p:sp>
        <p:nvSpPr>
          <p:cNvPr id="3" name="Text Placeholder 2"/>
          <p:cNvSpPr>
            <a:spLocks noGrp="1"/>
          </p:cNvSpPr>
          <p:nvPr>
            <p:ph type="body" sz="half" idx="1"/>
          </p:nvPr>
        </p:nvSpPr>
        <p:spPr>
          <a:xfrm>
            <a:off x="685800" y="2438400"/>
            <a:ext cx="38481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2438400"/>
            <a:ext cx="38481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0"/>
          <p:cNvSpPr>
            <a:spLocks noGrp="1" noChangeArrowheads="1"/>
          </p:cNvSpPr>
          <p:nvPr>
            <p:ph type="sldNum" sz="quarter" idx="10"/>
          </p:nvPr>
        </p:nvSpPr>
        <p:spPr>
          <a:ln/>
        </p:spPr>
        <p:txBody>
          <a:bodyPr/>
          <a:lstStyle>
            <a:lvl1pPr>
              <a:defRPr/>
            </a:lvl1pPr>
          </a:lstStyle>
          <a:p>
            <a:pPr>
              <a:defRPr/>
            </a:pPr>
            <a:fld id="{545DC395-8ED0-40DF-B9BB-78DBC33C6EEB}"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222995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0"/>
          <p:cNvSpPr>
            <a:spLocks noGrp="1" noChangeArrowheads="1"/>
          </p:cNvSpPr>
          <p:nvPr>
            <p:ph type="sldNum" sz="quarter" idx="10"/>
          </p:nvPr>
        </p:nvSpPr>
        <p:spPr>
          <a:ln/>
        </p:spPr>
        <p:txBody>
          <a:bodyPr/>
          <a:lstStyle>
            <a:lvl1pPr>
              <a:defRPr/>
            </a:lvl1pPr>
          </a:lstStyle>
          <a:p>
            <a:pPr>
              <a:defRPr/>
            </a:pPr>
            <a:fld id="{9B6F3EC3-4F54-4141-9820-8C188AFD5A24}"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809068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0"/>
          <p:cNvSpPr>
            <a:spLocks noGrp="1" noChangeArrowheads="1"/>
          </p:cNvSpPr>
          <p:nvPr>
            <p:ph type="sldNum" sz="quarter" idx="10"/>
          </p:nvPr>
        </p:nvSpPr>
        <p:spPr>
          <a:ln/>
        </p:spPr>
        <p:txBody>
          <a:bodyPr/>
          <a:lstStyle>
            <a:lvl1pPr>
              <a:defRPr/>
            </a:lvl1pPr>
          </a:lstStyle>
          <a:p>
            <a:pPr>
              <a:defRPr/>
            </a:pPr>
            <a:fld id="{5AC488E0-3C20-4BFA-8788-94A5C0C34050}"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1194773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438400"/>
            <a:ext cx="38481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2438400"/>
            <a:ext cx="38481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0"/>
          <p:cNvSpPr>
            <a:spLocks noGrp="1" noChangeArrowheads="1"/>
          </p:cNvSpPr>
          <p:nvPr>
            <p:ph type="sldNum" sz="quarter" idx="10"/>
          </p:nvPr>
        </p:nvSpPr>
        <p:spPr>
          <a:ln/>
        </p:spPr>
        <p:txBody>
          <a:bodyPr/>
          <a:lstStyle>
            <a:lvl1pPr>
              <a:defRPr/>
            </a:lvl1pPr>
          </a:lstStyle>
          <a:p>
            <a:pPr>
              <a:defRPr/>
            </a:pPr>
            <a:fld id="{965DF208-F6BA-48D2-BE32-DFD9BEF01210}"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144671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0"/>
          <p:cNvSpPr>
            <a:spLocks noGrp="1" noChangeArrowheads="1"/>
          </p:cNvSpPr>
          <p:nvPr>
            <p:ph type="sldNum" sz="quarter" idx="10"/>
          </p:nvPr>
        </p:nvSpPr>
        <p:spPr>
          <a:ln/>
        </p:spPr>
        <p:txBody>
          <a:bodyPr/>
          <a:lstStyle>
            <a:lvl1pPr>
              <a:defRPr/>
            </a:lvl1pPr>
          </a:lstStyle>
          <a:p>
            <a:pPr>
              <a:defRPr/>
            </a:pPr>
            <a:fld id="{7D32E8C3-048F-4DB5-AD06-35246EB5EAB0}"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90127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0"/>
          <p:cNvSpPr>
            <a:spLocks noGrp="1" noChangeArrowheads="1"/>
          </p:cNvSpPr>
          <p:nvPr>
            <p:ph type="sldNum" sz="quarter" idx="10"/>
          </p:nvPr>
        </p:nvSpPr>
        <p:spPr>
          <a:ln/>
        </p:spPr>
        <p:txBody>
          <a:bodyPr/>
          <a:lstStyle>
            <a:lvl1pPr>
              <a:defRPr/>
            </a:lvl1pPr>
          </a:lstStyle>
          <a:p>
            <a:pPr>
              <a:defRPr/>
            </a:pPr>
            <a:fld id="{CE51CBBA-793B-47FA-BF78-E4AFC9490453}"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2513128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0"/>
          <p:cNvSpPr>
            <a:spLocks noGrp="1" noChangeArrowheads="1"/>
          </p:cNvSpPr>
          <p:nvPr>
            <p:ph type="sldNum" sz="quarter" idx="10"/>
          </p:nvPr>
        </p:nvSpPr>
        <p:spPr>
          <a:ln/>
        </p:spPr>
        <p:txBody>
          <a:bodyPr/>
          <a:lstStyle>
            <a:lvl1pPr>
              <a:defRPr/>
            </a:lvl1pPr>
          </a:lstStyle>
          <a:p>
            <a:pPr>
              <a:defRPr/>
            </a:pPr>
            <a:fld id="{9869346E-AA40-4AEA-AEC6-92B260C469A1}"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3278720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0"/>
          <p:cNvSpPr>
            <a:spLocks noGrp="1" noChangeArrowheads="1"/>
          </p:cNvSpPr>
          <p:nvPr>
            <p:ph type="sldNum" sz="quarter" idx="10"/>
          </p:nvPr>
        </p:nvSpPr>
        <p:spPr>
          <a:ln/>
        </p:spPr>
        <p:txBody>
          <a:bodyPr/>
          <a:lstStyle>
            <a:lvl1pPr>
              <a:defRPr/>
            </a:lvl1pPr>
          </a:lstStyle>
          <a:p>
            <a:pPr>
              <a:defRPr/>
            </a:pPr>
            <a:fld id="{3412CAA3-43A5-49BE-BE7C-AC13A46032AD}"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95638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0"/>
          <p:cNvSpPr>
            <a:spLocks noGrp="1" noChangeArrowheads="1"/>
          </p:cNvSpPr>
          <p:nvPr>
            <p:ph type="sldNum" sz="quarter" idx="10"/>
          </p:nvPr>
        </p:nvSpPr>
        <p:spPr>
          <a:ln/>
        </p:spPr>
        <p:txBody>
          <a:bodyPr/>
          <a:lstStyle>
            <a:lvl1pPr>
              <a:defRPr/>
            </a:lvl1pPr>
          </a:lstStyle>
          <a:p>
            <a:pPr>
              <a:defRPr/>
            </a:pPr>
            <a:fld id="{50A8EB30-72F9-4DB8-923A-5FF13472C0A2}" type="slidenum">
              <a:rPr lang="en-US"/>
              <a:pPr>
                <a:defRPr/>
              </a:pPr>
              <a:t>‹#›</a:t>
            </a:fld>
            <a:endParaRPr lang="en-US" dirty="0">
              <a:solidFill>
                <a:schemeClr val="tx1"/>
              </a:solidFill>
            </a:endParaRPr>
          </a:p>
        </p:txBody>
      </p:sp>
    </p:spTree>
    <p:extLst>
      <p:ext uri="{BB962C8B-B14F-4D97-AF65-F5344CB8AC3E}">
        <p14:creationId xmlns:p14="http://schemas.microsoft.com/office/powerpoint/2010/main" val="2321663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descr="ECC ppt back.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p:cNvSpPr>
            <a:spLocks noGrp="1" noChangeArrowheads="1"/>
          </p:cNvSpPr>
          <p:nvPr>
            <p:ph type="title"/>
          </p:nvPr>
        </p:nvSpPr>
        <p:spPr bwMode="auto">
          <a:xfrm>
            <a:off x="685800" y="1143000"/>
            <a:ext cx="7848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2438400"/>
            <a:ext cx="78486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3" name="Text Box 9"/>
          <p:cNvSpPr txBox="1">
            <a:spLocks noChangeArrowheads="1"/>
          </p:cNvSpPr>
          <p:nvPr/>
        </p:nvSpPr>
        <p:spPr bwMode="auto">
          <a:xfrm>
            <a:off x="6400800" y="419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GB" dirty="0">
              <a:ea typeface="ＭＳ Ｐゴシック" charset="0"/>
            </a:endParaRPr>
          </a:p>
        </p:txBody>
      </p:sp>
      <p:sp>
        <p:nvSpPr>
          <p:cNvPr id="1054" name="Rectangle 30"/>
          <p:cNvSpPr>
            <a:spLocks noGrp="1" noChangeArrowheads="1"/>
          </p:cNvSpPr>
          <p:nvPr>
            <p:ph type="sldNum" sz="quarter" idx="4"/>
          </p:nvPr>
        </p:nvSpPr>
        <p:spPr bwMode="auto">
          <a:xfrm>
            <a:off x="685800" y="6400800"/>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400" smtClean="0">
                <a:solidFill>
                  <a:schemeClr val="bg2"/>
                </a:solidFill>
                <a:latin typeface="Arial" pitchFamily="34" charset="0"/>
              </a:defRPr>
            </a:lvl1pPr>
          </a:lstStyle>
          <a:p>
            <a:pPr>
              <a:defRPr/>
            </a:pPr>
            <a:fld id="{0971A862-7189-470E-99D7-3A123C7E2800}" type="slidenum">
              <a:rPr lang="en-US"/>
              <a:pPr>
                <a:defRPr/>
              </a:pPr>
              <a:t>‹#›</a:t>
            </a:fld>
            <a:endParaRPr 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86"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l" rtl="0" eaLnBrk="1" fontAlgn="base" hangingPunct="1">
        <a:spcBef>
          <a:spcPct val="0"/>
        </a:spcBef>
        <a:spcAft>
          <a:spcPct val="0"/>
        </a:spcAft>
        <a:defRPr sz="3500">
          <a:solidFill>
            <a:schemeClr val="tx1"/>
          </a:solidFill>
          <a:latin typeface="+mj-lt"/>
          <a:ea typeface="MS PGothic" pitchFamily="34" charset="-128"/>
          <a:cs typeface="+mj-cs"/>
        </a:defRPr>
      </a:lvl1pPr>
      <a:lvl2pPr algn="l" rtl="0" eaLnBrk="1" fontAlgn="base" hangingPunct="1">
        <a:spcBef>
          <a:spcPct val="0"/>
        </a:spcBef>
        <a:spcAft>
          <a:spcPct val="0"/>
        </a:spcAft>
        <a:defRPr sz="3500">
          <a:solidFill>
            <a:schemeClr val="tx1"/>
          </a:solidFill>
          <a:latin typeface="Arial" charset="0"/>
          <a:ea typeface="MS PGothic" pitchFamily="34" charset="-128"/>
        </a:defRPr>
      </a:lvl2pPr>
      <a:lvl3pPr algn="l" rtl="0" eaLnBrk="1" fontAlgn="base" hangingPunct="1">
        <a:spcBef>
          <a:spcPct val="0"/>
        </a:spcBef>
        <a:spcAft>
          <a:spcPct val="0"/>
        </a:spcAft>
        <a:defRPr sz="3500">
          <a:solidFill>
            <a:schemeClr val="tx1"/>
          </a:solidFill>
          <a:latin typeface="Arial" charset="0"/>
          <a:ea typeface="MS PGothic" pitchFamily="34" charset="-128"/>
        </a:defRPr>
      </a:lvl3pPr>
      <a:lvl4pPr algn="l" rtl="0" eaLnBrk="1" fontAlgn="base" hangingPunct="1">
        <a:spcBef>
          <a:spcPct val="0"/>
        </a:spcBef>
        <a:spcAft>
          <a:spcPct val="0"/>
        </a:spcAft>
        <a:defRPr sz="3500">
          <a:solidFill>
            <a:schemeClr val="tx1"/>
          </a:solidFill>
          <a:latin typeface="Arial" charset="0"/>
          <a:ea typeface="MS PGothic" pitchFamily="34" charset="-128"/>
        </a:defRPr>
      </a:lvl4pPr>
      <a:lvl5pPr algn="l" rtl="0" eaLnBrk="1" fontAlgn="base" hangingPunct="1">
        <a:spcBef>
          <a:spcPct val="0"/>
        </a:spcBef>
        <a:spcAft>
          <a:spcPct val="0"/>
        </a:spcAft>
        <a:defRPr sz="3500">
          <a:solidFill>
            <a:schemeClr val="tx1"/>
          </a:solidFill>
          <a:latin typeface="Arial" charset="0"/>
          <a:ea typeface="MS PGothic" pitchFamily="34" charset="-128"/>
        </a:defRPr>
      </a:lvl5pPr>
      <a:lvl6pPr marL="457200" algn="l" rtl="0" eaLnBrk="1" fontAlgn="base" hangingPunct="1">
        <a:spcBef>
          <a:spcPct val="0"/>
        </a:spcBef>
        <a:spcAft>
          <a:spcPct val="0"/>
        </a:spcAft>
        <a:defRPr sz="3500">
          <a:solidFill>
            <a:schemeClr val="tx1"/>
          </a:solidFill>
          <a:latin typeface="Arial" charset="0"/>
          <a:ea typeface="ＭＳ Ｐゴシック" charset="0"/>
        </a:defRPr>
      </a:lvl6pPr>
      <a:lvl7pPr marL="914400" algn="l" rtl="0" eaLnBrk="1" fontAlgn="base" hangingPunct="1">
        <a:spcBef>
          <a:spcPct val="0"/>
        </a:spcBef>
        <a:spcAft>
          <a:spcPct val="0"/>
        </a:spcAft>
        <a:defRPr sz="3500">
          <a:solidFill>
            <a:schemeClr val="tx1"/>
          </a:solidFill>
          <a:latin typeface="Arial" charset="0"/>
          <a:ea typeface="ＭＳ Ｐゴシック" charset="0"/>
        </a:defRPr>
      </a:lvl7pPr>
      <a:lvl8pPr marL="1371600" algn="l" rtl="0" eaLnBrk="1" fontAlgn="base" hangingPunct="1">
        <a:spcBef>
          <a:spcPct val="0"/>
        </a:spcBef>
        <a:spcAft>
          <a:spcPct val="0"/>
        </a:spcAft>
        <a:defRPr sz="3500">
          <a:solidFill>
            <a:schemeClr val="tx1"/>
          </a:solidFill>
          <a:latin typeface="Arial" charset="0"/>
          <a:ea typeface="ＭＳ Ｐゴシック" charset="0"/>
        </a:defRPr>
      </a:lvl8pPr>
      <a:lvl9pPr marL="1828800" algn="l" rtl="0" eaLnBrk="1" fontAlgn="base" hangingPunct="1">
        <a:spcBef>
          <a:spcPct val="0"/>
        </a:spcBef>
        <a:spcAft>
          <a:spcPct val="0"/>
        </a:spcAft>
        <a:defRPr sz="3500">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metoffice.gov.uk/weather/warnings-and-advice/seasonal-advice/your-home/clearing-paths-and-driveway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essexhighways.org/transport-and-roads/roads-and-pavements/winter-travel/salting-routes.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404664"/>
            <a:ext cx="7772400" cy="1008112"/>
          </a:xfrm>
        </p:spPr>
        <p:txBody>
          <a:bodyPr/>
          <a:lstStyle/>
          <a:p>
            <a:pPr eaLnBrk="1" hangingPunct="1">
              <a:defRPr/>
            </a:pPr>
            <a:r>
              <a:rPr lang="en-US" sz="2800" dirty="0">
                <a:ea typeface="+mj-ea"/>
              </a:rPr>
              <a:t>Essex Highways</a:t>
            </a:r>
          </a:p>
        </p:txBody>
      </p:sp>
      <p:sp>
        <p:nvSpPr>
          <p:cNvPr id="19459" name="Rectangle 3"/>
          <p:cNvSpPr>
            <a:spLocks noGrp="1" noChangeArrowheads="1"/>
          </p:cNvSpPr>
          <p:nvPr>
            <p:ph type="subTitle" idx="1"/>
          </p:nvPr>
        </p:nvSpPr>
        <p:spPr>
          <a:xfrm>
            <a:off x="685800" y="1340768"/>
            <a:ext cx="7772400" cy="1440160"/>
          </a:xfrm>
        </p:spPr>
        <p:txBody>
          <a:bodyPr/>
          <a:lstStyle/>
          <a:p>
            <a:pPr eaLnBrk="1" hangingPunct="1">
              <a:defRPr/>
            </a:pPr>
            <a:r>
              <a:rPr lang="en-US" sz="2800" b="1" dirty="0">
                <a:solidFill>
                  <a:srgbClr val="44697D"/>
                </a:solidFill>
                <a:ea typeface="+mn-ea"/>
              </a:rPr>
              <a:t>Urban Salt Bag Partnership Scheme Guidance and your responsibilities</a:t>
            </a:r>
            <a:endParaRPr lang="en-US" sz="2400" dirty="0">
              <a:ea typeface="+mn-ea"/>
            </a:endParaRPr>
          </a:p>
        </p:txBody>
      </p:sp>
      <p:pic>
        <p:nvPicPr>
          <p:cNvPr id="2052" name="Picture 4" descr="C:\Users\sarah.mead\AppData\Local\Microsoft\Windows\Temporary Internet Files\Content.IE5\9UUSVKCD\MP900406726[1].jpg"/>
          <p:cNvPicPr>
            <a:picLocks noChangeAspect="1" noChangeArrowheads="1"/>
          </p:cNvPicPr>
          <p:nvPr/>
        </p:nvPicPr>
        <p:blipFill rotWithShape="1">
          <a:blip r:embed="rId3">
            <a:extLst>
              <a:ext uri="{28A0092B-C50C-407E-A947-70E740481C1C}">
                <a14:useLocalDpi xmlns:a14="http://schemas.microsoft.com/office/drawing/2010/main" val="0"/>
              </a:ext>
            </a:extLst>
          </a:blip>
          <a:srcRect l="-1102" t="7389" r="420" b="74071"/>
          <a:stretch/>
        </p:blipFill>
        <p:spPr bwMode="auto">
          <a:xfrm>
            <a:off x="611560" y="2348880"/>
            <a:ext cx="7848871" cy="338437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138864" cy="1296144"/>
          </a:xfrm>
        </p:spPr>
        <p:txBody>
          <a:bodyPr/>
          <a:lstStyle/>
          <a:p>
            <a:r>
              <a:rPr lang="en-GB" sz="2800" b="1" dirty="0"/>
              <a:t>Common Questions -  Can a volunteer be sued if a member of the public falls over on a cleared area?</a:t>
            </a:r>
            <a:br>
              <a:rPr lang="en-GB" dirty="0"/>
            </a:br>
            <a:endParaRPr lang="en-GB" dirty="0"/>
          </a:p>
        </p:txBody>
      </p:sp>
      <p:sp>
        <p:nvSpPr>
          <p:cNvPr id="3" name="Content Placeholder 2"/>
          <p:cNvSpPr>
            <a:spLocks noGrp="1"/>
          </p:cNvSpPr>
          <p:nvPr>
            <p:ph idx="1"/>
          </p:nvPr>
        </p:nvSpPr>
        <p:spPr>
          <a:xfrm>
            <a:off x="683568" y="1844824"/>
            <a:ext cx="7560840" cy="4464496"/>
          </a:xfrm>
        </p:spPr>
        <p:txBody>
          <a:bodyPr/>
          <a:lstStyle/>
          <a:p>
            <a:pPr marL="0" lvl="2" indent="0">
              <a:buNone/>
            </a:pPr>
            <a:r>
              <a:rPr lang="en-GB" b="1" kern="1200" dirty="0"/>
              <a:t>ECC remains responsible for the public highway and will process any claims received from the public during the period though our normal procedures. </a:t>
            </a:r>
          </a:p>
          <a:p>
            <a:pPr marL="0" lvl="2" indent="0">
              <a:buNone/>
            </a:pPr>
            <a:endParaRPr lang="en-GB" b="1" kern="1200" dirty="0"/>
          </a:p>
          <a:p>
            <a:r>
              <a:rPr lang="en-GB" dirty="0"/>
              <a:t>Under common law a volunteer can only be considered negligent if they deliberately went out to create a hazard.</a:t>
            </a:r>
          </a:p>
          <a:p>
            <a:pPr marL="0" indent="0">
              <a:buNone/>
            </a:pPr>
            <a:r>
              <a:rPr lang="en-GB" dirty="0"/>
              <a:t>  </a:t>
            </a:r>
          </a:p>
          <a:p>
            <a:r>
              <a:rPr lang="en-GB" dirty="0"/>
              <a:t>Actions which could give rise to liability for negligence would be (a) the careless discharge of snow from the shovel, (b) the careless placing of snow so as to conceal or create a hazard and (c) the use of water which actually increases the risk of slipping or skidding.</a:t>
            </a:r>
          </a:p>
          <a:p>
            <a:endParaRPr lang="en-GB" sz="1800" dirty="0"/>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10</a:t>
            </a:fld>
            <a:endParaRPr lang="en-US" dirty="0">
              <a:solidFill>
                <a:schemeClr val="tx1"/>
              </a:solidFill>
            </a:endParaRPr>
          </a:p>
        </p:txBody>
      </p:sp>
    </p:spTree>
    <p:extLst>
      <p:ext uri="{BB962C8B-B14F-4D97-AF65-F5344CB8AC3E}">
        <p14:creationId xmlns:p14="http://schemas.microsoft.com/office/powerpoint/2010/main" val="2728665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88640"/>
            <a:ext cx="7848600" cy="792088"/>
          </a:xfrm>
        </p:spPr>
        <p:txBody>
          <a:bodyPr/>
          <a:lstStyle/>
          <a:p>
            <a:r>
              <a:rPr lang="en-GB" sz="3600" b="1" dirty="0"/>
              <a:t>Common Questions -</a:t>
            </a:r>
            <a:endParaRPr lang="en-GB" dirty="0"/>
          </a:p>
        </p:txBody>
      </p:sp>
      <p:sp>
        <p:nvSpPr>
          <p:cNvPr id="3" name="Content Placeholder 2"/>
          <p:cNvSpPr>
            <a:spLocks noGrp="1"/>
          </p:cNvSpPr>
          <p:nvPr>
            <p:ph idx="1"/>
          </p:nvPr>
        </p:nvSpPr>
        <p:spPr>
          <a:xfrm>
            <a:off x="685800" y="980728"/>
            <a:ext cx="7848600" cy="5328592"/>
          </a:xfrm>
        </p:spPr>
        <p:txBody>
          <a:bodyPr/>
          <a:lstStyle/>
          <a:p>
            <a:pPr marL="0" indent="0">
              <a:buNone/>
            </a:pPr>
            <a:r>
              <a:rPr lang="en-US" b="1" dirty="0"/>
              <a:t>The Snow Code  - </a:t>
            </a:r>
            <a:r>
              <a:rPr lang="en-US" dirty="0"/>
              <a:t>Advice issued by the Department for Transport; </a:t>
            </a:r>
            <a:endParaRPr lang="en-US" b="1" dirty="0"/>
          </a:p>
          <a:p>
            <a:pPr marL="0" indent="0">
              <a:buNone/>
            </a:pPr>
            <a:endParaRPr lang="en-US" sz="1000" b="1" dirty="0"/>
          </a:p>
          <a:p>
            <a:r>
              <a:rPr lang="en-US" dirty="0"/>
              <a:t>On clearing snow and ice from the pavement outside your home or public spaces to prevent slips and falls. Follow the snow code to clear snow and ice safely. </a:t>
            </a:r>
            <a:r>
              <a:rPr lang="en-US" dirty="0">
                <a:hlinkClick r:id="rId2"/>
              </a:rPr>
              <a:t>https://www.metoffice.gov.uk/weather/warnings-and-advice/seasonal-advice/your-home/clearing-paths-and-driveways</a:t>
            </a:r>
            <a:endParaRPr lang="en-US" dirty="0"/>
          </a:p>
          <a:p>
            <a:r>
              <a:rPr lang="en-US" dirty="0"/>
              <a:t>Don't be put off clearing paths because you're afraid someone will get injured. Remember, people walking on snow and ice have a responsibility to be careful themselves.</a:t>
            </a:r>
          </a:p>
          <a:p>
            <a:r>
              <a:rPr lang="en-US" dirty="0"/>
              <a:t>Follow the advice to make sure you clear the pathway safely and effectively.</a:t>
            </a:r>
          </a:p>
          <a:p>
            <a:r>
              <a:rPr lang="en-US" dirty="0"/>
              <a:t>And don't believe the myths - it's unlikely you'll be sued or held legally responsible for any injuries if you have cleared the path carefully</a:t>
            </a:r>
          </a:p>
          <a:p>
            <a:endParaRPr lang="en-GB" dirty="0"/>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11</a:t>
            </a:fld>
            <a:endParaRPr lang="en-US" dirty="0">
              <a:solidFill>
                <a:schemeClr val="tx1"/>
              </a:solidFill>
            </a:endParaRPr>
          </a:p>
        </p:txBody>
      </p:sp>
    </p:spTree>
    <p:extLst>
      <p:ext uri="{BB962C8B-B14F-4D97-AF65-F5344CB8AC3E}">
        <p14:creationId xmlns:p14="http://schemas.microsoft.com/office/powerpoint/2010/main" val="259782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80920" cy="1008112"/>
          </a:xfrm>
        </p:spPr>
        <p:txBody>
          <a:bodyPr/>
          <a:lstStyle/>
          <a:p>
            <a:r>
              <a:rPr lang="en-GB" b="1" dirty="0"/>
              <a:t>What to do now - Recruit Volunteers!</a:t>
            </a:r>
          </a:p>
        </p:txBody>
      </p:sp>
      <p:sp>
        <p:nvSpPr>
          <p:cNvPr id="3" name="Content Placeholder 2"/>
          <p:cNvSpPr>
            <a:spLocks noGrp="1"/>
          </p:cNvSpPr>
          <p:nvPr>
            <p:ph sz="half" idx="1"/>
          </p:nvPr>
        </p:nvSpPr>
        <p:spPr>
          <a:xfrm>
            <a:off x="683568" y="1196752"/>
            <a:ext cx="4320480" cy="5256584"/>
          </a:xfrm>
        </p:spPr>
        <p:txBody>
          <a:bodyPr/>
          <a:lstStyle/>
          <a:p>
            <a:pPr marL="0" lvl="0" indent="0">
              <a:buNone/>
            </a:pPr>
            <a:r>
              <a:rPr lang="en-GB" sz="2400" b="1" dirty="0"/>
              <a:t>Recruit volunteers - direct engagement works! </a:t>
            </a:r>
          </a:p>
          <a:p>
            <a:r>
              <a:rPr lang="en-GB" sz="2400" dirty="0"/>
              <a:t>You can advertise your scheme in local publications/Website/ Notice Board/Community Publications/Centres to attract volunteers</a:t>
            </a:r>
            <a:r>
              <a:rPr lang="en-GB" sz="2000" dirty="0"/>
              <a:t>.</a:t>
            </a:r>
          </a:p>
          <a:p>
            <a:endParaRPr lang="en-GB" sz="2000" dirty="0"/>
          </a:p>
        </p:txBody>
      </p:sp>
      <p:sp>
        <p:nvSpPr>
          <p:cNvPr id="5" name="Slide Number Placeholder 4"/>
          <p:cNvSpPr>
            <a:spLocks noGrp="1"/>
          </p:cNvSpPr>
          <p:nvPr>
            <p:ph type="sldNum" sz="quarter" idx="10"/>
          </p:nvPr>
        </p:nvSpPr>
        <p:spPr/>
        <p:txBody>
          <a:bodyPr/>
          <a:lstStyle/>
          <a:p>
            <a:pPr>
              <a:defRPr/>
            </a:pPr>
            <a:fld id="{965DF208-F6BA-48D2-BE32-DFD9BEF01210}" type="slidenum">
              <a:rPr lang="en-US" smtClean="0"/>
              <a:pPr>
                <a:defRPr/>
              </a:pPr>
              <a:t>12</a:t>
            </a:fld>
            <a:endParaRPr lang="en-US" dirty="0">
              <a:solidFill>
                <a:schemeClr val="tx1"/>
              </a:solidFill>
            </a:endParaRPr>
          </a:p>
        </p:txBody>
      </p:sp>
      <p:sp>
        <p:nvSpPr>
          <p:cNvPr id="4" name="Content Placeholder 3"/>
          <p:cNvSpPr>
            <a:spLocks noGrp="1"/>
          </p:cNvSpPr>
          <p:nvPr>
            <p:ph sz="half" idx="2"/>
          </p:nvPr>
        </p:nvSpPr>
        <p:spPr>
          <a:xfrm>
            <a:off x="5220072" y="1484784"/>
            <a:ext cx="3314328" cy="4608512"/>
          </a:xfrm>
        </p:spPr>
        <p:txBody>
          <a:bodyPr/>
          <a:lstStyle/>
          <a:p>
            <a:r>
              <a:rPr lang="en-GB" dirty="0"/>
              <a:t>Local shops and businesses</a:t>
            </a:r>
          </a:p>
          <a:p>
            <a:r>
              <a:rPr lang="en-GB" dirty="0"/>
              <a:t>Residents Associations</a:t>
            </a:r>
          </a:p>
          <a:p>
            <a:r>
              <a:rPr lang="en-GB" dirty="0"/>
              <a:t>Neighbourhood Watch</a:t>
            </a:r>
          </a:p>
          <a:p>
            <a:r>
              <a:rPr lang="en-GB" dirty="0"/>
              <a:t>Local Volunteering Groups</a:t>
            </a:r>
          </a:p>
        </p:txBody>
      </p:sp>
      <p:pic>
        <p:nvPicPr>
          <p:cNvPr id="6" name="Picture 3" descr="C:\Users\sarah.mead\AppData\Local\Microsoft\Windows\Temporary Internet Files\Content.IE5\9KCB4448\MC900370226[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625" y="4293096"/>
            <a:ext cx="3672408" cy="2104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979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5"/>
            <a:ext cx="7416824" cy="1044493"/>
          </a:xfrm>
        </p:spPr>
        <p:txBody>
          <a:bodyPr/>
          <a:lstStyle/>
          <a:p>
            <a:r>
              <a:rPr lang="en-GB" sz="3600" dirty="0"/>
              <a:t>What are the benefits in taking part? </a:t>
            </a:r>
          </a:p>
        </p:txBody>
      </p:sp>
      <p:sp>
        <p:nvSpPr>
          <p:cNvPr id="3" name="Content Placeholder 2"/>
          <p:cNvSpPr>
            <a:spLocks noGrp="1"/>
          </p:cNvSpPr>
          <p:nvPr>
            <p:ph idx="1"/>
          </p:nvPr>
        </p:nvSpPr>
        <p:spPr>
          <a:xfrm>
            <a:off x="4788024" y="1052736"/>
            <a:ext cx="3816424" cy="4752528"/>
          </a:xfrm>
        </p:spPr>
        <p:txBody>
          <a:bodyPr/>
          <a:lstStyle/>
          <a:p>
            <a:pPr marL="0" indent="0">
              <a:buNone/>
            </a:pPr>
            <a:r>
              <a:rPr lang="en-GB" sz="2000" b="1" dirty="0"/>
              <a:t>Community: </a:t>
            </a:r>
          </a:p>
          <a:p>
            <a:pPr>
              <a:buFont typeface="Wingdings" pitchFamily="2" charset="2"/>
              <a:buChar char="ü"/>
            </a:pPr>
            <a:r>
              <a:rPr lang="en-GB" sz="2000" dirty="0"/>
              <a:t>Involvement</a:t>
            </a:r>
          </a:p>
          <a:p>
            <a:pPr>
              <a:buFont typeface="Wingdings" pitchFamily="2" charset="2"/>
              <a:buChar char="ü"/>
            </a:pPr>
            <a:r>
              <a:rPr lang="en-GB" sz="2000" dirty="0"/>
              <a:t>Resilience</a:t>
            </a:r>
          </a:p>
          <a:p>
            <a:pPr>
              <a:buFont typeface="Wingdings" pitchFamily="2" charset="2"/>
              <a:buChar char="ü"/>
            </a:pPr>
            <a:r>
              <a:rPr lang="en-GB" sz="2000" dirty="0"/>
              <a:t>Spirit</a:t>
            </a:r>
          </a:p>
          <a:p>
            <a:pPr marL="0" indent="0">
              <a:buNone/>
            </a:pPr>
            <a:endParaRPr lang="en-GB" sz="2000" dirty="0"/>
          </a:p>
          <a:p>
            <a:pPr marL="0" indent="0">
              <a:buNone/>
            </a:pPr>
            <a:r>
              <a:rPr lang="en-GB" sz="2000" b="1" dirty="0"/>
              <a:t>Power to the people:</a:t>
            </a:r>
          </a:p>
          <a:p>
            <a:pPr>
              <a:buFont typeface="Wingdings" pitchFamily="2" charset="2"/>
              <a:buChar char="ü"/>
            </a:pPr>
            <a:r>
              <a:rPr lang="en-GB" sz="2000" dirty="0"/>
              <a:t>Local knowledge</a:t>
            </a:r>
          </a:p>
          <a:p>
            <a:pPr>
              <a:buFont typeface="Wingdings" pitchFamily="2" charset="2"/>
              <a:buChar char="ü"/>
            </a:pPr>
            <a:r>
              <a:rPr lang="en-GB" sz="2000" dirty="0"/>
              <a:t>Local decisions</a:t>
            </a:r>
          </a:p>
          <a:p>
            <a:pPr>
              <a:buFont typeface="Wingdings" pitchFamily="2" charset="2"/>
              <a:buChar char="ü"/>
            </a:pPr>
            <a:r>
              <a:rPr lang="en-GB" sz="2000" dirty="0"/>
              <a:t>Control in your area </a:t>
            </a:r>
          </a:p>
          <a:p>
            <a:pPr>
              <a:buFont typeface="Wingdings" pitchFamily="2" charset="2"/>
              <a:buChar char="ü"/>
            </a:pPr>
            <a:r>
              <a:rPr lang="en-GB" sz="2000" dirty="0"/>
              <a:t>Opportunity to plan ahead and think about how your community will be ready for Winter                                                 </a:t>
            </a:r>
          </a:p>
          <a:p>
            <a:endParaRPr lang="en-GB" dirty="0"/>
          </a:p>
        </p:txBody>
      </p:sp>
      <p:sp>
        <p:nvSpPr>
          <p:cNvPr id="4" name="Text Placeholder 3"/>
          <p:cNvSpPr>
            <a:spLocks noGrp="1"/>
          </p:cNvSpPr>
          <p:nvPr>
            <p:ph type="body" sz="half" idx="2"/>
          </p:nvPr>
        </p:nvSpPr>
        <p:spPr>
          <a:xfrm>
            <a:off x="611560" y="1484784"/>
            <a:ext cx="3384376" cy="4664869"/>
          </a:xfrm>
        </p:spPr>
        <p:txBody>
          <a:bodyPr/>
          <a:lstStyle/>
          <a:p>
            <a:endParaRPr lang="en-GB" dirty="0"/>
          </a:p>
        </p:txBody>
      </p:sp>
      <p:sp>
        <p:nvSpPr>
          <p:cNvPr id="5" name="Slide Number Placeholder 4"/>
          <p:cNvSpPr>
            <a:spLocks noGrp="1"/>
          </p:cNvSpPr>
          <p:nvPr>
            <p:ph type="sldNum" sz="quarter" idx="10"/>
          </p:nvPr>
        </p:nvSpPr>
        <p:spPr/>
        <p:txBody>
          <a:bodyPr/>
          <a:lstStyle/>
          <a:p>
            <a:pPr>
              <a:defRPr/>
            </a:pPr>
            <a:fld id="{3412CAA3-43A5-49BE-BE7C-AC13A46032AD}" type="slidenum">
              <a:rPr lang="en-US" smtClean="0"/>
              <a:pPr>
                <a:defRPr/>
              </a:pPr>
              <a:t>13</a:t>
            </a:fld>
            <a:endParaRPr lang="en-US" dirty="0">
              <a:solidFill>
                <a:schemeClr val="tx1"/>
              </a:solidFill>
            </a:endParaRPr>
          </a:p>
        </p:txBody>
      </p:sp>
      <p:pic>
        <p:nvPicPr>
          <p:cNvPr id="1028" name="Picture 4" descr="C:\Users\sarah.mead\AppData\Local\Microsoft\Windows\Temporary Internet Files\Content.IE5\9KCB4448\MC900439893[1].wmf"/>
          <p:cNvPicPr>
            <a:picLocks noChangeAspect="1" noChangeArrowheads="1"/>
          </p:cNvPicPr>
          <p:nvPr/>
        </p:nvPicPr>
        <p:blipFill rotWithShape="1">
          <a:blip r:embed="rId3">
            <a:extLst>
              <a:ext uri="{28A0092B-C50C-407E-A947-70E740481C1C}">
                <a14:useLocalDpi xmlns:a14="http://schemas.microsoft.com/office/drawing/2010/main" val="0"/>
              </a:ext>
            </a:extLst>
          </a:blip>
          <a:srcRect r="4331" b="50000"/>
          <a:stretch/>
        </p:blipFill>
        <p:spPr bwMode="auto">
          <a:xfrm>
            <a:off x="539553" y="1377149"/>
            <a:ext cx="3528392" cy="154779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arah.mead\AppData\Local\Microsoft\Windows\Temporary Internet Files\Content.IE5\DSVXW0HT\MC900054971[1].w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140968"/>
            <a:ext cx="2946833" cy="2867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2131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7848600" cy="864096"/>
          </a:xfrm>
        </p:spPr>
        <p:txBody>
          <a:bodyPr/>
          <a:lstStyle/>
          <a:p>
            <a:r>
              <a:rPr lang="en-GB" b="1" dirty="0"/>
              <a:t>How many people take part?</a:t>
            </a:r>
          </a:p>
        </p:txBody>
      </p:sp>
      <p:sp>
        <p:nvSpPr>
          <p:cNvPr id="3" name="Content Placeholder 2"/>
          <p:cNvSpPr>
            <a:spLocks noGrp="1"/>
          </p:cNvSpPr>
          <p:nvPr>
            <p:ph idx="1"/>
          </p:nvPr>
        </p:nvSpPr>
        <p:spPr>
          <a:xfrm>
            <a:off x="685800" y="1628800"/>
            <a:ext cx="7848600" cy="4536504"/>
          </a:xfrm>
        </p:spPr>
        <p:txBody>
          <a:bodyPr/>
          <a:lstStyle/>
          <a:p>
            <a:pPr marL="0" indent="0">
              <a:buNone/>
            </a:pPr>
            <a:r>
              <a:rPr lang="en-GB" sz="2400" dirty="0"/>
              <a:t>For the Winter 2024/25 scheme;</a:t>
            </a:r>
          </a:p>
          <a:p>
            <a:pPr marL="0" indent="0">
              <a:buNone/>
            </a:pPr>
            <a:endParaRPr lang="en-GB" dirty="0"/>
          </a:p>
          <a:p>
            <a:pPr>
              <a:buFont typeface="Arial" panose="020B0604020202020204" pitchFamily="34" charset="0"/>
              <a:buChar char="•"/>
            </a:pPr>
            <a:r>
              <a:rPr lang="en-GB" sz="2800" b="1" dirty="0"/>
              <a:t>98 Parish/Town Councils took part of which 59 took new salt deliveries. </a:t>
            </a:r>
          </a:p>
          <a:p>
            <a:pPr>
              <a:buFont typeface="Arial" panose="020B0604020202020204" pitchFamily="34" charset="0"/>
              <a:buChar char="•"/>
            </a:pPr>
            <a:endParaRPr lang="en-GB" sz="2800" b="1" dirty="0"/>
          </a:p>
          <a:p>
            <a:pPr>
              <a:buFont typeface="Arial" panose="020B0604020202020204" pitchFamily="34" charset="0"/>
              <a:buChar char="•"/>
            </a:pPr>
            <a:r>
              <a:rPr lang="en-GB" sz="2800" b="1" dirty="0"/>
              <a:t>3 Councillors covering un-parished urban divisions took part</a:t>
            </a:r>
          </a:p>
          <a:p>
            <a:pPr>
              <a:buFont typeface="Arial" panose="020B0604020202020204" pitchFamily="34" charset="0"/>
              <a:buChar char="•"/>
            </a:pPr>
            <a:endParaRPr lang="en-GB" sz="1800" b="1" dirty="0"/>
          </a:p>
          <a:p>
            <a:pPr marL="0" indent="0">
              <a:buNone/>
            </a:pPr>
            <a:r>
              <a:rPr lang="en-GB" sz="2400" dirty="0"/>
              <a:t>They collectively recruited hundreds of volunteers in Essex to build their communities resilience during winter.</a:t>
            </a:r>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2</a:t>
            </a:fld>
            <a:endParaRPr lang="en-US" dirty="0">
              <a:solidFill>
                <a:schemeClr val="tx1"/>
              </a:solidFill>
            </a:endParaRPr>
          </a:p>
        </p:txBody>
      </p:sp>
    </p:spTree>
    <p:extLst>
      <p:ext uri="{BB962C8B-B14F-4D97-AF65-F5344CB8AC3E}">
        <p14:creationId xmlns:p14="http://schemas.microsoft.com/office/powerpoint/2010/main" val="847867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273050"/>
            <a:ext cx="7787208" cy="563662"/>
          </a:xfrm>
        </p:spPr>
        <p:txBody>
          <a:bodyPr/>
          <a:lstStyle/>
          <a:p>
            <a:r>
              <a:rPr lang="en-GB" sz="3200" dirty="0"/>
              <a:t>What are the Salt Bag Partnerships?</a:t>
            </a:r>
          </a:p>
        </p:txBody>
      </p:sp>
      <p:sp>
        <p:nvSpPr>
          <p:cNvPr id="9" name="Content Placeholder 8"/>
          <p:cNvSpPr>
            <a:spLocks noGrp="1"/>
          </p:cNvSpPr>
          <p:nvPr>
            <p:ph idx="1"/>
          </p:nvPr>
        </p:nvSpPr>
        <p:spPr>
          <a:xfrm>
            <a:off x="539552" y="1052736"/>
            <a:ext cx="8208912" cy="5073427"/>
          </a:xfrm>
        </p:spPr>
        <p:txBody>
          <a:bodyPr/>
          <a:lstStyle/>
          <a:p>
            <a:r>
              <a:rPr lang="en-GB" sz="2000" b="1" dirty="0"/>
              <a:t>Urban Scheme - </a:t>
            </a:r>
            <a:r>
              <a:rPr lang="en-GB" sz="2000" u="sng" dirty="0"/>
              <a:t>For un-parished divisions</a:t>
            </a:r>
            <a:r>
              <a:rPr lang="en-GB" sz="2000" dirty="0"/>
              <a:t> only led by County Councillors</a:t>
            </a:r>
          </a:p>
          <a:p>
            <a:endParaRPr lang="en-GB" sz="1000" dirty="0"/>
          </a:p>
          <a:p>
            <a:r>
              <a:rPr lang="en-GB" sz="2000" b="1" dirty="0"/>
              <a:t>Parish Scheme - </a:t>
            </a:r>
            <a:r>
              <a:rPr lang="en-GB" sz="2000" dirty="0"/>
              <a:t>For Parish and Town Councils led by Clerks</a:t>
            </a:r>
          </a:p>
          <a:p>
            <a:pPr marL="0" indent="0">
              <a:buNone/>
            </a:pPr>
            <a:endParaRPr lang="en-GB" sz="2000" dirty="0">
              <a:solidFill>
                <a:srgbClr val="00B050"/>
              </a:solidFill>
            </a:endParaRPr>
          </a:p>
          <a:p>
            <a:pPr marL="0" lvl="1" indent="0">
              <a:buNone/>
            </a:pPr>
            <a:r>
              <a:rPr lang="en-GB" sz="2000" dirty="0"/>
              <a:t>To support local communities to help themselves during periods of heavy snow and build on community resilience, Essex County Council invite Parishes, Town Councils and Urban divisions to sign up to the Salt Bag Partnership each year.</a:t>
            </a:r>
          </a:p>
          <a:p>
            <a:pPr marL="0" lvl="1" indent="0">
              <a:buNone/>
            </a:pPr>
            <a:endParaRPr lang="en-GB" sz="1000" b="1" dirty="0"/>
          </a:p>
          <a:p>
            <a:pPr marL="0" lvl="1" indent="0">
              <a:buNone/>
            </a:pPr>
            <a:r>
              <a:rPr lang="en-GB" sz="2000" dirty="0"/>
              <a:t>The schemes are reviewed annually. This year we are providing free:</a:t>
            </a:r>
          </a:p>
          <a:p>
            <a:pPr marL="0" lvl="1" indent="0">
              <a:buNone/>
            </a:pPr>
            <a:endParaRPr lang="en-GB" sz="2000" dirty="0">
              <a:solidFill>
                <a:srgbClr val="2404AC"/>
              </a:solidFill>
            </a:endParaRPr>
          </a:p>
          <a:p>
            <a:pPr marL="342900" lvl="1" indent="-342900">
              <a:buFont typeface="Wingdings" pitchFamily="2" charset="2"/>
              <a:buChar char="ü"/>
            </a:pPr>
            <a:r>
              <a:rPr lang="en-GB" sz="2000" dirty="0"/>
              <a:t>Allocation of </a:t>
            </a:r>
            <a:r>
              <a:rPr lang="en-GB" sz="2000" b="1" dirty="0"/>
              <a:t>1 Tonne of salt + delivery </a:t>
            </a:r>
            <a:r>
              <a:rPr lang="en-GB" sz="2000" dirty="0"/>
              <a:t>to the participants chosen location.</a:t>
            </a:r>
          </a:p>
          <a:p>
            <a:pPr marL="342900" lvl="1" indent="-342900">
              <a:buFont typeface="Wingdings" pitchFamily="2" charset="2"/>
              <a:buChar char="ü"/>
            </a:pPr>
            <a:r>
              <a:rPr lang="en-GB" sz="2000" dirty="0"/>
              <a:t>A </a:t>
            </a:r>
            <a:r>
              <a:rPr lang="en-GB" sz="2000" b="1" dirty="0"/>
              <a:t>support pack </a:t>
            </a:r>
            <a:r>
              <a:rPr lang="en-GB" sz="2000" dirty="0"/>
              <a:t>to help participants run their scheme.</a:t>
            </a:r>
          </a:p>
          <a:p>
            <a:pPr marL="0" indent="0">
              <a:buNone/>
            </a:pPr>
            <a:endParaRPr lang="en-GB" dirty="0">
              <a:solidFill>
                <a:srgbClr val="2404AC"/>
              </a:solidFill>
            </a:endParaRPr>
          </a:p>
        </p:txBody>
      </p:sp>
      <p:sp>
        <p:nvSpPr>
          <p:cNvPr id="5" name="Slide Number Placeholder 4"/>
          <p:cNvSpPr>
            <a:spLocks noGrp="1"/>
          </p:cNvSpPr>
          <p:nvPr>
            <p:ph type="sldNum" sz="quarter" idx="10"/>
          </p:nvPr>
        </p:nvSpPr>
        <p:spPr/>
        <p:txBody>
          <a:bodyPr/>
          <a:lstStyle/>
          <a:p>
            <a:pPr>
              <a:defRPr/>
            </a:pPr>
            <a:fld id="{50A8EB30-72F9-4DB8-923A-5FF13472C0A2}" type="slidenum">
              <a:rPr lang="en-US" smtClean="0"/>
              <a:pPr>
                <a:defRPr/>
              </a:pPr>
              <a:t>3</a:t>
            </a:fld>
            <a:endParaRPr lang="en-US" dirty="0">
              <a:solidFill>
                <a:schemeClr val="tx1"/>
              </a:solidFill>
            </a:endParaRPr>
          </a:p>
        </p:txBody>
      </p:sp>
    </p:spTree>
    <p:extLst>
      <p:ext uri="{BB962C8B-B14F-4D97-AF65-F5344CB8AC3E}">
        <p14:creationId xmlns:p14="http://schemas.microsoft.com/office/powerpoint/2010/main" val="3884520039"/>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0"/>
            <a:ext cx="7850832" cy="792088"/>
          </a:xfrm>
        </p:spPr>
        <p:txBody>
          <a:bodyPr/>
          <a:lstStyle/>
          <a:p>
            <a:br>
              <a:rPr lang="en-GB" sz="3200" b="1" dirty="0"/>
            </a:br>
            <a:r>
              <a:rPr lang="en-GB" sz="3200" b="1" dirty="0"/>
              <a:t>What is the Support Pack?: </a:t>
            </a:r>
            <a:br>
              <a:rPr lang="en-GB" sz="3200" b="1" dirty="0"/>
            </a:br>
            <a:endParaRPr lang="en-GB" sz="3200" dirty="0"/>
          </a:p>
        </p:txBody>
      </p:sp>
      <p:sp>
        <p:nvSpPr>
          <p:cNvPr id="3" name="Content Placeholder 2"/>
          <p:cNvSpPr>
            <a:spLocks noGrp="1"/>
          </p:cNvSpPr>
          <p:nvPr>
            <p:ph idx="1"/>
          </p:nvPr>
        </p:nvSpPr>
        <p:spPr>
          <a:xfrm>
            <a:off x="539552" y="836712"/>
            <a:ext cx="8136632" cy="5472608"/>
          </a:xfrm>
        </p:spPr>
        <p:txBody>
          <a:bodyPr/>
          <a:lstStyle/>
          <a:p>
            <a:pPr lvl="1">
              <a:buFont typeface="Courier New" pitchFamily="49" charset="0"/>
              <a:buChar char="o"/>
            </a:pPr>
            <a:endParaRPr lang="en-GB" sz="1000" dirty="0"/>
          </a:p>
          <a:p>
            <a:pPr marL="457200" lvl="1" indent="0">
              <a:buNone/>
            </a:pPr>
            <a:r>
              <a:rPr lang="en-GB" sz="2400" dirty="0"/>
              <a:t>Templates are provided to help you set up your scheme safely. The pack contains: </a:t>
            </a:r>
          </a:p>
          <a:p>
            <a:pPr marL="457200" lvl="1" indent="0">
              <a:buNone/>
            </a:pPr>
            <a:endParaRPr lang="en-GB" sz="2400" dirty="0"/>
          </a:p>
          <a:p>
            <a:pPr lvl="1">
              <a:buFont typeface="Courier New" pitchFamily="49" charset="0"/>
              <a:buChar char="o"/>
            </a:pPr>
            <a:r>
              <a:rPr lang="en-GB" sz="2400" b="1" dirty="0"/>
              <a:t>Manual Handling Guidance - </a:t>
            </a:r>
            <a:r>
              <a:rPr lang="en-GB" sz="2400" dirty="0"/>
              <a:t>Good handling techniques for lifting</a:t>
            </a:r>
          </a:p>
          <a:p>
            <a:pPr lvl="1">
              <a:buFont typeface="Courier New" pitchFamily="49" charset="0"/>
              <a:buChar char="o"/>
            </a:pPr>
            <a:endParaRPr lang="en-GB" sz="2400" b="1" dirty="0"/>
          </a:p>
          <a:p>
            <a:pPr lvl="1">
              <a:buFont typeface="Courier New" pitchFamily="49" charset="0"/>
              <a:buChar char="o"/>
            </a:pPr>
            <a:r>
              <a:rPr lang="en-GB" sz="2400" b="1" dirty="0"/>
              <a:t>Volunteer Briefing Sheet – </a:t>
            </a:r>
            <a:r>
              <a:rPr lang="en-GB" sz="2400" dirty="0"/>
              <a:t>How to salt and clear snow, staying safe and things to think about.</a:t>
            </a:r>
          </a:p>
          <a:p>
            <a:pPr lvl="1">
              <a:buFont typeface="Courier New" pitchFamily="49" charset="0"/>
              <a:buChar char="o"/>
            </a:pPr>
            <a:endParaRPr lang="en-GB" sz="2400" b="1" dirty="0"/>
          </a:p>
          <a:p>
            <a:pPr lvl="1">
              <a:buFont typeface="Courier New" pitchFamily="49" charset="0"/>
              <a:buChar char="o"/>
            </a:pPr>
            <a:r>
              <a:rPr lang="en-GB" sz="2400" b="1" dirty="0"/>
              <a:t>Winter Plan </a:t>
            </a:r>
            <a:r>
              <a:rPr lang="en-GB" sz="2400" dirty="0"/>
              <a:t>(to record the areas you decide to salt/clear snow) </a:t>
            </a:r>
            <a:r>
              <a:rPr lang="en-GB" sz="2400" b="1" dirty="0"/>
              <a:t>+</a:t>
            </a:r>
            <a:r>
              <a:rPr lang="en-GB" sz="2400" dirty="0"/>
              <a:t> </a:t>
            </a:r>
            <a:r>
              <a:rPr lang="en-GB" sz="2400" b="1" dirty="0"/>
              <a:t>Risk Assessment</a:t>
            </a:r>
          </a:p>
          <a:p>
            <a:pPr lvl="1">
              <a:buFont typeface="Courier New" pitchFamily="49" charset="0"/>
              <a:buChar char="o"/>
            </a:pPr>
            <a:endParaRPr lang="en-GB" sz="2400" dirty="0"/>
          </a:p>
          <a:p>
            <a:pPr lvl="1"/>
            <a:endParaRPr lang="en-GB" dirty="0"/>
          </a:p>
          <a:p>
            <a:pPr lvl="1"/>
            <a:endParaRPr lang="en-GB" dirty="0"/>
          </a:p>
          <a:p>
            <a:pPr lvl="1"/>
            <a:endParaRPr lang="en-GB" dirty="0"/>
          </a:p>
          <a:p>
            <a:pPr lvl="1"/>
            <a:endParaRPr lang="en-GB" dirty="0"/>
          </a:p>
          <a:p>
            <a:pPr lvl="1"/>
            <a:endParaRPr lang="en-GB" dirty="0"/>
          </a:p>
          <a:p>
            <a:pPr lvl="1"/>
            <a:endParaRPr lang="en-GB" dirty="0"/>
          </a:p>
          <a:p>
            <a:pPr lvl="1"/>
            <a:endParaRPr lang="en-GB" dirty="0"/>
          </a:p>
          <a:p>
            <a:pPr lvl="0"/>
            <a:endParaRPr lang="en-GB" dirty="0"/>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4</a:t>
            </a:fld>
            <a:endParaRPr lang="en-US" dirty="0">
              <a:solidFill>
                <a:schemeClr val="tx1"/>
              </a:solidFill>
            </a:endParaRPr>
          </a:p>
        </p:txBody>
      </p:sp>
    </p:spTree>
    <p:extLst>
      <p:ext uri="{BB962C8B-B14F-4D97-AF65-F5344CB8AC3E}">
        <p14:creationId xmlns:p14="http://schemas.microsoft.com/office/powerpoint/2010/main" val="2627398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20688"/>
            <a:ext cx="7848600" cy="1008112"/>
          </a:xfrm>
        </p:spPr>
        <p:txBody>
          <a:bodyPr/>
          <a:lstStyle/>
          <a:p>
            <a:r>
              <a:rPr lang="en-GB" b="1" dirty="0"/>
              <a:t>Your Winter Plan</a:t>
            </a:r>
          </a:p>
        </p:txBody>
      </p:sp>
      <p:sp>
        <p:nvSpPr>
          <p:cNvPr id="3" name="Content Placeholder 2"/>
          <p:cNvSpPr>
            <a:spLocks noGrp="1"/>
          </p:cNvSpPr>
          <p:nvPr>
            <p:ph idx="1"/>
          </p:nvPr>
        </p:nvSpPr>
        <p:spPr>
          <a:xfrm>
            <a:off x="685800" y="1782688"/>
            <a:ext cx="7848600" cy="4166592"/>
          </a:xfrm>
        </p:spPr>
        <p:txBody>
          <a:bodyPr/>
          <a:lstStyle/>
          <a:p>
            <a:pPr lvl="1" indent="-342900">
              <a:buFont typeface="Wingdings" panose="05000000000000000000" pitchFamily="2" charset="2"/>
              <a:buChar char="Ø"/>
            </a:pPr>
            <a:r>
              <a:rPr lang="en-GB" b="1" dirty="0"/>
              <a:t>Identify the priority areas/Hot Spots</a:t>
            </a:r>
            <a:r>
              <a:rPr lang="en-GB" dirty="0"/>
              <a:t> in the local community (not private driveways) to form your </a:t>
            </a:r>
            <a:r>
              <a:rPr lang="en-GB" b="1" dirty="0"/>
              <a:t>Winter Plan</a:t>
            </a:r>
          </a:p>
          <a:p>
            <a:pPr lvl="1" indent="-342900">
              <a:buFont typeface="Wingdings" panose="05000000000000000000" pitchFamily="2" charset="2"/>
              <a:buChar char="Ø"/>
            </a:pPr>
            <a:endParaRPr lang="en-GB" b="1" dirty="0"/>
          </a:p>
          <a:p>
            <a:pPr lvl="1" indent="-342900">
              <a:buFont typeface="Wingdings" panose="05000000000000000000" pitchFamily="2" charset="2"/>
              <a:buChar char="Ø"/>
            </a:pPr>
            <a:r>
              <a:rPr lang="en-GB" b="1" dirty="0"/>
              <a:t>These could be: </a:t>
            </a:r>
            <a:r>
              <a:rPr lang="en-GB" dirty="0"/>
              <a:t>Footpaths outside local shops, doctors, access routes to main bus stops etc. (which are not already salted by Essex Highways).</a:t>
            </a:r>
          </a:p>
          <a:p>
            <a:pPr lvl="1" indent="-342900">
              <a:buFont typeface="Wingdings" panose="05000000000000000000" pitchFamily="2" charset="2"/>
              <a:buChar char="Ø"/>
            </a:pPr>
            <a:endParaRPr lang="en-GB" dirty="0"/>
          </a:p>
          <a:p>
            <a:pPr lvl="1" indent="-342900">
              <a:buFont typeface="Wingdings" panose="05000000000000000000" pitchFamily="2" charset="2"/>
              <a:buChar char="Ø"/>
            </a:pPr>
            <a:r>
              <a:rPr lang="en-GB" b="1" dirty="0"/>
              <a:t>The salting network </a:t>
            </a:r>
            <a:r>
              <a:rPr lang="en-GB" dirty="0"/>
              <a:t>is mapped on the ECC Website here:</a:t>
            </a:r>
            <a:r>
              <a:rPr lang="en-GB" sz="1800" dirty="0"/>
              <a:t> </a:t>
            </a:r>
            <a:r>
              <a:rPr lang="en-GB" u="sng" dirty="0">
                <a:solidFill>
                  <a:srgbClr val="2D05D5"/>
                </a:solidFill>
                <a:hlinkClick r:id="rId2"/>
              </a:rPr>
              <a:t>http://www.essexhighways.org/transport-and-roads/roads-and-pavements/winter-travel/salting-routes.aspx</a:t>
            </a:r>
            <a:endParaRPr lang="en-GB" u="sng" dirty="0">
              <a:solidFill>
                <a:srgbClr val="2D05D5"/>
              </a:solidFill>
            </a:endParaRPr>
          </a:p>
          <a:p>
            <a:pPr marL="400050" lvl="1" indent="0">
              <a:buNone/>
            </a:pPr>
            <a:endParaRPr lang="en-GB" dirty="0">
              <a:solidFill>
                <a:srgbClr val="2D05D5"/>
              </a:solidFill>
            </a:endParaRPr>
          </a:p>
          <a:p>
            <a:endParaRPr lang="en-GB" dirty="0">
              <a:solidFill>
                <a:srgbClr val="2D05D5"/>
              </a:solidFill>
            </a:endParaRPr>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5</a:t>
            </a:fld>
            <a:endParaRPr lang="en-US" dirty="0">
              <a:solidFill>
                <a:schemeClr val="tx1"/>
              </a:solidFill>
            </a:endParaRPr>
          </a:p>
        </p:txBody>
      </p:sp>
    </p:spTree>
    <p:extLst>
      <p:ext uri="{BB962C8B-B14F-4D97-AF65-F5344CB8AC3E}">
        <p14:creationId xmlns:p14="http://schemas.microsoft.com/office/powerpoint/2010/main" val="2860443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210872" cy="648072"/>
          </a:xfrm>
        </p:spPr>
        <p:txBody>
          <a:bodyPr/>
          <a:lstStyle/>
          <a:p>
            <a:r>
              <a:rPr lang="en-GB" sz="3600" b="1" kern="1200" dirty="0">
                <a:cs typeface="+mn-cs"/>
              </a:rPr>
              <a:t>Salt Delivery information</a:t>
            </a:r>
            <a:br>
              <a:rPr lang="en-GB" sz="3600" kern="1200" dirty="0">
                <a:latin typeface="Times" charset="0"/>
                <a:cs typeface="+mn-cs"/>
              </a:rPr>
            </a:br>
            <a:endParaRPr lang="en-GB" dirty="0"/>
          </a:p>
        </p:txBody>
      </p:sp>
      <p:sp>
        <p:nvSpPr>
          <p:cNvPr id="3" name="Content Placeholder 2"/>
          <p:cNvSpPr>
            <a:spLocks noGrp="1"/>
          </p:cNvSpPr>
          <p:nvPr>
            <p:ph idx="1"/>
          </p:nvPr>
        </p:nvSpPr>
        <p:spPr>
          <a:xfrm>
            <a:off x="107504" y="908720"/>
            <a:ext cx="8856984" cy="4958680"/>
          </a:xfrm>
        </p:spPr>
        <p:txBody>
          <a:bodyPr/>
          <a:lstStyle/>
          <a:p>
            <a:r>
              <a:rPr lang="en-GB" sz="1800" kern="1200" dirty="0">
                <a:latin typeface="+mj-lt"/>
              </a:rPr>
              <a:t>Deliveries will take place between September to early October 2025. The delivery company will contact the delivery contact person you have named on the form to arrange delivery prior to them coming out. </a:t>
            </a:r>
          </a:p>
          <a:p>
            <a:endParaRPr lang="en-GB" sz="1800" kern="1200" dirty="0">
              <a:latin typeface="+mj-lt"/>
            </a:endParaRPr>
          </a:p>
          <a:p>
            <a:r>
              <a:rPr lang="en-GB" sz="1800" kern="1200" dirty="0">
                <a:latin typeface="+mj-lt"/>
              </a:rPr>
              <a:t>Please note there can only be one drop off location. The salt will be delivered by a large lorry (a bit bigger than a dustbin lorry) and the salt will be removed from the lorry via a tail lift and then moved on a trolley to its final destination.   </a:t>
            </a:r>
          </a:p>
          <a:p>
            <a:endParaRPr lang="en-GB" sz="1800" kern="1200" dirty="0">
              <a:latin typeface="+mj-lt"/>
            </a:endParaRPr>
          </a:p>
          <a:p>
            <a:r>
              <a:rPr lang="en-GB" sz="1800" kern="1200" dirty="0">
                <a:latin typeface="+mj-lt"/>
              </a:rPr>
              <a:t>The trolley does not go over uneven or loose ground (grass, pebbles </a:t>
            </a:r>
            <a:r>
              <a:rPr lang="en-GB" sz="1800" kern="1200" dirty="0" err="1">
                <a:latin typeface="+mj-lt"/>
              </a:rPr>
              <a:t>etc</a:t>
            </a:r>
            <a:r>
              <a:rPr lang="en-GB" sz="1800" kern="1200" dirty="0">
                <a:latin typeface="+mj-lt"/>
              </a:rPr>
              <a:t>) or steep inclines. The location you identify for delivery must be able to accommodate this.   </a:t>
            </a:r>
          </a:p>
          <a:p>
            <a:endParaRPr lang="en-GB" sz="1800" kern="1200" dirty="0">
              <a:latin typeface="+mj-lt"/>
            </a:endParaRPr>
          </a:p>
          <a:p>
            <a:r>
              <a:rPr lang="en-GB" sz="1800" kern="1200" dirty="0">
                <a:latin typeface="+mj-lt"/>
              </a:rPr>
              <a:t>Please secure or distribute the salt to volunteers as soon as possible after delivery. </a:t>
            </a:r>
          </a:p>
          <a:p>
            <a:endParaRPr lang="en-GB" sz="1800" kern="1200" dirty="0">
              <a:latin typeface="+mj-lt"/>
            </a:endParaRPr>
          </a:p>
          <a:p>
            <a:r>
              <a:rPr lang="en-GB" sz="1800" kern="1200" dirty="0">
                <a:latin typeface="+mj-lt"/>
              </a:rPr>
              <a:t>There will be no further re-stocks of salt for this scheme for winter 25/26, as we will procure the volume of salt required following the closing date of the salt bag scheme and will not be storing excess salt bags.  </a:t>
            </a:r>
          </a:p>
          <a:p>
            <a:endParaRPr lang="en-GB" sz="1800" kern="1200" dirty="0">
              <a:latin typeface="+mj-lt"/>
            </a:endParaRPr>
          </a:p>
          <a:p>
            <a:endParaRPr lang="en-GB" sz="1800" dirty="0">
              <a:latin typeface="+mj-lt"/>
            </a:endParaRPr>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6</a:t>
            </a:fld>
            <a:endParaRPr lang="en-US" dirty="0">
              <a:solidFill>
                <a:schemeClr val="tx1"/>
              </a:solidFill>
            </a:endParaRPr>
          </a:p>
        </p:txBody>
      </p:sp>
    </p:spTree>
    <p:extLst>
      <p:ext uri="{BB962C8B-B14F-4D97-AF65-F5344CB8AC3E}">
        <p14:creationId xmlns:p14="http://schemas.microsoft.com/office/powerpoint/2010/main" val="321757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80920" cy="864096"/>
          </a:xfrm>
        </p:spPr>
        <p:txBody>
          <a:bodyPr/>
          <a:lstStyle/>
          <a:p>
            <a:r>
              <a:rPr lang="en-GB" sz="2800" b="1" dirty="0"/>
              <a:t>The Paperwork to complete and keep – what to do with the volunteers?</a:t>
            </a:r>
          </a:p>
        </p:txBody>
      </p:sp>
      <p:sp>
        <p:nvSpPr>
          <p:cNvPr id="3" name="Content Placeholder 2"/>
          <p:cNvSpPr>
            <a:spLocks noGrp="1"/>
          </p:cNvSpPr>
          <p:nvPr>
            <p:ph idx="1"/>
          </p:nvPr>
        </p:nvSpPr>
        <p:spPr>
          <a:xfrm>
            <a:off x="395536" y="1124744"/>
            <a:ext cx="8496944" cy="5328592"/>
          </a:xfrm>
        </p:spPr>
        <p:txBody>
          <a:bodyPr/>
          <a:lstStyle/>
          <a:p>
            <a:pPr marL="457200" indent="-457200">
              <a:buAutoNum type="arabicPeriod"/>
            </a:pPr>
            <a:r>
              <a:rPr lang="en-GB" dirty="0"/>
              <a:t>Give each volunteer a copy of the </a:t>
            </a:r>
            <a:r>
              <a:rPr lang="en-GB" b="1" dirty="0"/>
              <a:t>Snow Clearance Guidance; </a:t>
            </a:r>
            <a:r>
              <a:rPr lang="en-GB" dirty="0"/>
              <a:t>how to clear snow and safety/security to help them decide if they are confident and physically able to remove snow/salt when required.  </a:t>
            </a:r>
            <a:endParaRPr lang="en-GB" sz="1800" dirty="0"/>
          </a:p>
          <a:p>
            <a:pPr marL="457200" indent="-457200">
              <a:buFont typeface="+mj-lt"/>
              <a:buAutoNum type="arabicPeriod"/>
            </a:pPr>
            <a:endParaRPr lang="en-GB" dirty="0"/>
          </a:p>
          <a:p>
            <a:pPr marL="457200" indent="-457200">
              <a:buFont typeface="+mj-lt"/>
              <a:buAutoNum type="arabicPeriod"/>
            </a:pPr>
            <a:r>
              <a:rPr lang="en-GB" dirty="0"/>
              <a:t>Use </a:t>
            </a:r>
            <a:r>
              <a:rPr lang="en-GB" u="sng" dirty="0"/>
              <a:t>page 3 </a:t>
            </a:r>
            <a:r>
              <a:rPr lang="en-GB" dirty="0"/>
              <a:t>in</a:t>
            </a:r>
            <a:r>
              <a:rPr lang="en-GB" b="1" dirty="0"/>
              <a:t> </a:t>
            </a:r>
            <a:r>
              <a:rPr lang="en-GB" dirty="0"/>
              <a:t>the</a:t>
            </a:r>
            <a:r>
              <a:rPr lang="en-GB" b="1" dirty="0"/>
              <a:t> Winter Plan </a:t>
            </a:r>
            <a:r>
              <a:rPr lang="en-GB" dirty="0"/>
              <a:t>to record the details of all volunteers taking part in your scheme, their allocation of salt (so you can keep track) and where they are clearing/treating in the areas identified. </a:t>
            </a:r>
          </a:p>
          <a:p>
            <a:pPr marL="457200" indent="-457200">
              <a:buFont typeface="+mj-lt"/>
              <a:buAutoNum type="arabicPeriod"/>
            </a:pPr>
            <a:endParaRPr lang="en-GB" b="1" dirty="0"/>
          </a:p>
          <a:p>
            <a:pPr marL="457200" indent="-457200">
              <a:buFont typeface="+mj-lt"/>
              <a:buAutoNum type="arabicPeriod"/>
            </a:pPr>
            <a:r>
              <a:rPr lang="en-GB" dirty="0"/>
              <a:t>Complete the </a:t>
            </a:r>
            <a:r>
              <a:rPr lang="en-GB" b="1" dirty="0"/>
              <a:t>Risk Assessment Form </a:t>
            </a:r>
            <a:r>
              <a:rPr lang="en-GB" dirty="0"/>
              <a:t>with them - Talk through any additional risks they feel they might encounter, then discuss options to minimise these risks and record them. </a:t>
            </a:r>
          </a:p>
          <a:p>
            <a:pPr marL="457200" indent="-457200">
              <a:buFont typeface="+mj-lt"/>
              <a:buAutoNum type="arabicPeriod"/>
            </a:pPr>
            <a:endParaRPr lang="en-GB" dirty="0"/>
          </a:p>
          <a:p>
            <a:pPr marL="457200" indent="-457200">
              <a:buFont typeface="+mj-lt"/>
              <a:buAutoNum type="arabicPeriod"/>
            </a:pPr>
            <a:r>
              <a:rPr lang="en-GB" dirty="0"/>
              <a:t>Provide them with the </a:t>
            </a:r>
            <a:r>
              <a:rPr lang="en-GB" b="1" dirty="0"/>
              <a:t>Manual Handling Sheet and</a:t>
            </a:r>
            <a:r>
              <a:rPr lang="en-GB" dirty="0"/>
              <a:t> salt. The salt bags are 25kg so care must be taken. to store in </a:t>
            </a:r>
            <a:r>
              <a:rPr lang="en-GB" i="1" dirty="0"/>
              <a:t>preparation</a:t>
            </a:r>
            <a:r>
              <a:rPr lang="en-GB" dirty="0"/>
              <a:t> for Winter - </a:t>
            </a:r>
            <a:r>
              <a:rPr lang="en-GB" u="sng" dirty="0"/>
              <a:t>don’t wait until the bad weather hits!</a:t>
            </a:r>
            <a:r>
              <a:rPr lang="en-GB" dirty="0"/>
              <a:t> </a:t>
            </a:r>
          </a:p>
          <a:p>
            <a:pPr marL="457200" indent="-457200">
              <a:buFont typeface="+mj-lt"/>
              <a:buAutoNum type="arabicPeriod"/>
            </a:pP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7</a:t>
            </a:fld>
            <a:endParaRPr lang="en-US" dirty="0">
              <a:solidFill>
                <a:schemeClr val="tx1"/>
              </a:solidFill>
            </a:endParaRPr>
          </a:p>
        </p:txBody>
      </p:sp>
    </p:spTree>
    <p:extLst>
      <p:ext uri="{BB962C8B-B14F-4D97-AF65-F5344CB8AC3E}">
        <p14:creationId xmlns:p14="http://schemas.microsoft.com/office/powerpoint/2010/main" val="2763966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344816" cy="792088"/>
          </a:xfrm>
        </p:spPr>
        <p:txBody>
          <a:bodyPr/>
          <a:lstStyle/>
          <a:p>
            <a:r>
              <a:rPr lang="en-GB" b="1" dirty="0"/>
              <a:t>Councillors responsibilities:  </a:t>
            </a:r>
          </a:p>
        </p:txBody>
      </p:sp>
      <p:sp>
        <p:nvSpPr>
          <p:cNvPr id="3" name="Content Placeholder 2"/>
          <p:cNvSpPr>
            <a:spLocks noGrp="1"/>
          </p:cNvSpPr>
          <p:nvPr>
            <p:ph idx="1"/>
          </p:nvPr>
        </p:nvSpPr>
        <p:spPr>
          <a:xfrm>
            <a:off x="467544" y="1484784"/>
            <a:ext cx="8136904" cy="4824536"/>
          </a:xfrm>
        </p:spPr>
        <p:txBody>
          <a:bodyPr/>
          <a:lstStyle/>
          <a:p>
            <a:pPr marL="0" indent="0" eaLnBrk="0" hangingPunct="0">
              <a:buNone/>
            </a:pPr>
            <a:r>
              <a:rPr lang="en-GB" sz="2800" b="1" dirty="0"/>
              <a:t>Please note that your responsibilities cannot be delegated </a:t>
            </a:r>
          </a:p>
          <a:p>
            <a:pPr marL="0" indent="0" eaLnBrk="0" hangingPunct="0">
              <a:buNone/>
            </a:pPr>
            <a:endParaRPr lang="en-GB" sz="2800" b="1" dirty="0"/>
          </a:p>
          <a:p>
            <a:pPr marL="0" indent="0" eaLnBrk="0" hangingPunct="0">
              <a:buNone/>
            </a:pPr>
            <a:r>
              <a:rPr lang="en-GB" sz="2800" b="1" dirty="0"/>
              <a:t>The direct instruction to Volunteers must come from you for insurance purposes. </a:t>
            </a:r>
          </a:p>
          <a:p>
            <a:pPr marL="0" indent="0" eaLnBrk="0" hangingPunct="0">
              <a:buNone/>
            </a:pPr>
            <a:endParaRPr lang="en-GB" sz="2800" b="1" dirty="0"/>
          </a:p>
          <a:p>
            <a:pPr marL="0" indent="0" eaLnBrk="0" hangingPunct="0">
              <a:buNone/>
            </a:pPr>
            <a:r>
              <a:rPr lang="en-GB" sz="2800" b="1" dirty="0"/>
              <a:t>Don’t be put off by the paperwork it is designed to protect you, the volunteers and ECC</a:t>
            </a:r>
          </a:p>
          <a:p>
            <a:pPr marL="0" indent="0" eaLnBrk="0" hangingPunct="0">
              <a:buNone/>
            </a:pPr>
            <a:endParaRPr lang="en-GB" dirty="0"/>
          </a:p>
          <a:p>
            <a:pPr marL="0" indent="0">
              <a:buNone/>
            </a:pPr>
            <a:endParaRPr lang="en-GB" sz="1800" dirty="0"/>
          </a:p>
          <a:p>
            <a:pPr marL="914400" lvl="2" indent="0">
              <a:buNone/>
            </a:pPr>
            <a:endParaRPr lang="en-GB" sz="1800" dirty="0"/>
          </a:p>
          <a:p>
            <a:pPr lvl="2">
              <a:buFont typeface="Wingdings" pitchFamily="2" charset="2"/>
              <a:buChar char="Ø"/>
            </a:pPr>
            <a:endParaRPr lang="en-GB" dirty="0"/>
          </a:p>
          <a:p>
            <a:pPr lvl="2">
              <a:buFont typeface="Wingdings" pitchFamily="2" charset="2"/>
              <a:buChar char="Ø"/>
            </a:pPr>
            <a:endParaRPr lang="en-GB" dirty="0"/>
          </a:p>
          <a:p>
            <a:pPr lvl="0"/>
            <a:endParaRPr lang="en-GB" dirty="0"/>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8</a:t>
            </a:fld>
            <a:endParaRPr lang="en-US" dirty="0">
              <a:solidFill>
                <a:schemeClr val="tx1"/>
              </a:solidFill>
            </a:endParaRPr>
          </a:p>
        </p:txBody>
      </p:sp>
    </p:spTree>
    <p:extLst>
      <p:ext uri="{BB962C8B-B14F-4D97-AF65-F5344CB8AC3E}">
        <p14:creationId xmlns:p14="http://schemas.microsoft.com/office/powerpoint/2010/main" val="1670689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4664"/>
            <a:ext cx="7848600" cy="1512168"/>
          </a:xfrm>
        </p:spPr>
        <p:txBody>
          <a:bodyPr/>
          <a:lstStyle/>
          <a:p>
            <a:r>
              <a:rPr lang="en-GB" sz="2800" b="1" dirty="0"/>
              <a:t>Common Questions - Will the volunteer be insured if undertaking snow clearance?</a:t>
            </a:r>
            <a:br>
              <a:rPr lang="en-GB" dirty="0"/>
            </a:br>
            <a:endParaRPr lang="en-GB" dirty="0"/>
          </a:p>
        </p:txBody>
      </p:sp>
      <p:sp>
        <p:nvSpPr>
          <p:cNvPr id="3" name="Content Placeholder 2"/>
          <p:cNvSpPr>
            <a:spLocks noGrp="1"/>
          </p:cNvSpPr>
          <p:nvPr>
            <p:ph idx="1"/>
          </p:nvPr>
        </p:nvSpPr>
        <p:spPr>
          <a:xfrm>
            <a:off x="685800" y="1556792"/>
            <a:ext cx="7848600" cy="4680520"/>
          </a:xfrm>
        </p:spPr>
        <p:txBody>
          <a:bodyPr/>
          <a:lstStyle/>
          <a:p>
            <a:r>
              <a:rPr lang="en-GB" dirty="0"/>
              <a:t>For the </a:t>
            </a:r>
            <a:r>
              <a:rPr lang="en-GB" b="1" dirty="0"/>
              <a:t>Parish</a:t>
            </a:r>
            <a:r>
              <a:rPr lang="en-GB" dirty="0"/>
              <a:t> Scheme, the Parish or Town council insure their volunteers as it will be them that is issuing </a:t>
            </a:r>
            <a:r>
              <a:rPr lang="en-GB" i="1" dirty="0"/>
              <a:t>direct</a:t>
            </a:r>
            <a:r>
              <a:rPr lang="en-GB" dirty="0"/>
              <a:t> instructions and keeping records. </a:t>
            </a:r>
          </a:p>
          <a:p>
            <a:pPr marL="0" indent="0">
              <a:buNone/>
            </a:pPr>
            <a:r>
              <a:rPr lang="en-GB" dirty="0"/>
              <a:t> </a:t>
            </a:r>
          </a:p>
          <a:p>
            <a:r>
              <a:rPr lang="en-GB" dirty="0"/>
              <a:t>For the </a:t>
            </a:r>
            <a:r>
              <a:rPr lang="en-GB" b="1" dirty="0"/>
              <a:t>Urban</a:t>
            </a:r>
            <a:r>
              <a:rPr lang="en-GB" dirty="0"/>
              <a:t> Scheme, as a County Council Member, you are considered an ‘employee’ of Essex County Council and as such can issue direct instruction to the volunteers.  </a:t>
            </a:r>
          </a:p>
          <a:p>
            <a:endParaRPr lang="en-GB" dirty="0"/>
          </a:p>
          <a:p>
            <a:r>
              <a:rPr lang="en-GB" b="1" dirty="0"/>
              <a:t>Therefore it is vital that you </a:t>
            </a:r>
            <a:r>
              <a:rPr lang="en-GB" b="1" u="sng" dirty="0"/>
              <a:t>record and keep the details of every volunteer taking part in the scheme and provide them with the information in the Support Pack</a:t>
            </a:r>
            <a:r>
              <a:rPr lang="en-GB" b="1" dirty="0"/>
              <a:t>.  </a:t>
            </a:r>
            <a:r>
              <a:rPr lang="en-GB" dirty="0"/>
              <a:t>By doing so each individual volunteer will be insured within the ECC employee cover when they are undertaking snow clearance activities.  </a:t>
            </a:r>
          </a:p>
          <a:p>
            <a:pPr marL="0" indent="0">
              <a:buNone/>
            </a:pPr>
            <a:r>
              <a:rPr lang="en-GB" dirty="0"/>
              <a:t> </a:t>
            </a:r>
          </a:p>
          <a:p>
            <a:endParaRPr lang="en-GB" dirty="0"/>
          </a:p>
        </p:txBody>
      </p:sp>
      <p:sp>
        <p:nvSpPr>
          <p:cNvPr id="4" name="Slide Number Placeholder 3"/>
          <p:cNvSpPr>
            <a:spLocks noGrp="1"/>
          </p:cNvSpPr>
          <p:nvPr>
            <p:ph type="sldNum" sz="quarter" idx="10"/>
          </p:nvPr>
        </p:nvSpPr>
        <p:spPr/>
        <p:txBody>
          <a:bodyPr/>
          <a:lstStyle/>
          <a:p>
            <a:pPr>
              <a:defRPr/>
            </a:pPr>
            <a:fld id="{9B6F3EC3-4F54-4141-9820-8C188AFD5A24}" type="slidenum">
              <a:rPr lang="en-US" smtClean="0"/>
              <a:pPr>
                <a:defRPr/>
              </a:pPr>
              <a:t>9</a:t>
            </a:fld>
            <a:endParaRPr lang="en-US" dirty="0">
              <a:solidFill>
                <a:schemeClr val="tx1"/>
              </a:solidFill>
            </a:endParaRPr>
          </a:p>
        </p:txBody>
      </p:sp>
    </p:spTree>
    <p:extLst>
      <p:ext uri="{BB962C8B-B14F-4D97-AF65-F5344CB8AC3E}">
        <p14:creationId xmlns:p14="http://schemas.microsoft.com/office/powerpoint/2010/main" val="6494159"/>
      </p:ext>
    </p:extLst>
  </p:cSld>
  <p:clrMapOvr>
    <a:masterClrMapping/>
  </p:clrMapOvr>
</p:sld>
</file>

<file path=ppt/theme/theme1.xml><?xml version="1.0" encoding="utf-8"?>
<a:theme xmlns:a="http://schemas.openxmlformats.org/drawingml/2006/main" name="blank">
  <a:themeElements>
    <a:clrScheme name="Blank Presentation 1">
      <a:dk1>
        <a:srgbClr val="000000"/>
      </a:dk1>
      <a:lt1>
        <a:srgbClr val="FFFFFF"/>
      </a:lt1>
      <a:dk2>
        <a:srgbClr val="B3995D"/>
      </a:dk2>
      <a:lt2>
        <a:srgbClr val="D00F44"/>
      </a:lt2>
      <a:accent1>
        <a:srgbClr val="C75B12"/>
      </a:accent1>
      <a:accent2>
        <a:srgbClr val="850057"/>
      </a:accent2>
      <a:accent3>
        <a:srgbClr val="FFFFFF"/>
      </a:accent3>
      <a:accent4>
        <a:srgbClr val="000000"/>
      </a:accent4>
      <a:accent5>
        <a:srgbClr val="E0B5AA"/>
      </a:accent5>
      <a:accent6>
        <a:srgbClr val="78004E"/>
      </a:accent6>
      <a:hlink>
        <a:srgbClr val="4B306A"/>
      </a:hlink>
      <a:folHlink>
        <a:srgbClr val="0083BE"/>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Presentation 1">
        <a:dk1>
          <a:srgbClr val="000000"/>
        </a:dk1>
        <a:lt1>
          <a:srgbClr val="FFFFFF"/>
        </a:lt1>
        <a:dk2>
          <a:srgbClr val="B3995D"/>
        </a:dk2>
        <a:lt2>
          <a:srgbClr val="D00F44"/>
        </a:lt2>
        <a:accent1>
          <a:srgbClr val="C75B12"/>
        </a:accent1>
        <a:accent2>
          <a:srgbClr val="850057"/>
        </a:accent2>
        <a:accent3>
          <a:srgbClr val="FFFFFF"/>
        </a:accent3>
        <a:accent4>
          <a:srgbClr val="000000"/>
        </a:accent4>
        <a:accent5>
          <a:srgbClr val="E0B5AA"/>
        </a:accent5>
        <a:accent6>
          <a:srgbClr val="78004E"/>
        </a:accent6>
        <a:hlink>
          <a:srgbClr val="4B306A"/>
        </a:hlink>
        <a:folHlink>
          <a:srgbClr val="0083BE"/>
        </a:folHlink>
      </a:clrScheme>
      <a:clrMap bg1="lt1" tx1="dk1" bg2="lt2" tx2="dk2" accent1="accent1" accent2="accent2" accent3="accent3" accent4="accent4" accent5="accent5" accent6="accent6" hlink="hlink" folHlink="folHlink"/>
    </a:extraClrScheme>
    <a:extraClrScheme>
      <a:clrScheme name="Blank Presentation 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3">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4">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5">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9">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10">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1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1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4114</TotalTime>
  <Words>1203</Words>
  <Application>Microsoft Office PowerPoint</Application>
  <PresentationFormat>On-screen Show (4:3)</PresentationFormat>
  <Paragraphs>134</Paragraphs>
  <Slides>13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ＭＳ Ｐゴシック</vt:lpstr>
      <vt:lpstr>Arial</vt:lpstr>
      <vt:lpstr>Courier New</vt:lpstr>
      <vt:lpstr>Times</vt:lpstr>
      <vt:lpstr>Wingdings</vt:lpstr>
      <vt:lpstr>blank</vt:lpstr>
      <vt:lpstr>Essex Highways</vt:lpstr>
      <vt:lpstr>How many people take part?</vt:lpstr>
      <vt:lpstr>What are the Salt Bag Partnerships?</vt:lpstr>
      <vt:lpstr> What is the Support Pack?:  </vt:lpstr>
      <vt:lpstr>Your Winter Plan</vt:lpstr>
      <vt:lpstr>Salt Delivery information </vt:lpstr>
      <vt:lpstr>The Paperwork to complete and keep – what to do with the volunteers?</vt:lpstr>
      <vt:lpstr>Councillors responsibilities:  </vt:lpstr>
      <vt:lpstr>Common Questions - Will the volunteer be insured if undertaking snow clearance? </vt:lpstr>
      <vt:lpstr>Common Questions -  Can a volunteer be sued if a member of the public falls over on a cleared area? </vt:lpstr>
      <vt:lpstr>Common Questions -</vt:lpstr>
      <vt:lpstr>What to do now - Recruit Volunteers!</vt:lpstr>
      <vt:lpstr>What are the benefits in taking part? </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here</dc:title>
  <dc:creator>patrick.gregory</dc:creator>
  <cp:lastModifiedBy>Robbie Jamieson</cp:lastModifiedBy>
  <cp:revision>182</cp:revision>
  <cp:lastPrinted>2013-09-09T14:23:16Z</cp:lastPrinted>
  <dcterms:created xsi:type="dcterms:W3CDTF">2013-04-18T12:37:34Z</dcterms:created>
  <dcterms:modified xsi:type="dcterms:W3CDTF">2025-05-28T10:55:25Z</dcterms:modified>
</cp:coreProperties>
</file>