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23"/>
  </p:notesMasterIdLst>
  <p:sldIdLst>
    <p:sldId id="256" r:id="rId5"/>
    <p:sldId id="290" r:id="rId6"/>
    <p:sldId id="307" r:id="rId7"/>
    <p:sldId id="308" r:id="rId8"/>
    <p:sldId id="310" r:id="rId9"/>
    <p:sldId id="292" r:id="rId10"/>
    <p:sldId id="295" r:id="rId11"/>
    <p:sldId id="301" r:id="rId12"/>
    <p:sldId id="299" r:id="rId13"/>
    <p:sldId id="296" r:id="rId14"/>
    <p:sldId id="311" r:id="rId15"/>
    <p:sldId id="300" r:id="rId16"/>
    <p:sldId id="297" r:id="rId17"/>
    <p:sldId id="305" r:id="rId18"/>
    <p:sldId id="302" r:id="rId19"/>
    <p:sldId id="298" r:id="rId20"/>
    <p:sldId id="306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62" userDrawn="1">
          <p15:clr>
            <a:srgbClr val="A4A3A4"/>
          </p15:clr>
        </p15:guide>
        <p15:guide id="4" pos="1455" userDrawn="1">
          <p15:clr>
            <a:srgbClr val="A4A3A4"/>
          </p15:clr>
        </p15:guide>
        <p15:guide id="5" orient="horz" pos="2818" userDrawn="1">
          <p15:clr>
            <a:srgbClr val="A4A3A4"/>
          </p15:clr>
        </p15:guide>
        <p15:guide id="6" orient="horz" pos="200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D86F76-7400-B0FD-1744-FD6A455AD617}" name="Rebecca Smith - Commissioning Manager" initials="RM" userId="S::rebecca.smith@essex.gov.uk::db0c8197-e000-4899-898c-c46f36a816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720"/>
    <a:srgbClr val="76766B"/>
    <a:srgbClr val="729D4D"/>
    <a:srgbClr val="3A7D64"/>
    <a:srgbClr val="4179AA"/>
    <a:srgbClr val="9361B3"/>
    <a:srgbClr val="C84674"/>
    <a:srgbClr val="E97135"/>
    <a:srgbClr val="414745"/>
    <a:srgbClr val="4B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8BB89-26FB-40F8-9A95-F9EDDFB9E107}" v="10" dt="2023-08-21T13:37:44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0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83"/>
        <p:guide pos="3840"/>
        <p:guide pos="6262"/>
        <p:guide pos="1455"/>
        <p:guide orient="horz" pos="2818"/>
        <p:guide orient="horz" pos="2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1EACA-E7A7-4983-A3AC-7F6D215EA181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0567-32D7-4C6B-A64F-CFCFF718CD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3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27/09/2023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4BE234A-BFD6-6806-DC62-4EC83903E2D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9750" y="2663824"/>
            <a:ext cx="11110913" cy="3349626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B056AB-5AFA-E9DB-AB05-CDFD6EF5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00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1AF6A3C-B207-AEB7-D66E-908E24293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1569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8C3FDFE-E961-4A2A-8230-2029FDC24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313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3437535-574E-4D1A-4B09-0EC33AE8C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470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A98B3-3C62-C9A4-7D0E-AD36E33B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282ABB3-4635-9A67-7EB3-40B300C86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F828D1-6EDC-46D3-81EF-A969D087DC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09345B1-3DE9-6A5D-AD1B-4BFC3642CD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1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3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27/09/2023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03CF8-6DEC-3F38-1E23-B6030E86F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810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E92126-64BC-24DE-EC11-D94A8CE63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8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49BCA8D-4AA5-2903-E974-D2041A328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0810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910E9B7-D1D4-E59C-2EBD-9E327D1E6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38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08EB52F-2896-A270-88F6-0E7EBDE28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810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7B3CD23-E34C-2C9A-A51C-41BF087FD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38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68155B-5EA6-8E49-9284-830E818CB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810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603CC46-CD79-1A91-BF7F-CB513C366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738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C442C8-3269-0506-E94C-8A64F9D4B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2991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D50958E-02E6-A495-A6B0-6C7812B4A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000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2202DE-A301-D2F6-3435-17025931FC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2991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140F8D5-477C-6B25-60D5-EFFBEBA0B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2000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EBBA9D-5DF0-C4DE-DA0C-D94DB96809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2991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B7F90E3-F280-1CDA-A902-25A755B158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72000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FEF5F7C-B41B-B0AE-6F50-3C7DA6FBEC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2991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13923B0-9EB4-1CD6-4D97-CD6FAC8345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2000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19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ED18-547B-B18B-68FE-7EC3FB2E5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63725"/>
            <a:ext cx="74052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D91081-66D9-20CD-CFA3-5F9C6952C7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3886" y="0"/>
            <a:ext cx="5668115" cy="6858000"/>
          </a:xfrm>
          <a:custGeom>
            <a:avLst/>
            <a:gdLst>
              <a:gd name="connsiteX0" fmla="*/ 0 w 5668115"/>
              <a:gd name="connsiteY0" fmla="*/ 0 h 6858000"/>
              <a:gd name="connsiteX1" fmla="*/ 5668115 w 5668115"/>
              <a:gd name="connsiteY1" fmla="*/ 0 h 6858000"/>
              <a:gd name="connsiteX2" fmla="*/ 5668115 w 5668115"/>
              <a:gd name="connsiteY2" fmla="*/ 6858000 h 6858000"/>
              <a:gd name="connsiteX3" fmla="*/ 49704 w 5668115"/>
              <a:gd name="connsiteY3" fmla="*/ 6858000 h 6858000"/>
              <a:gd name="connsiteX4" fmla="*/ 79254 w 5668115"/>
              <a:gd name="connsiteY4" fmla="*/ 6743352 h 6858000"/>
              <a:gd name="connsiteX5" fmla="*/ 501663 w 5668115"/>
              <a:gd name="connsiteY5" fmla="*/ 3525422 h 6858000"/>
              <a:gd name="connsiteX6" fmla="*/ 79254 w 5668115"/>
              <a:gd name="connsiteY6" fmla="*/ 30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115" h="6858000">
                <a:moveTo>
                  <a:pt x="0" y="0"/>
                </a:moveTo>
                <a:lnTo>
                  <a:pt x="5668115" y="0"/>
                </a:lnTo>
                <a:lnTo>
                  <a:pt x="5668115" y="6858000"/>
                </a:lnTo>
                <a:lnTo>
                  <a:pt x="49704" y="6858000"/>
                </a:lnTo>
                <a:lnTo>
                  <a:pt x="79254" y="6743352"/>
                </a:lnTo>
                <a:cubicBezTo>
                  <a:pt x="309810" y="5802002"/>
                  <a:pt x="501663" y="4701522"/>
                  <a:pt x="501663" y="3525422"/>
                </a:cubicBezTo>
                <a:cubicBezTo>
                  <a:pt x="501663" y="2349331"/>
                  <a:pt x="309810" y="1248840"/>
                  <a:pt x="79254" y="3074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F223-3CD4-B40C-F771-95A05D6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94000"/>
            <a:ext cx="5540400" cy="1310400"/>
          </a:xfrm>
        </p:spPr>
        <p:txBody>
          <a:bodyPr anchor="t" anchorCtr="0"/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C3F6-B269-C573-D9CD-5D1D86500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3430800"/>
            <a:ext cx="5117850" cy="191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2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large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7B9B-964A-742E-DB3E-7F40972E2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4513" y="2663824"/>
            <a:ext cx="11106150" cy="33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chart or image</a:t>
            </a:r>
          </a:p>
        </p:txBody>
      </p:sp>
    </p:spTree>
    <p:extLst>
      <p:ext uri="{BB962C8B-B14F-4D97-AF65-F5344CB8AC3E}">
        <p14:creationId xmlns:p14="http://schemas.microsoft.com/office/powerpoint/2010/main" val="5830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3E2B0-0515-2BC6-DBF1-9464EF1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7405200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5B4-AAF2-F186-2EFC-C4D32935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872000"/>
            <a:ext cx="7405200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AC06-2AC8-B87A-ABB3-C1082743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0846-5969-4CBF-ACE6-14C5E9B07FE6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C3A-5014-F44D-B439-F95BE669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7165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6078-6145-F35F-6C24-7927DC31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1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BADE-7DC1-44D1-B350-70A8CFC1A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0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134"/>
        </a:spcBef>
        <a:spcAft>
          <a:spcPts val="1134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userDrawn="1">
          <p15:clr>
            <a:srgbClr val="F26B43"/>
          </p15:clr>
        </p15:guide>
        <p15:guide id="13" pos="768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pos="7339" userDrawn="1">
          <p15:clr>
            <a:srgbClr val="F26B43"/>
          </p15:clr>
        </p15:guide>
        <p15:guide id="16" orient="horz" userDrawn="1">
          <p15:clr>
            <a:srgbClr val="F26B43"/>
          </p15:clr>
        </p15:guide>
        <p15:guide id="17" orient="horz" pos="4320" userDrawn="1">
          <p15:clr>
            <a:srgbClr val="F26B43"/>
          </p15:clr>
        </p15:guide>
        <p15:guide id="18" orient="horz" pos="408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  <p15:guide id="20" orient="horz" pos="997" userDrawn="1">
          <p15:clr>
            <a:srgbClr val="F26B43"/>
          </p15:clr>
        </p15:guide>
        <p15:guide id="21" orient="horz" pos="1174" userDrawn="1">
          <p15:clr>
            <a:srgbClr val="F26B43"/>
          </p15:clr>
        </p15:guide>
        <p15:guide id="22" orient="horz" pos="3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6CE-A7CC-C309-0505-8AA4BBC46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33" y="1234917"/>
            <a:ext cx="10810779" cy="3838794"/>
          </a:xfrm>
        </p:spPr>
        <p:txBody>
          <a:bodyPr/>
          <a:lstStyle/>
          <a:p>
            <a:r>
              <a:rPr lang="en-GB" dirty="0"/>
              <a:t>Online Engagement on New Carers Offer</a:t>
            </a:r>
            <a:br>
              <a:rPr lang="en-GB" dirty="0">
                <a:cs typeface="Calibri"/>
              </a:rPr>
            </a:br>
            <a:br>
              <a:rPr lang="en-GB" dirty="0"/>
            </a:br>
            <a:r>
              <a:rPr lang="en-GB" dirty="0"/>
              <a:t>Summary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40775-5A11-7C34-2DB5-367FE9D0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3284904" cy="873069"/>
          </a:xfrm>
        </p:spPr>
        <p:txBody>
          <a:bodyPr/>
          <a:lstStyle/>
          <a:p>
            <a:r>
              <a:rPr lang="en-GB" sz="2400" b="1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23888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80FD5-27A9-BF2D-0462-13AEF7A85EB3}"/>
              </a:ext>
            </a:extLst>
          </p:cNvPr>
          <p:cNvSpPr txBox="1"/>
          <p:nvPr/>
        </p:nvSpPr>
        <p:spPr>
          <a:xfrm>
            <a:off x="114300" y="1233431"/>
            <a:ext cx="4598377" cy="8616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“Time to attend sessions could present a problem, not sure what consideration will be given here”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135157-7157-5A25-51D9-048FDB53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 dirty="0"/>
              <a:t>Local Community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FE179-98B0-AFEE-EAE2-E1ED3282B3D3}"/>
              </a:ext>
            </a:extLst>
          </p:cNvPr>
          <p:cNvSpPr txBox="1"/>
          <p:nvPr/>
        </p:nvSpPr>
        <p:spPr>
          <a:xfrm>
            <a:off x="7567247" y="292107"/>
            <a:ext cx="2696307" cy="628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“Social media means there are already communities running”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E7B48-3B94-1546-D07C-0250B1EA0EA1}"/>
              </a:ext>
            </a:extLst>
          </p:cNvPr>
          <p:cNvSpPr txBox="1"/>
          <p:nvPr/>
        </p:nvSpPr>
        <p:spPr>
          <a:xfrm>
            <a:off x="8596634" y="2129869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“How will carers find out about these local groups?”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7D42D-0685-67F4-446F-31C1D8862527}"/>
              </a:ext>
            </a:extLst>
          </p:cNvPr>
          <p:cNvSpPr txBox="1"/>
          <p:nvPr/>
        </p:nvSpPr>
        <p:spPr>
          <a:xfrm>
            <a:off x="5827260" y="1513202"/>
            <a:ext cx="3053318" cy="1094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“Respite for cared for person needs to be considered”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854D8-2010-DDD6-A516-49909C5C315B}"/>
              </a:ext>
            </a:extLst>
          </p:cNvPr>
          <p:cNvSpPr txBox="1"/>
          <p:nvPr/>
        </p:nvSpPr>
        <p:spPr>
          <a:xfrm>
            <a:off x="866473" y="2225178"/>
            <a:ext cx="219876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“Support offer will need to differ across Essex”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32CB-C5C2-4BDB-FDA4-60FDBA35A225}"/>
              </a:ext>
            </a:extLst>
          </p:cNvPr>
          <p:cNvSpPr txBox="1"/>
          <p:nvPr/>
        </p:nvSpPr>
        <p:spPr>
          <a:xfrm>
            <a:off x="3736042" y="2906768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“Carers undoubtably benefit from localised support and funding for these should be available”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12E98-79BC-F76D-2FC8-2B89BEE2DF6F}"/>
              </a:ext>
            </a:extLst>
          </p:cNvPr>
          <p:cNvSpPr txBox="1"/>
          <p:nvPr/>
        </p:nvSpPr>
        <p:spPr>
          <a:xfrm>
            <a:off x="403757" y="4435625"/>
            <a:ext cx="3648809" cy="7561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“Not sure how peer support groups could operate without an organisation to assist”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6A8CD-9EFF-4B2D-2A15-754D6D512CAC}"/>
              </a:ext>
            </a:extLst>
          </p:cNvPr>
          <p:cNvSpPr txBox="1"/>
          <p:nvPr/>
        </p:nvSpPr>
        <p:spPr>
          <a:xfrm>
            <a:off x="7840496" y="3321539"/>
            <a:ext cx="4211515" cy="103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“Different things for different carers at different times – online, face to face, with or without ‘cared for’ person, social gatherings, information-based”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32205-F4DA-3E94-2B26-CBAB106DF7AC}"/>
              </a:ext>
            </a:extLst>
          </p:cNvPr>
          <p:cNvSpPr txBox="1"/>
          <p:nvPr/>
        </p:nvSpPr>
        <p:spPr>
          <a:xfrm>
            <a:off x="4712677" y="4813695"/>
            <a:ext cx="3648808" cy="524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“Mapping and monitoring of what is available”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65E0E-2E8E-D789-5C35-DEF8398B72E4}"/>
              </a:ext>
            </a:extLst>
          </p:cNvPr>
          <p:cNvSpPr txBox="1"/>
          <p:nvPr/>
        </p:nvSpPr>
        <p:spPr>
          <a:xfrm>
            <a:off x="8101537" y="5852849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“The most valuable support a carer gets is from another carer”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4A692-066D-7BCC-541A-1AD0BFE19AF2}"/>
              </a:ext>
            </a:extLst>
          </p:cNvPr>
          <p:cNvSpPr txBox="1"/>
          <p:nvPr/>
        </p:nvSpPr>
        <p:spPr>
          <a:xfrm>
            <a:off x="1494692" y="5968508"/>
            <a:ext cx="3648808" cy="524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“I don’t want to sit in a circle discussing my partner with strangers”</a:t>
            </a:r>
          </a:p>
        </p:txBody>
      </p:sp>
    </p:spTree>
    <p:extLst>
      <p:ext uri="{BB962C8B-B14F-4D97-AF65-F5344CB8AC3E}">
        <p14:creationId xmlns:p14="http://schemas.microsoft.com/office/powerpoint/2010/main" val="134289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DE535E-921B-048B-CDCE-66446F49A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30230"/>
              </p:ext>
            </p:extLst>
          </p:nvPr>
        </p:nvGraphicFramePr>
        <p:xfrm>
          <a:off x="543658" y="358048"/>
          <a:ext cx="11104684" cy="605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84">
                  <a:extLst>
                    <a:ext uri="{9D8B030D-6E8A-4147-A177-3AD203B41FA5}">
                      <a16:colId xmlns:a16="http://schemas.microsoft.com/office/drawing/2014/main" val="4172124392"/>
                    </a:ext>
                  </a:extLst>
                </a:gridCol>
              </a:tblGrid>
              <a:tr h="1518699">
                <a:tc>
                  <a:txBody>
                    <a:bodyPr/>
                    <a:lstStyle/>
                    <a:p>
                      <a:endParaRPr lang="en-GB" sz="3200" dirty="0"/>
                    </a:p>
                    <a:p>
                      <a:r>
                        <a:rPr lang="en-GB" sz="3200" dirty="0"/>
                        <a:t>Local Community Support – Common Themes</a:t>
                      </a:r>
                    </a:p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084888"/>
                  </a:ext>
                </a:extLst>
              </a:tr>
              <a:tr h="1161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Limited time available to carers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762628"/>
                  </a:ext>
                </a:extLst>
              </a:tr>
              <a:tr h="102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Support needed for the person they care for whilst they access carer services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42570"/>
                  </a:ext>
                </a:extLst>
              </a:tr>
              <a:tr h="1161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Consideration needed on role of organisations regarding local carers support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842609"/>
                  </a:ext>
                </a:extLst>
              </a:tr>
              <a:tr h="1161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Variety of options for local support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8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74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521-384A-480B-A08C-C0B65F6A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 dirty="0"/>
              <a:t>Core Specialised Offer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D5390-C995-40FF-D929-31E1C2A5BA6C}"/>
              </a:ext>
            </a:extLst>
          </p:cNvPr>
          <p:cNvSpPr txBox="1"/>
          <p:nvPr/>
        </p:nvSpPr>
        <p:spPr>
          <a:xfrm>
            <a:off x="573090" y="4778067"/>
            <a:ext cx="8825562" cy="19492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95% strongly agree or agree</a:t>
            </a: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1% neutral</a:t>
            </a: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4% strongly disagree or disagree</a:t>
            </a:r>
            <a:endParaRPr lang="en-GB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Picture 3" descr="A blue rectangles with black text&#10;&#10;Description automatically generated">
            <a:extLst>
              <a:ext uri="{FF2B5EF4-FFF2-40B4-BE49-F238E27FC236}">
                <a16:creationId xmlns:a16="http://schemas.microsoft.com/office/drawing/2014/main" id="{31B86141-4E51-72B9-BC17-5DB44BA3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02830"/>
            <a:ext cx="11243256" cy="35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0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80FD5-27A9-BF2D-0462-13AEF7A85EB3}"/>
              </a:ext>
            </a:extLst>
          </p:cNvPr>
          <p:cNvSpPr txBox="1"/>
          <p:nvPr/>
        </p:nvSpPr>
        <p:spPr>
          <a:xfrm>
            <a:off x="124344" y="1188854"/>
            <a:ext cx="4598377" cy="8616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“Yes definitely more funding for counselling, individual support etc”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135157-7157-5A25-51D9-048FDB53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 dirty="0"/>
              <a:t>Core Specialised Offer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FE179-98B0-AFEE-EAE2-E1ED3282B3D3}"/>
              </a:ext>
            </a:extLst>
          </p:cNvPr>
          <p:cNvSpPr txBox="1"/>
          <p:nvPr/>
        </p:nvSpPr>
        <p:spPr>
          <a:xfrm>
            <a:off x="6580581" y="160831"/>
            <a:ext cx="3842239" cy="12162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“Has to be a good thing as finally recognising what a tough and exhausting situation for families or single carers”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E7B48-3B94-1546-D07C-0250B1EA0EA1}"/>
              </a:ext>
            </a:extLst>
          </p:cNvPr>
          <p:cNvSpPr txBox="1"/>
          <p:nvPr/>
        </p:nvSpPr>
        <p:spPr>
          <a:xfrm>
            <a:off x="7571798" y="2660190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“Of huge importance that carers have access to specialist services – needs to be joined up and integrated into all parts of the system”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7D42D-0685-67F4-446F-31C1D8862527}"/>
              </a:ext>
            </a:extLst>
          </p:cNvPr>
          <p:cNvSpPr txBox="1"/>
          <p:nvPr/>
        </p:nvSpPr>
        <p:spPr>
          <a:xfrm>
            <a:off x="2423533" y="6265976"/>
            <a:ext cx="6655153" cy="4481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“Support for when perhaps peers I am connected to don’t have the answers”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854D8-2010-DDD6-A516-49909C5C315B}"/>
              </a:ext>
            </a:extLst>
          </p:cNvPr>
          <p:cNvSpPr txBox="1"/>
          <p:nvPr/>
        </p:nvSpPr>
        <p:spPr>
          <a:xfrm>
            <a:off x="320413" y="5194072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“I think tailored offers are needed.  Sometimes you know what is needed but cannot access it”</a:t>
            </a:r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32CB-C5C2-4BDB-FDA4-60FDBA35A225}"/>
              </a:ext>
            </a:extLst>
          </p:cNvPr>
          <p:cNvSpPr txBox="1"/>
          <p:nvPr/>
        </p:nvSpPr>
        <p:spPr>
          <a:xfrm>
            <a:off x="3216013" y="1865464"/>
            <a:ext cx="3455377" cy="12162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“This would be good, but I’m afraid that it will lack capacity so that it takes months to access help such as counselling and mediation”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5114C-22A5-C948-A29F-5FC70C0C183C}"/>
              </a:ext>
            </a:extLst>
          </p:cNvPr>
          <p:cNvSpPr txBox="1"/>
          <p:nvPr/>
        </p:nvSpPr>
        <p:spPr>
          <a:xfrm>
            <a:off x="4266308" y="3863270"/>
            <a:ext cx="3334077" cy="1330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“Needs to be accessible to where we are in our communities – carers do not have the luxury of time to attend appointments away from the person we care for 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DC051-D64D-F789-9536-31EAD6EEA108}"/>
              </a:ext>
            </a:extLst>
          </p:cNvPr>
          <p:cNvSpPr txBox="1"/>
          <p:nvPr/>
        </p:nvSpPr>
        <p:spPr>
          <a:xfrm>
            <a:off x="8483041" y="4515482"/>
            <a:ext cx="3334077" cy="1330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“No two carers have the same needs because all cared for persons are different and often their needs change with time”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00BF0-0E29-BF09-5C5E-88B41F39A0A2}"/>
              </a:ext>
            </a:extLst>
          </p:cNvPr>
          <p:cNvSpPr txBox="1"/>
          <p:nvPr/>
        </p:nvSpPr>
        <p:spPr>
          <a:xfrm>
            <a:off x="8361741" y="1336977"/>
            <a:ext cx="3455377" cy="12162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“I really like this idea but it would need Comms to back it up, so that people know it’s available”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02A95-EB4C-46BB-1E60-0C2CF164ECD2}"/>
              </a:ext>
            </a:extLst>
          </p:cNvPr>
          <p:cNvSpPr txBox="1"/>
          <p:nvPr/>
        </p:nvSpPr>
        <p:spPr>
          <a:xfrm>
            <a:off x="124344" y="3231891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“This offer needs to be better defined as it currently includes a multitude of different things”</a:t>
            </a:r>
          </a:p>
          <a:p>
            <a:pPr algn="l">
              <a:spcAft>
                <a:spcPts val="1134"/>
              </a:spcAft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79027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D369FB8-B690-7AB7-ACC7-00BBC2058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35519"/>
              </p:ext>
            </p:extLst>
          </p:nvPr>
        </p:nvGraphicFramePr>
        <p:xfrm>
          <a:off x="561243" y="322190"/>
          <a:ext cx="11069514" cy="622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514">
                  <a:extLst>
                    <a:ext uri="{9D8B030D-6E8A-4147-A177-3AD203B41FA5}">
                      <a16:colId xmlns:a16="http://schemas.microsoft.com/office/drawing/2014/main" val="2969313354"/>
                    </a:ext>
                  </a:extLst>
                </a:gridCol>
              </a:tblGrid>
              <a:tr h="889586">
                <a:tc>
                  <a:txBody>
                    <a:bodyPr/>
                    <a:lstStyle/>
                    <a:p>
                      <a:r>
                        <a:rPr lang="en-GB" sz="3200" dirty="0"/>
                        <a:t>Core Specialised Offer – Common Themes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07425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Face to face support as well as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448456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Service to start promptly from referral to first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66319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Local based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453232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Limited time available to carers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8178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Support needed for the person they care whilst they access carers service(s)</a:t>
                      </a:r>
                    </a:p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39721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Clarity of offer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2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521-384A-480B-A08C-C0B65F6A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 dirty="0"/>
              <a:t>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D5390-C995-40FF-D929-31E1C2A5BA6C}"/>
              </a:ext>
            </a:extLst>
          </p:cNvPr>
          <p:cNvSpPr txBox="1"/>
          <p:nvPr/>
        </p:nvSpPr>
        <p:spPr>
          <a:xfrm>
            <a:off x="202674" y="4957983"/>
            <a:ext cx="8878479" cy="17058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89% strongly agree or agree</a:t>
            </a: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7% neutral</a:t>
            </a:r>
            <a:endParaRPr lang="en-GB" sz="2800" b="1" dirty="0">
              <a:solidFill>
                <a:schemeClr val="accent1"/>
              </a:solidFill>
              <a:cs typeface="Calibri"/>
            </a:endParaRP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4% strongly disagree or disagree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8CA4C43-C3BD-2080-6C30-65E2EDBA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1013114"/>
            <a:ext cx="11597425" cy="35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80FD5-27A9-BF2D-0462-13AEF7A85EB3}"/>
              </a:ext>
            </a:extLst>
          </p:cNvPr>
          <p:cNvSpPr txBox="1"/>
          <p:nvPr/>
        </p:nvSpPr>
        <p:spPr>
          <a:xfrm>
            <a:off x="208306" y="2390861"/>
            <a:ext cx="3390902" cy="416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“Who will be carer while we are training?”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135157-7157-5A25-51D9-048FDB53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 dirty="0"/>
              <a:t>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FE179-98B0-AFEE-EAE2-E1ED3282B3D3}"/>
              </a:ext>
            </a:extLst>
          </p:cNvPr>
          <p:cNvSpPr txBox="1"/>
          <p:nvPr/>
        </p:nvSpPr>
        <p:spPr>
          <a:xfrm>
            <a:off x="9331569" y="460176"/>
            <a:ext cx="2860431" cy="806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“General health training is also important as well as specialist condition training”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7D42D-0685-67F4-446F-31C1D8862527}"/>
              </a:ext>
            </a:extLst>
          </p:cNvPr>
          <p:cNvSpPr txBox="1"/>
          <p:nvPr/>
        </p:nvSpPr>
        <p:spPr>
          <a:xfrm>
            <a:off x="891401" y="5224330"/>
            <a:ext cx="3915063" cy="6536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“Some training to be accredited e.g. manual handling”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854D8-2010-DDD6-A516-49909C5C315B}"/>
              </a:ext>
            </a:extLst>
          </p:cNvPr>
          <p:cNvSpPr txBox="1"/>
          <p:nvPr/>
        </p:nvSpPr>
        <p:spPr>
          <a:xfrm>
            <a:off x="8663799" y="2629667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“Multiple formats such as online and bite sized”</a:t>
            </a:r>
          </a:p>
          <a:p>
            <a:pPr algn="l">
              <a:spcAft>
                <a:spcPts val="1134"/>
              </a:spcAft>
            </a:pPr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32CB-C5C2-4BDB-FDA4-60FDBA35A225}"/>
              </a:ext>
            </a:extLst>
          </p:cNvPr>
          <p:cNvSpPr txBox="1"/>
          <p:nvPr/>
        </p:nvSpPr>
        <p:spPr>
          <a:xfrm>
            <a:off x="4806464" y="159961"/>
            <a:ext cx="2631829" cy="826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“Would help depending on how it was offered/available”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91784-502C-BFC8-E55F-23E31D1B5804}"/>
              </a:ext>
            </a:extLst>
          </p:cNvPr>
          <p:cNvSpPr txBox="1"/>
          <p:nvPr/>
        </p:nvSpPr>
        <p:spPr>
          <a:xfrm>
            <a:off x="8997906" y="5188051"/>
            <a:ext cx="4342955" cy="3630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“Use of existing training resources”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9FF5D-9C7B-2D0F-21C5-84130E2BE677}"/>
              </a:ext>
            </a:extLst>
          </p:cNvPr>
          <p:cNvSpPr txBox="1"/>
          <p:nvPr/>
        </p:nvSpPr>
        <p:spPr>
          <a:xfrm>
            <a:off x="208306" y="4017653"/>
            <a:ext cx="2455763" cy="9980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“Needs to be relevant to the issues we are dealing with”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A5431-97BE-A092-9FDA-A79826D3E292}"/>
              </a:ext>
            </a:extLst>
          </p:cNvPr>
          <p:cNvSpPr txBox="1"/>
          <p:nvPr/>
        </p:nvSpPr>
        <p:spPr>
          <a:xfrm>
            <a:off x="6415454" y="4108946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“Not everyone will require training – an assessment should be made and talked about”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6C566-0EB9-B84F-00F0-A33A541E35C7}"/>
              </a:ext>
            </a:extLst>
          </p:cNvPr>
          <p:cNvSpPr txBox="1"/>
          <p:nvPr/>
        </p:nvSpPr>
        <p:spPr>
          <a:xfrm>
            <a:off x="4518448" y="5974863"/>
            <a:ext cx="4342955" cy="3630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“Training for carers can give them the ability and the tools for their caring role”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01D8AD-2D77-C31F-AB48-BE2AF315ECC7}"/>
              </a:ext>
            </a:extLst>
          </p:cNvPr>
          <p:cNvSpPr txBox="1"/>
          <p:nvPr/>
        </p:nvSpPr>
        <p:spPr>
          <a:xfrm>
            <a:off x="5406026" y="1449592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“Good idea but does not replace the need for paid professionals for some aspects of care”</a:t>
            </a:r>
          </a:p>
          <a:p>
            <a:pPr algn="l">
              <a:spcAft>
                <a:spcPts val="1134"/>
              </a:spcAft>
            </a:pPr>
            <a:endParaRPr lang="en-GB" sz="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72BB9-3AD3-1F28-3225-6DC2825A7FCA}"/>
              </a:ext>
            </a:extLst>
          </p:cNvPr>
          <p:cNvSpPr txBox="1"/>
          <p:nvPr/>
        </p:nvSpPr>
        <p:spPr>
          <a:xfrm>
            <a:off x="1258145" y="1213034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“We can learn a lot from carers by listening to them, they are experts by experience”</a:t>
            </a:r>
          </a:p>
          <a:p>
            <a:pPr algn="l">
              <a:spcAft>
                <a:spcPts val="1134"/>
              </a:spcAft>
            </a:pPr>
            <a:endParaRPr lang="en-GB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E6DB9-1583-5C62-1754-58580F504D57}"/>
              </a:ext>
            </a:extLst>
          </p:cNvPr>
          <p:cNvSpPr txBox="1"/>
          <p:nvPr/>
        </p:nvSpPr>
        <p:spPr>
          <a:xfrm>
            <a:off x="4185139" y="2801575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“Need to be very careful how this is badged, I don’t think training for carers is the right term, it can appear condescending”</a:t>
            </a:r>
          </a:p>
        </p:txBody>
      </p:sp>
    </p:spTree>
    <p:extLst>
      <p:ext uri="{BB962C8B-B14F-4D97-AF65-F5344CB8AC3E}">
        <p14:creationId xmlns:p14="http://schemas.microsoft.com/office/powerpoint/2010/main" val="151803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D369FB8-B690-7AB7-ACC7-00BBC2058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011"/>
              </p:ext>
            </p:extLst>
          </p:nvPr>
        </p:nvGraphicFramePr>
        <p:xfrm>
          <a:off x="545124" y="685213"/>
          <a:ext cx="10884876" cy="533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4876">
                  <a:extLst>
                    <a:ext uri="{9D8B030D-6E8A-4147-A177-3AD203B41FA5}">
                      <a16:colId xmlns:a16="http://schemas.microsoft.com/office/drawing/2014/main" val="2969313354"/>
                    </a:ext>
                  </a:extLst>
                </a:gridCol>
              </a:tblGrid>
              <a:tr h="889586">
                <a:tc>
                  <a:txBody>
                    <a:bodyPr/>
                    <a:lstStyle/>
                    <a:p>
                      <a:r>
                        <a:rPr lang="en-GB" sz="3200" dirty="0"/>
                        <a:t>Training – Common Themes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07425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Limited time available to carers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448456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Training for carers should not replace health and social care and/or specialised carers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66319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Acknowledge the expertise of carers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453232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r>
                        <a:rPr lang="en-GB" sz="2400" b="1" dirty="0"/>
                        <a:t>Training must be relevant and based on needs to be of benefit to carers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8178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Training in flexible formats</a:t>
                      </a:r>
                    </a:p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71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9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30C89441-B6DA-7525-175D-66360E571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8782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83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7DB925-4CE5-38D3-4E5E-3509729F1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31" y="1134207"/>
            <a:ext cx="10867292" cy="728863"/>
          </a:xfrm>
        </p:spPr>
        <p:txBody>
          <a:bodyPr/>
          <a:lstStyle/>
          <a:p>
            <a:r>
              <a:rPr lang="en-GB" sz="4400" dirty="0"/>
              <a:t>Overview – Online Engagement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247FB5-48E1-0877-164F-BB7B3D7A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331" y="2602525"/>
            <a:ext cx="11069515" cy="359605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Ran from 28 June to 28 July 2023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Views/comments on proposed new carers offer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81 responses received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0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table with red text and numbers&#10;&#10;Description automatically generated">
            <a:extLst>
              <a:ext uri="{FF2B5EF4-FFF2-40B4-BE49-F238E27FC236}">
                <a16:creationId xmlns:a16="http://schemas.microsoft.com/office/drawing/2014/main" id="{3C4BE095-C269-19FA-F999-05B60D55F2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70447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table&#10;&#10;Description automatically generated">
            <a:extLst>
              <a:ext uri="{FF2B5EF4-FFF2-40B4-BE49-F238E27FC236}">
                <a16:creationId xmlns:a16="http://schemas.microsoft.com/office/drawing/2014/main" id="{BF2DF74A-A824-C1CC-8333-4875017A6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43150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0AD0-F3B8-D0BB-9DAA-7F771FAA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5"/>
            <a:ext cx="11183814" cy="1029922"/>
          </a:xfrm>
        </p:spPr>
        <p:txBody>
          <a:bodyPr/>
          <a:lstStyle/>
          <a:p>
            <a:r>
              <a:rPr lang="en-GB" sz="2800" dirty="0"/>
              <a:t>Participants were asked to agree/disagree and comment on the following: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1820EC4-7F70-026B-8444-58367D3B86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7153441"/>
              </p:ext>
            </p:extLst>
          </p:nvPr>
        </p:nvGraphicFramePr>
        <p:xfrm>
          <a:off x="545124" y="1547447"/>
          <a:ext cx="11189188" cy="463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9188">
                  <a:extLst>
                    <a:ext uri="{9D8B030D-6E8A-4147-A177-3AD203B41FA5}">
                      <a16:colId xmlns:a16="http://schemas.microsoft.com/office/drawing/2014/main" val="510478371"/>
                    </a:ext>
                  </a:extLst>
                </a:gridCol>
              </a:tblGrid>
              <a:tr h="536080">
                <a:tc>
                  <a:txBody>
                    <a:bodyPr/>
                    <a:lstStyle/>
                    <a:p>
                      <a:r>
                        <a:rPr lang="en-GB" dirty="0"/>
                        <a:t>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31764"/>
                  </a:ext>
                </a:extLst>
              </a:tr>
              <a:tr h="925289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  <a:r>
                        <a:rPr lang="en-GB" b="1" dirty="0"/>
                        <a:t>Enhance the Essex Wellbeing Service </a:t>
                      </a:r>
                      <a:r>
                        <a:rPr lang="en-GB" dirty="0"/>
                        <a:t>with additional staff to identify and support carers early into their role by providing good information, access to information, advice and guidance, and referrals to specialist services if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3301"/>
                  </a:ext>
                </a:extLst>
              </a:tr>
              <a:tr h="92528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r>
                        <a:rPr lang="en-GB" b="1" dirty="0"/>
                        <a:t>. More community-based opportunities </a:t>
                      </a:r>
                      <a:r>
                        <a:rPr lang="en-GB" dirty="0"/>
                        <a:t>and support, for example peer support groups, activities and local information, advice and guidance.  We plan to do this by making additional funding available to groups in your area.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79358"/>
                  </a:ext>
                </a:extLst>
              </a:tr>
              <a:tr h="1321842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r>
                        <a:rPr lang="en-GB" b="1" dirty="0"/>
                        <a:t>. Specialised support </a:t>
                      </a:r>
                      <a:r>
                        <a:rPr lang="en-GB" dirty="0"/>
                        <a:t>that includes practical tasks, financial advice, counselling, coaching conflict resolution and mediation.  We plan to do this by contracting specialist carers organisations who have a track record of working with carers and/or providing specialist support.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76489"/>
                  </a:ext>
                </a:extLst>
              </a:tr>
              <a:tr h="925289">
                <a:tc>
                  <a:txBody>
                    <a:bodyPr/>
                    <a:lstStyle/>
                    <a:p>
                      <a:r>
                        <a:rPr lang="en-GB" dirty="0"/>
                        <a:t>4. We plan to put in place courses that provide </a:t>
                      </a:r>
                      <a:r>
                        <a:rPr lang="en-GB" b="1" dirty="0"/>
                        <a:t>training </a:t>
                      </a:r>
                      <a:r>
                        <a:rPr lang="en-GB" dirty="0"/>
                        <a:t>carers have identified such as first aid, mental health first aid and training related to the condition of the person they care for.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7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7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521-384A-480B-A08C-C0B65F6A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/>
              <a:t>EWS Enhancement</a:t>
            </a:r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D5390-C995-40FF-D929-31E1C2A5BA6C}"/>
              </a:ext>
            </a:extLst>
          </p:cNvPr>
          <p:cNvSpPr txBox="1"/>
          <p:nvPr/>
        </p:nvSpPr>
        <p:spPr>
          <a:xfrm>
            <a:off x="319090" y="4746317"/>
            <a:ext cx="9100728" cy="17269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79% strongly agree or agree</a:t>
            </a: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10% neutral</a:t>
            </a:r>
            <a:endParaRPr lang="en-GB" sz="2800" b="1" dirty="0">
              <a:solidFill>
                <a:schemeClr val="accent1"/>
              </a:solidFill>
              <a:cs typeface="Calibri"/>
            </a:endParaRP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11% strongly disagree or disagree</a:t>
            </a:r>
            <a:endParaRPr lang="en-GB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Picture 3" descr="A blue rectangles with black text&#10;&#10;Description automatically generated">
            <a:extLst>
              <a:ext uri="{FF2B5EF4-FFF2-40B4-BE49-F238E27FC236}">
                <a16:creationId xmlns:a16="http://schemas.microsoft.com/office/drawing/2014/main" id="{3393C7CB-9C3D-74F9-8EFA-B302B5D7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994252"/>
            <a:ext cx="11717865" cy="35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135157-7157-5A25-51D9-048FDB53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 dirty="0"/>
              <a:t>EWS Enhancement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FE179-98B0-AFEE-EAE2-E1ED3282B3D3}"/>
              </a:ext>
            </a:extLst>
          </p:cNvPr>
          <p:cNvSpPr txBox="1"/>
          <p:nvPr/>
        </p:nvSpPr>
        <p:spPr>
          <a:xfrm>
            <a:off x="6096000" y="387365"/>
            <a:ext cx="3585407" cy="631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“Countywide front door needs local links, information and up to date provision”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E7B48-3B94-1546-D07C-0250B1EA0EA1}"/>
              </a:ext>
            </a:extLst>
          </p:cNvPr>
          <p:cNvSpPr txBox="1"/>
          <p:nvPr/>
        </p:nvSpPr>
        <p:spPr>
          <a:xfrm>
            <a:off x="7889629" y="2672861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“I think its good but still needs support for experienced carers who are caring long term”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7D42D-0685-67F4-446F-31C1D8862527}"/>
              </a:ext>
            </a:extLst>
          </p:cNvPr>
          <p:cNvSpPr txBox="1"/>
          <p:nvPr/>
        </p:nvSpPr>
        <p:spPr>
          <a:xfrm>
            <a:off x="676319" y="4188497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“Only useful if the service is able to find anything appropriate to signpost unpaid carers to”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854D8-2010-DDD6-A516-49909C5C315B}"/>
              </a:ext>
            </a:extLst>
          </p:cNvPr>
          <p:cNvSpPr txBox="1"/>
          <p:nvPr/>
        </p:nvSpPr>
        <p:spPr>
          <a:xfrm>
            <a:off x="4131696" y="1828109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“There needs to be far easier routes to access help and more localised awareness and/or publicity”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32CB-C5C2-4BDB-FDA4-60FDBA35A225}"/>
              </a:ext>
            </a:extLst>
          </p:cNvPr>
          <p:cNvSpPr txBox="1"/>
          <p:nvPr/>
        </p:nvSpPr>
        <p:spPr>
          <a:xfrm>
            <a:off x="301869" y="2585295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“Meeting needs for generic information and advice along with support to carers at particular moments in time”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12E98-79BC-F76D-2FC8-2B89BEE2DF6F}"/>
              </a:ext>
            </a:extLst>
          </p:cNvPr>
          <p:cNvSpPr txBox="1"/>
          <p:nvPr/>
        </p:nvSpPr>
        <p:spPr>
          <a:xfrm>
            <a:off x="301869" y="5594638"/>
            <a:ext cx="3727939" cy="103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“Single point of contact to avoid confusion and carers having to share their personal situation multiple times”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6A8CD-9EFF-4B2D-2A15-754D6D512CAC}"/>
              </a:ext>
            </a:extLst>
          </p:cNvPr>
          <p:cNvSpPr txBox="1"/>
          <p:nvPr/>
        </p:nvSpPr>
        <p:spPr>
          <a:xfrm>
            <a:off x="7511559" y="3968986"/>
            <a:ext cx="4211515" cy="103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“I could not agree more for the need for an enhanced service from Essex.  Many carers are unaware of the support available”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BADF0-AE04-A009-3A84-C73323D9CA61}"/>
              </a:ext>
            </a:extLst>
          </p:cNvPr>
          <p:cNvSpPr txBox="1"/>
          <p:nvPr/>
        </p:nvSpPr>
        <p:spPr>
          <a:xfrm>
            <a:off x="8162192" y="5953249"/>
            <a:ext cx="3355731" cy="647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“Service that focuses on other areas of wellbeing could be useful”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43221-9114-2BEB-4818-80757A3C3055}"/>
              </a:ext>
            </a:extLst>
          </p:cNvPr>
          <p:cNvSpPr txBox="1"/>
          <p:nvPr/>
        </p:nvSpPr>
        <p:spPr>
          <a:xfrm>
            <a:off x="403757" y="1190466"/>
            <a:ext cx="3727939" cy="103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“First port of call can bring clarity for carers – communication is key – referrals coming into EWS”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0B81D-D819-4CBB-BD22-B89EFD023611}"/>
              </a:ext>
            </a:extLst>
          </p:cNvPr>
          <p:cNvSpPr txBox="1"/>
          <p:nvPr/>
        </p:nvSpPr>
        <p:spPr>
          <a:xfrm>
            <a:off x="3833446" y="3305406"/>
            <a:ext cx="3455377" cy="75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“Service needs knowledgeable staff providing support”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272E3-462F-0C38-C4E5-5DA15802C0AC}"/>
              </a:ext>
            </a:extLst>
          </p:cNvPr>
          <p:cNvSpPr txBox="1"/>
          <p:nvPr/>
        </p:nvSpPr>
        <p:spPr>
          <a:xfrm>
            <a:off x="4579192" y="5071588"/>
            <a:ext cx="3727939" cy="103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“I think it would be good to really encourage people to realise that they are carers”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7965E-DB10-46FE-66B3-38B8E66CEF4B}"/>
              </a:ext>
            </a:extLst>
          </p:cNvPr>
          <p:cNvSpPr txBox="1"/>
          <p:nvPr/>
        </p:nvSpPr>
        <p:spPr>
          <a:xfrm>
            <a:off x="8307131" y="1199717"/>
            <a:ext cx="3727939" cy="103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1134"/>
              </a:spcAft>
            </a:pPr>
            <a:r>
              <a:rPr lang="en-GB" sz="1600" b="1" dirty="0"/>
              <a:t>“Strong idea but would need a lot of investment in additional staffing and the Comms for people to know who to contact”</a:t>
            </a:r>
          </a:p>
        </p:txBody>
      </p:sp>
    </p:spTree>
    <p:extLst>
      <p:ext uri="{BB962C8B-B14F-4D97-AF65-F5344CB8AC3E}">
        <p14:creationId xmlns:p14="http://schemas.microsoft.com/office/powerpoint/2010/main" val="6504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DE535E-921B-048B-CDCE-66446F49A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33035"/>
              </p:ext>
            </p:extLst>
          </p:nvPr>
        </p:nvGraphicFramePr>
        <p:xfrm>
          <a:off x="543658" y="358048"/>
          <a:ext cx="11104684" cy="608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84">
                  <a:extLst>
                    <a:ext uri="{9D8B030D-6E8A-4147-A177-3AD203B41FA5}">
                      <a16:colId xmlns:a16="http://schemas.microsoft.com/office/drawing/2014/main" val="4172124392"/>
                    </a:ext>
                  </a:extLst>
                </a:gridCol>
              </a:tblGrid>
              <a:tr h="1518699">
                <a:tc>
                  <a:txBody>
                    <a:bodyPr/>
                    <a:lstStyle/>
                    <a:p>
                      <a:endParaRPr lang="en-GB" sz="3200" dirty="0"/>
                    </a:p>
                    <a:p>
                      <a:r>
                        <a:rPr lang="en-GB" sz="3200" dirty="0"/>
                        <a:t>EWS Enhancement – Common Themes</a:t>
                      </a:r>
                    </a:p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084888"/>
                  </a:ext>
                </a:extLst>
              </a:tr>
              <a:tr h="1161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Importance of carers not telling their story repeatedly at different points in the carers support system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762628"/>
                  </a:ext>
                </a:extLst>
              </a:tr>
              <a:tr h="102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Unaware of EWS and how it will support carers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42570"/>
                  </a:ext>
                </a:extLst>
              </a:tr>
              <a:tr h="1161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Comms and promotion needed to raise awareness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842609"/>
                  </a:ext>
                </a:extLst>
              </a:tr>
              <a:tr h="1161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Need for knowledge on local areas, structures and support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8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80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521-384A-480B-A08C-C0B65F6A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7" y="257696"/>
            <a:ext cx="8097944" cy="631041"/>
          </a:xfrm>
        </p:spPr>
        <p:txBody>
          <a:bodyPr/>
          <a:lstStyle/>
          <a:p>
            <a:r>
              <a:rPr lang="en-GB" sz="4400" dirty="0"/>
              <a:t>Local Community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D5390-C995-40FF-D929-31E1C2A5BA6C}"/>
              </a:ext>
            </a:extLst>
          </p:cNvPr>
          <p:cNvSpPr txBox="1"/>
          <p:nvPr/>
        </p:nvSpPr>
        <p:spPr>
          <a:xfrm>
            <a:off x="484399" y="4933090"/>
            <a:ext cx="8984312" cy="17693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91% strongly agree or agree</a:t>
            </a: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5% neutral</a:t>
            </a:r>
            <a:endParaRPr lang="en-GB" sz="2800" b="1" dirty="0">
              <a:solidFill>
                <a:schemeClr val="accent1"/>
              </a:solidFill>
              <a:cs typeface="Calibri"/>
            </a:endParaRPr>
          </a:p>
          <a:p>
            <a:pPr>
              <a:spcAft>
                <a:spcPts val="1134"/>
              </a:spcAft>
            </a:pPr>
            <a:r>
              <a:rPr lang="en-GB" sz="2800" b="1" dirty="0">
                <a:solidFill>
                  <a:schemeClr val="accent1"/>
                </a:solidFill>
              </a:rPr>
              <a:t>4% strongly disagree or disagree</a:t>
            </a:r>
          </a:p>
        </p:txBody>
      </p:sp>
      <p:pic>
        <p:nvPicPr>
          <p:cNvPr id="3" name="Picture 4" descr="A blue rectangles with black text&#10;&#10;Description automatically generated">
            <a:extLst>
              <a:ext uri="{FF2B5EF4-FFF2-40B4-BE49-F238E27FC236}">
                <a16:creationId xmlns:a16="http://schemas.microsoft.com/office/drawing/2014/main" id="{D1147886-63C2-3D6D-AEA1-F5146D15D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37" y="959972"/>
            <a:ext cx="11740374" cy="35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40037"/>
      </a:accent1>
      <a:accent2>
        <a:srgbClr val="4179AA"/>
      </a:accent2>
      <a:accent3>
        <a:srgbClr val="E97135"/>
      </a:accent3>
      <a:accent4>
        <a:srgbClr val="9361B3"/>
      </a:accent4>
      <a:accent5>
        <a:srgbClr val="3A7D64"/>
      </a:accent5>
      <a:accent6>
        <a:srgbClr val="C84674"/>
      </a:accent6>
      <a:hlink>
        <a:srgbClr val="4179AA"/>
      </a:hlink>
      <a:folHlink>
        <a:srgbClr val="76766B"/>
      </a:folHlink>
    </a:clrScheme>
    <a:fontScheme name="Custom 2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134"/>
          </a:spcAft>
          <a:defRPr sz="1500" dirty="0"/>
        </a:defPPr>
      </a:lstStyle>
    </a:txDef>
  </a:objectDefaults>
  <a:extraClrSchemeLst/>
  <a:custClrLst>
    <a:custClr name="Primary white">
      <a:srgbClr val="FFFFFF"/>
    </a:custClr>
    <a:custClr name="Bright 1">
      <a:srgbClr val="E40037"/>
    </a:custClr>
    <a:custClr name="Bright 6">
      <a:srgbClr val="4179AA"/>
    </a:custClr>
    <a:custClr name="Strong 1">
      <a:srgbClr val="921D33"/>
    </a:custClr>
    <a:custClr name="Strong 6">
      <a:srgbClr val="004C94"/>
    </a:custClr>
    <a:custClr name="Soft 1">
      <a:srgbClr val="EAD2D5"/>
    </a:custClr>
    <a:custClr name="Soft 6">
      <a:srgbClr val="C3D3E5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red">
      <a:srgbClr val="E40037"/>
    </a:custClr>
    <a:custClr name="Bright 2">
      <a:srgbClr val="E97135"/>
    </a:custClr>
    <a:custClr name="Bright 7">
      <a:srgbClr val="3A7D64"/>
    </a:custClr>
    <a:custClr name="Strong 2">
      <a:srgbClr val="C65015"/>
    </a:custClr>
    <a:custClr name="Strong 7">
      <a:srgbClr val="1D594C"/>
    </a:custClr>
    <a:custClr name="Soft 2">
      <a:srgbClr val="F3D0A5"/>
    </a:custClr>
    <a:custClr name="Soft 7">
      <a:srgbClr val="BBCCCF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black">
      <a:srgbClr val="000000"/>
    </a:custClr>
    <a:custClr name="Bright 3">
      <a:srgbClr val="ECB720"/>
    </a:custClr>
    <a:custClr name="Brihgt 8">
      <a:srgbClr val="729D4D"/>
    </a:custClr>
    <a:custClr name="Strong 3">
      <a:srgbClr val="C69318"/>
    </a:custClr>
    <a:custClr name="Strong 8">
      <a:srgbClr val="4B7131"/>
    </a:custClr>
    <a:custClr name="Soft 3">
      <a:srgbClr val="F0E3BB"/>
    </a:custClr>
    <a:custClr name="Soft 8">
      <a:srgbClr val="D2DCB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4">
      <a:srgbClr val="C84674"/>
    </a:custClr>
    <a:custClr name="Bright 9">
      <a:srgbClr val="76766B"/>
    </a:custClr>
    <a:custClr name="Strong 4">
      <a:srgbClr val="910563"/>
    </a:custClr>
    <a:custClr name="Strong 9">
      <a:srgbClr val="414745"/>
    </a:custClr>
    <a:custClr name="Soft 4">
      <a:srgbClr val="E0D3D1"/>
    </a:custClr>
    <a:custClr name="Soft 9">
      <a:srgbClr val="D4D4D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5">
      <a:srgbClr val="9361B3"/>
    </a:custClr>
    <a:custClr name="BLANK">
      <a:srgbClr val="FFFFFF"/>
    </a:custClr>
    <a:custClr name="Strong 5">
      <a:srgbClr val="5C2472"/>
    </a:custClr>
    <a:custClr name="BLANK">
      <a:srgbClr val="FFFFFF"/>
    </a:custClr>
    <a:custClr name="Soft 5">
      <a:srgbClr val="EADBEA"/>
    </a:custClr>
  </a:custClrLst>
  <a:extLst>
    <a:ext uri="{05A4C25C-085E-4340-85A3-A5531E510DB2}">
      <thm15:themeFamily xmlns:thm15="http://schemas.microsoft.com/office/thememl/2012/main" name="Presentation1" id="{75A86DDA-B9BB-46D2-9D43-E2A2146931CE}" vid="{04DB70F8-383B-4667-96C6-2E3388DF84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79E264EA3F3498EECF7B73C1569A5" ma:contentTypeVersion="13" ma:contentTypeDescription="Create a new document." ma:contentTypeScope="" ma:versionID="4ee86aad77adebd47cc4433e930099e8">
  <xsd:schema xmlns:xsd="http://www.w3.org/2001/XMLSchema" xmlns:xs="http://www.w3.org/2001/XMLSchema" xmlns:p="http://schemas.microsoft.com/office/2006/metadata/properties" xmlns:ns2="df28512d-c572-49ad-89e8-47236ab5c2cd" xmlns:ns3="c66d7297-77e8-41a4-925c-fceafd9af753" targetNamespace="http://schemas.microsoft.com/office/2006/metadata/properties" ma:root="true" ma:fieldsID="a9a43cabf987e7d654dcd7a95147b2a9" ns2:_="" ns3:_="">
    <xsd:import namespace="df28512d-c572-49ad-89e8-47236ab5c2cd"/>
    <xsd:import namespace="c66d7297-77e8-41a4-925c-fceafd9af7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8512d-c572-49ad-89e8-47236ab5c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7297-77e8-41a4-925c-fceafd9af7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1789187-262a-4672-a052-317e2e198e2a}" ma:internalName="TaxCatchAll" ma:showField="CatchAllData" ma:web="c66d7297-77e8-41a4-925c-fceafd9af7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6d7297-77e8-41a4-925c-fceafd9af753" xsi:nil="true"/>
    <lcf76f155ced4ddcb4097134ff3c332f xmlns="df28512d-c572-49ad-89e8-47236ab5c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6DAD05-8222-4A99-A102-E7021B3C6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28512d-c572-49ad-89e8-47236ab5c2cd"/>
    <ds:schemaRef ds:uri="c66d7297-77e8-41a4-925c-fceafd9af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15FF06-28E2-4F40-B326-D7596B0FA7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6C91F-B092-485F-89DA-CDD2EFE13FC0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df28512d-c572-49ad-89e8-47236ab5c2cd"/>
    <ds:schemaRef ds:uri="http://schemas.openxmlformats.org/package/2006/metadata/core-properties"/>
    <ds:schemaRef ds:uri="c66d7297-77e8-41a4-925c-fceafd9af753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ECC-Corporate-PowerPoint-template (5)</Template>
  <TotalTime>768</TotalTime>
  <Words>1242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Online Engagement on New Carers Offer  Summary Report</vt:lpstr>
      <vt:lpstr>Overview – Online Engagement</vt:lpstr>
      <vt:lpstr>PowerPoint Presentation</vt:lpstr>
      <vt:lpstr>PowerPoint Presentation</vt:lpstr>
      <vt:lpstr>Participants were asked to agree/disagree and comment on the following:</vt:lpstr>
      <vt:lpstr>EWS Enhancement</vt:lpstr>
      <vt:lpstr>EWS Enhancement</vt:lpstr>
      <vt:lpstr>PowerPoint Presentation</vt:lpstr>
      <vt:lpstr>Local Community Support</vt:lpstr>
      <vt:lpstr>Local Community Support</vt:lpstr>
      <vt:lpstr>PowerPoint Presentation</vt:lpstr>
      <vt:lpstr>Core Specialised Offer</vt:lpstr>
      <vt:lpstr>Core Specialised Offer</vt:lpstr>
      <vt:lpstr>PowerPoint Presentation</vt:lpstr>
      <vt:lpstr>Training</vt:lpstr>
      <vt:lpstr>Training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Rebecca Smith - Commissioning Manager</dc:creator>
  <cp:lastModifiedBy>Pat Kielty - Senior Commissioning Officer</cp:lastModifiedBy>
  <cp:revision>77</cp:revision>
  <dcterms:created xsi:type="dcterms:W3CDTF">2023-06-08T14:59:53Z</dcterms:created>
  <dcterms:modified xsi:type="dcterms:W3CDTF">2023-09-27T12:40:55Z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0x010100F8479E264EA3F3498EECF7B73C1569A5</vt:lpwstr>
  </property>
  <property fmtid="{D5CDD505-2E9C-101B-9397-08002B2CF9AE}" pid="3" name="MSIP_Label_39d8be9e-c8d9-4b9c-bd40-2c27cc7ea2e6_Enabled">
    <vt:lpwstr>true</vt:lpwstr>
  </property>
  <property fmtid="{D5CDD505-2E9C-101B-9397-08002B2CF9AE}" pid="4" name="MSIP_Label_39d8be9e-c8d9-4b9c-bd40-2c27cc7ea2e6_SetDate">
    <vt:lpwstr>2022-11-21T15:54:52Z</vt:lpwstr>
  </property>
  <property fmtid="{D5CDD505-2E9C-101B-9397-08002B2CF9AE}" pid="5" name="MSIP_Label_39d8be9e-c8d9-4b9c-bd40-2c27cc7ea2e6_Method">
    <vt:lpwstr>Standard</vt:lpwstr>
  </property>
  <property fmtid="{D5CDD505-2E9C-101B-9397-08002B2CF9AE}" pid="6" name="MSIP_Label_39d8be9e-c8d9-4b9c-bd40-2c27cc7ea2e6_Name">
    <vt:lpwstr>39d8be9e-c8d9-4b9c-bd40-2c27cc7ea2e6</vt:lpwstr>
  </property>
  <property fmtid="{D5CDD505-2E9C-101B-9397-08002B2CF9AE}" pid="7" name="MSIP_Label_39d8be9e-c8d9-4b9c-bd40-2c27cc7ea2e6_SiteId">
    <vt:lpwstr>a8b4324f-155c-4215-a0f1-7ed8cc9a992f</vt:lpwstr>
  </property>
  <property fmtid="{D5CDD505-2E9C-101B-9397-08002B2CF9AE}" pid="8" name="MSIP_Label_39d8be9e-c8d9-4b9c-bd40-2c27cc7ea2e6_ActionId">
    <vt:lpwstr>5715f456-9f2d-4555-ac61-58155fbe27be</vt:lpwstr>
  </property>
  <property fmtid="{D5CDD505-2E9C-101B-9397-08002B2CF9AE}" pid="9" name="MSIP_Label_39d8be9e-c8d9-4b9c-bd40-2c27cc7ea2e6_ContentBits">
    <vt:lpwstr>0</vt:lpwstr>
  </property>
  <property fmtid="{D5CDD505-2E9C-101B-9397-08002B2CF9AE}" pid="10" name="Content Subject">
    <vt:lpwstr/>
  </property>
  <property fmtid="{D5CDD505-2E9C-101B-9397-08002B2CF9AE}" pid="11" name="MediaServiceImageTags">
    <vt:lpwstr/>
  </property>
</Properties>
</file>