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3.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4.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xml" ContentType="application/vnd.openxmlformats-officedocument.drawingml.chartshapes+xml"/>
  <Override PartName="/ppt/notesSlides/notesSlide15.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6.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7.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8.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Lst>
  <p:notesMasterIdLst>
    <p:notesMasterId r:id="rId37"/>
  </p:notesMasterIdLst>
  <p:handoutMasterIdLst>
    <p:handoutMasterId r:id="rId38"/>
  </p:handoutMasterIdLst>
  <p:sldIdLst>
    <p:sldId id="259" r:id="rId6"/>
    <p:sldId id="331" r:id="rId7"/>
    <p:sldId id="898" r:id="rId8"/>
    <p:sldId id="842" r:id="rId9"/>
    <p:sldId id="854" r:id="rId10"/>
    <p:sldId id="793" r:id="rId11"/>
    <p:sldId id="879" r:id="rId12"/>
    <p:sldId id="881" r:id="rId13"/>
    <p:sldId id="888" r:id="rId14"/>
    <p:sldId id="868" r:id="rId15"/>
    <p:sldId id="889" r:id="rId16"/>
    <p:sldId id="858" r:id="rId17"/>
    <p:sldId id="891" r:id="rId18"/>
    <p:sldId id="869" r:id="rId19"/>
    <p:sldId id="895" r:id="rId20"/>
    <p:sldId id="896" r:id="rId21"/>
    <p:sldId id="893" r:id="rId22"/>
    <p:sldId id="892" r:id="rId23"/>
    <p:sldId id="890" r:id="rId24"/>
    <p:sldId id="897" r:id="rId25"/>
    <p:sldId id="859" r:id="rId26"/>
    <p:sldId id="862" r:id="rId27"/>
    <p:sldId id="894" r:id="rId28"/>
    <p:sldId id="870" r:id="rId29"/>
    <p:sldId id="887" r:id="rId30"/>
    <p:sldId id="882" r:id="rId31"/>
    <p:sldId id="883" r:id="rId32"/>
    <p:sldId id="884" r:id="rId33"/>
    <p:sldId id="885" r:id="rId34"/>
    <p:sldId id="886" r:id="rId35"/>
    <p:sldId id="26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9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ura O'Malley - Researcher" initials="MO-R" lastIdx="69" clrIdx="0">
    <p:extLst>
      <p:ext uri="{19B8F6BF-5375-455C-9EA6-DF929625EA0E}">
        <p15:presenceInfo xmlns:p15="http://schemas.microsoft.com/office/powerpoint/2012/main" userId="S::maura.o-malley@essex.gov.uk::debcc6ab-8d4c-4f20-82e6-146e5bb09687" providerId="AD"/>
      </p:ext>
    </p:extLst>
  </p:cmAuthor>
  <p:cmAuthor id="2" name="Poppy Reece - Researcher" initials="PR-R" lastIdx="59" clrIdx="1">
    <p:extLst>
      <p:ext uri="{19B8F6BF-5375-455C-9EA6-DF929625EA0E}">
        <p15:presenceInfo xmlns:p15="http://schemas.microsoft.com/office/powerpoint/2012/main" userId="S::Poppy.Reece@essex.gov.uk::dc98a925-bdaa-4bee-b207-d103908056d7" providerId="AD"/>
      </p:ext>
    </p:extLst>
  </p:cmAuthor>
  <p:cmAuthor id="3" name="Emily Brodie - Intelligence Manager" initials="EM" lastIdx="146" clrIdx="2">
    <p:extLst>
      <p:ext uri="{19B8F6BF-5375-455C-9EA6-DF929625EA0E}">
        <p15:presenceInfo xmlns:p15="http://schemas.microsoft.com/office/powerpoint/2012/main" userId="S::emily.brodie@essex.gov.uk::72612abd-c561-46f0-925a-0548d2cab26d" providerId="AD"/>
      </p:ext>
    </p:extLst>
  </p:cmAuthor>
  <p:cmAuthor id="4" name="Maria Dixon - Senior Campaigns Adviser" initials="MDSCA" lastIdx="1" clrIdx="3">
    <p:extLst>
      <p:ext uri="{19B8F6BF-5375-455C-9EA6-DF929625EA0E}">
        <p15:presenceInfo xmlns:p15="http://schemas.microsoft.com/office/powerpoint/2012/main" userId="S::Maria.Dixon@essex.gov.uk::85c25cc1-409a-4a51-ab90-f1fc20d24496" providerId="AD"/>
      </p:ext>
    </p:extLst>
  </p:cmAuthor>
  <p:cmAuthor id="5" name="Denise Evora - Research Intern" initials="DERI" lastIdx="1" clrIdx="4">
    <p:extLst>
      <p:ext uri="{19B8F6BF-5375-455C-9EA6-DF929625EA0E}">
        <p15:presenceInfo xmlns:p15="http://schemas.microsoft.com/office/powerpoint/2012/main" userId="S::Denise.Evora@essex.gov.uk::bab56242-47e6-441c-aaea-9d619727d6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5B0C"/>
    <a:srgbClr val="004899"/>
    <a:srgbClr val="44BCCD"/>
    <a:srgbClr val="F28F00"/>
    <a:srgbClr val="9C9FAE"/>
    <a:srgbClr val="FF0066"/>
    <a:srgbClr val="6600CC"/>
    <a:srgbClr val="E4E4E4"/>
    <a:srgbClr val="FAB500"/>
    <a:srgbClr val="706E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6357" autoAdjust="0"/>
  </p:normalViewPr>
  <p:slideViewPr>
    <p:cSldViewPr snapToGrid="0">
      <p:cViewPr varScale="1">
        <p:scale>
          <a:sx n="109" d="100"/>
          <a:sy n="109" d="100"/>
        </p:scale>
        <p:origin x="834" y="108"/>
      </p:cViewPr>
      <p:guideLst>
        <p:guide orient="horz" pos="1094"/>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oppy.reece\Downloads\Relationships_Sex_Education_Survey_2022-pasted-question-1652956829.11-83274-District%20(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poppy.reece\Downloads\Relationships_Sex_Education_Survey_2022-question.2022-05-19.7139244531-feelings_on_social_medi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poppy.reece\Downloads\Relationships_Sex_Education_Survey_2022-question.2022-05-19.7139244531-feelings_on_social_media.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essexcountycouncil-my.sharepoint.com/personal/poppy_reece_essex_gov_uk/Documents/Documents/SRE%20analysi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essexcountycouncil-my.sharepoint.com/personal/poppy_reece_essex_gov_uk/Documents/Documents/SRE%20analysi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essexcountycouncil-my.sharepoint.com/personal/poppy_reece_essex_gov_uk/Documents/Documents/SRE%20analysi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essexcountycouncil-my.sharepoint.com/personal/poppy_reece_essex_gov_uk/Documents/Documents/SRE%20analysis.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xml"/></Relationships>
</file>

<file path=ppt/charts/_rels/chart16.xml.rels><?xml version="1.0" encoding="UTF-8" standalone="yes"?>
<Relationships xmlns="http://schemas.openxmlformats.org/package/2006/relationships"><Relationship Id="rId3" Type="http://schemas.openxmlformats.org/officeDocument/2006/relationships/oleObject" Target="https://essexcountycouncil-my.sharepoint.com/personal/poppy_reece_essex_gov_uk/Documents/Documents/SRE%20analysi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essexcountycouncil-my.sharepoint.com/personal/poppy_reece_essex_gov_uk/Documents/Documents/SRE%20analysi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essexcountycouncil-my.sharepoint.com/personal/poppy_reece_essex_gov_uk/Documents/Documents/SRE%20analysi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essexcountycouncil-my.sharepoint.com/personal/poppy_reece_essex_gov_uk/Documents/Documents/SRE%20analysi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oppy.reece\Downloads\Relationships_Sex_Education_Survey_2022-question.2022-05-19.3551153603-info_source_-_Healthy_and_....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oppy.reece\Downloads\Relationships_Sex_Education_Survey_2022-question.2022-05-19.3551153603-info_source_-_Healthy_and_....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poppy.reece\Downloads\Relationships_Sex_Education_Survey_2022-question.2022-05-19.3551153603-info_source_-_Healthy_and_....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poppy.reece\Downloads\Relationships_Sex_Education_Survey_2022-question.2022-05-19.9321982366-topics_to_know_more_about%2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poppy.reece\Downloads\Relationships_Sex_Education_Survey_2022-question.2022-05-19.0861339624-more_topics%20(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poppy.reece\Downloads\Relationships_Sex_Education_Survey_2022-question.2022-05-19.2620219469-Website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poppy.reece\Downloads\Relationships_Sex_Education_Survey_2022-question.2022-05-19.2612093634-websites%20(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poppy.reece\Downloads\Relationships_Sex_Education_Survey_2022-question.2022-05-19.7139244531-feelings_on_social_medi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Thurrock</c:v>
                </c:pt>
                <c:pt idx="1">
                  <c:v>Castle Point</c:v>
                </c:pt>
                <c:pt idx="2">
                  <c:v>Uttlesford</c:v>
                </c:pt>
                <c:pt idx="3">
                  <c:v>Rochford</c:v>
                </c:pt>
                <c:pt idx="4">
                  <c:v>Southend</c:v>
                </c:pt>
                <c:pt idx="5">
                  <c:v>Colchester</c:v>
                </c:pt>
                <c:pt idx="6">
                  <c:v>Brentwood</c:v>
                </c:pt>
                <c:pt idx="7">
                  <c:v>Braintree</c:v>
                </c:pt>
                <c:pt idx="8">
                  <c:v>Chelmsford</c:v>
                </c:pt>
                <c:pt idx="9">
                  <c:v>Harlow</c:v>
                </c:pt>
                <c:pt idx="10">
                  <c:v>Basildon</c:v>
                </c:pt>
                <c:pt idx="11">
                  <c:v>Tendring</c:v>
                </c:pt>
                <c:pt idx="12">
                  <c:v>Epping Forest</c:v>
                </c:pt>
                <c:pt idx="13">
                  <c:v>Maldon</c:v>
                </c:pt>
              </c:strCache>
            </c:strRef>
          </c:cat>
          <c:val>
            <c:numRef>
              <c:f>Sheet1!$B$2:$B$15</c:f>
              <c:numCache>
                <c:formatCode>0.0%</c:formatCode>
                <c:ptCount val="14"/>
                <c:pt idx="0">
                  <c:v>1.5E-3</c:v>
                </c:pt>
                <c:pt idx="1">
                  <c:v>3.7000000000000002E-3</c:v>
                </c:pt>
                <c:pt idx="2">
                  <c:v>1.5800000000000002E-2</c:v>
                </c:pt>
                <c:pt idx="3">
                  <c:v>1.6400000000000001E-2</c:v>
                </c:pt>
                <c:pt idx="4">
                  <c:v>1.7100000000000001E-2</c:v>
                </c:pt>
                <c:pt idx="5">
                  <c:v>2.1299999999999999E-2</c:v>
                </c:pt>
                <c:pt idx="6">
                  <c:v>2.47E-2</c:v>
                </c:pt>
                <c:pt idx="7">
                  <c:v>2.8299999999999999E-2</c:v>
                </c:pt>
                <c:pt idx="8">
                  <c:v>3.1099999999999999E-2</c:v>
                </c:pt>
                <c:pt idx="9">
                  <c:v>7.0400000000000004E-2</c:v>
                </c:pt>
                <c:pt idx="10">
                  <c:v>8.4699999999999998E-2</c:v>
                </c:pt>
                <c:pt idx="11">
                  <c:v>0.16420000000000001</c:v>
                </c:pt>
                <c:pt idx="12">
                  <c:v>0.19040000000000001</c:v>
                </c:pt>
                <c:pt idx="13">
                  <c:v>0.33050000000000002</c:v>
                </c:pt>
              </c:numCache>
            </c:numRef>
          </c:val>
          <c:extLst>
            <c:ext xmlns:c16="http://schemas.microsoft.com/office/drawing/2014/chart" uri="{C3380CC4-5D6E-409C-BE32-E72D297353CC}">
              <c16:uniqueId val="{00000000-0796-4859-8195-53597FEB7BF7}"/>
            </c:ext>
          </c:extLst>
        </c:ser>
        <c:dLbls>
          <c:showLegendKey val="0"/>
          <c:showVal val="0"/>
          <c:showCatName val="0"/>
          <c:showSerName val="0"/>
          <c:showPercent val="0"/>
          <c:showBubbleSize val="0"/>
        </c:dLbls>
        <c:gapWidth val="182"/>
        <c:axId val="913244384"/>
        <c:axId val="913250208"/>
      </c:barChart>
      <c:catAx>
        <c:axId val="913244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13250208"/>
        <c:crosses val="autoZero"/>
        <c:auto val="1"/>
        <c:lblAlgn val="ctr"/>
        <c:lblOffset val="100"/>
        <c:noMultiLvlLbl val="0"/>
      </c:catAx>
      <c:valAx>
        <c:axId val="913250208"/>
        <c:scaling>
          <c:orientation val="minMax"/>
        </c:scaling>
        <c:delete val="0"/>
        <c:axPos val="b"/>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3244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Sheet1!$A$18</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Sheet1!$B$17:$D$17</c:f>
              <c:strCache>
                <c:ptCount val="3"/>
                <c:pt idx="0">
                  <c:v>Year 7-9</c:v>
                </c:pt>
                <c:pt idx="1">
                  <c:v>Year 10-11</c:v>
                </c:pt>
                <c:pt idx="2">
                  <c:v>17-25</c:v>
                </c:pt>
              </c:strCache>
            </c:strRef>
          </c:cat>
          <c:val>
            <c:numRef>
              <c:f>Sheet1!$B$18:$D$18</c:f>
              <c:numCache>
                <c:formatCode>0%</c:formatCode>
                <c:ptCount val="3"/>
                <c:pt idx="0">
                  <c:v>0.40160000000000001</c:v>
                </c:pt>
                <c:pt idx="1">
                  <c:v>0.2777</c:v>
                </c:pt>
                <c:pt idx="2">
                  <c:v>0.20880000000000001</c:v>
                </c:pt>
              </c:numCache>
            </c:numRef>
          </c:val>
          <c:extLst>
            <c:ext xmlns:c16="http://schemas.microsoft.com/office/drawing/2014/chart" uri="{C3380CC4-5D6E-409C-BE32-E72D297353CC}">
              <c16:uniqueId val="{00000000-7389-4179-8F02-BD6B838C9C04}"/>
            </c:ext>
          </c:extLst>
        </c:ser>
        <c:ser>
          <c:idx val="1"/>
          <c:order val="1"/>
          <c:tx>
            <c:strRef>
              <c:f>Sheet1!$A$19</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Sheet1!$B$17:$D$17</c:f>
              <c:strCache>
                <c:ptCount val="3"/>
                <c:pt idx="0">
                  <c:v>Year 7-9</c:v>
                </c:pt>
                <c:pt idx="1">
                  <c:v>Year 10-11</c:v>
                </c:pt>
                <c:pt idx="2">
                  <c:v>17-25</c:v>
                </c:pt>
              </c:strCache>
            </c:strRef>
          </c:cat>
          <c:val>
            <c:numRef>
              <c:f>Sheet1!$B$19:$D$19</c:f>
              <c:numCache>
                <c:formatCode>0%</c:formatCode>
                <c:ptCount val="3"/>
                <c:pt idx="0">
                  <c:v>0.252</c:v>
                </c:pt>
                <c:pt idx="1">
                  <c:v>0.33019999999999999</c:v>
                </c:pt>
                <c:pt idx="2">
                  <c:v>0.34799999999999998</c:v>
                </c:pt>
              </c:numCache>
            </c:numRef>
          </c:val>
          <c:extLst>
            <c:ext xmlns:c16="http://schemas.microsoft.com/office/drawing/2014/chart" uri="{C3380CC4-5D6E-409C-BE32-E72D297353CC}">
              <c16:uniqueId val="{00000001-7389-4179-8F02-BD6B838C9C04}"/>
            </c:ext>
          </c:extLst>
        </c:ser>
        <c:dLbls>
          <c:showLegendKey val="0"/>
          <c:showVal val="0"/>
          <c:showCatName val="0"/>
          <c:showSerName val="0"/>
          <c:showPercent val="0"/>
          <c:showBubbleSize val="0"/>
        </c:dLbls>
        <c:gapWidth val="219"/>
        <c:overlap val="-27"/>
        <c:axId val="986881696"/>
        <c:axId val="986879616"/>
      </c:barChart>
      <c:catAx>
        <c:axId val="98688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6879616"/>
        <c:crosses val="autoZero"/>
        <c:auto val="1"/>
        <c:lblAlgn val="ctr"/>
        <c:lblOffset val="100"/>
        <c:noMultiLvlLbl val="0"/>
      </c:catAx>
      <c:valAx>
        <c:axId val="98687961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6881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Sheet1!$A$23</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Sheet1!$B$22:$D$22</c:f>
              <c:strCache>
                <c:ptCount val="3"/>
                <c:pt idx="0">
                  <c:v>Year 7-9</c:v>
                </c:pt>
                <c:pt idx="1">
                  <c:v>Year 10-11</c:v>
                </c:pt>
                <c:pt idx="2">
                  <c:v>17-25</c:v>
                </c:pt>
              </c:strCache>
            </c:strRef>
          </c:cat>
          <c:val>
            <c:numRef>
              <c:f>Sheet1!$B$23:$D$23</c:f>
              <c:numCache>
                <c:formatCode>0%</c:formatCode>
                <c:ptCount val="3"/>
                <c:pt idx="0">
                  <c:v>0.63119999999999998</c:v>
                </c:pt>
                <c:pt idx="1">
                  <c:v>0.5333</c:v>
                </c:pt>
                <c:pt idx="2">
                  <c:v>0.38600000000000001</c:v>
                </c:pt>
              </c:numCache>
            </c:numRef>
          </c:val>
          <c:extLst>
            <c:ext xmlns:c16="http://schemas.microsoft.com/office/drawing/2014/chart" uri="{C3380CC4-5D6E-409C-BE32-E72D297353CC}">
              <c16:uniqueId val="{00000000-BC02-4780-B9B2-D5E10CD3903D}"/>
            </c:ext>
          </c:extLst>
        </c:ser>
        <c:ser>
          <c:idx val="1"/>
          <c:order val="1"/>
          <c:tx>
            <c:strRef>
              <c:f>Sheet1!$A$24</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Sheet1!$B$22:$D$22</c:f>
              <c:strCache>
                <c:ptCount val="3"/>
                <c:pt idx="0">
                  <c:v>Year 7-9</c:v>
                </c:pt>
                <c:pt idx="1">
                  <c:v>Year 10-11</c:v>
                </c:pt>
                <c:pt idx="2">
                  <c:v>17-25</c:v>
                </c:pt>
              </c:strCache>
            </c:strRef>
          </c:cat>
          <c:val>
            <c:numRef>
              <c:f>Sheet1!$B$24:$D$24</c:f>
              <c:numCache>
                <c:formatCode>0%</c:formatCode>
                <c:ptCount val="3"/>
                <c:pt idx="0">
                  <c:v>9.7900000000000001E-2</c:v>
                </c:pt>
                <c:pt idx="1">
                  <c:v>0.13139999999999999</c:v>
                </c:pt>
                <c:pt idx="2">
                  <c:v>0.17649999999999999</c:v>
                </c:pt>
              </c:numCache>
            </c:numRef>
          </c:val>
          <c:extLst>
            <c:ext xmlns:c16="http://schemas.microsoft.com/office/drawing/2014/chart" uri="{C3380CC4-5D6E-409C-BE32-E72D297353CC}">
              <c16:uniqueId val="{00000001-BC02-4780-B9B2-D5E10CD3903D}"/>
            </c:ext>
          </c:extLst>
        </c:ser>
        <c:dLbls>
          <c:showLegendKey val="0"/>
          <c:showVal val="0"/>
          <c:showCatName val="0"/>
          <c:showSerName val="0"/>
          <c:showPercent val="0"/>
          <c:showBubbleSize val="0"/>
        </c:dLbls>
        <c:gapWidth val="219"/>
        <c:overlap val="-27"/>
        <c:axId val="958377168"/>
        <c:axId val="958379248"/>
      </c:barChart>
      <c:catAx>
        <c:axId val="95837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8379248"/>
        <c:crosses val="autoZero"/>
        <c:auto val="1"/>
        <c:lblAlgn val="ctr"/>
        <c:lblOffset val="100"/>
        <c:noMultiLvlLbl val="0"/>
      </c:catAx>
      <c:valAx>
        <c:axId val="95837924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837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Sheet1!$B$27</c:f>
              <c:strCache>
                <c:ptCount val="1"/>
                <c:pt idx="0">
                  <c:v>Year 7-9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Sheet1!$A$28:$A$32</c:f>
              <c:strCache>
                <c:ptCount val="5"/>
                <c:pt idx="0">
                  <c:v>Family</c:v>
                </c:pt>
                <c:pt idx="1">
                  <c:v>Friends</c:v>
                </c:pt>
                <c:pt idx="2">
                  <c:v>Teacher</c:v>
                </c:pt>
                <c:pt idx="3">
                  <c:v>Youth Worker</c:v>
                </c:pt>
                <c:pt idx="4">
                  <c:v>Police</c:v>
                </c:pt>
              </c:strCache>
            </c:strRef>
          </c:cat>
          <c:val>
            <c:numRef>
              <c:f>Sheet1!$B$28:$B$32</c:f>
              <c:numCache>
                <c:formatCode>0%</c:formatCode>
                <c:ptCount val="5"/>
                <c:pt idx="0">
                  <c:v>0.8458</c:v>
                </c:pt>
                <c:pt idx="1">
                  <c:v>0.59</c:v>
                </c:pt>
                <c:pt idx="2">
                  <c:v>0.27060000000000001</c:v>
                </c:pt>
                <c:pt idx="3">
                  <c:v>5.7500000000000002E-2</c:v>
                </c:pt>
                <c:pt idx="4">
                  <c:v>0.14940000000000001</c:v>
                </c:pt>
              </c:numCache>
            </c:numRef>
          </c:val>
          <c:extLst>
            <c:ext xmlns:c16="http://schemas.microsoft.com/office/drawing/2014/chart" uri="{C3380CC4-5D6E-409C-BE32-E72D297353CC}">
              <c16:uniqueId val="{00000000-79DE-4A06-B4C0-E0E973D5D167}"/>
            </c:ext>
          </c:extLst>
        </c:ser>
        <c:ser>
          <c:idx val="1"/>
          <c:order val="1"/>
          <c:tx>
            <c:strRef>
              <c:f>Sheet1!$C$27</c:f>
              <c:strCache>
                <c:ptCount val="1"/>
                <c:pt idx="0">
                  <c:v>Year 10-11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Sheet1!$A$28:$A$32</c:f>
              <c:strCache>
                <c:ptCount val="5"/>
                <c:pt idx="0">
                  <c:v>Family</c:v>
                </c:pt>
                <c:pt idx="1">
                  <c:v>Friends</c:v>
                </c:pt>
                <c:pt idx="2">
                  <c:v>Teacher</c:v>
                </c:pt>
                <c:pt idx="3">
                  <c:v>Youth Worker</c:v>
                </c:pt>
                <c:pt idx="4">
                  <c:v>Police</c:v>
                </c:pt>
              </c:strCache>
            </c:strRef>
          </c:cat>
          <c:val>
            <c:numRef>
              <c:f>Sheet1!$C$28:$C$32</c:f>
              <c:numCache>
                <c:formatCode>0%</c:formatCode>
                <c:ptCount val="5"/>
                <c:pt idx="0">
                  <c:v>0.67369999999999997</c:v>
                </c:pt>
                <c:pt idx="1">
                  <c:v>0.68610000000000004</c:v>
                </c:pt>
                <c:pt idx="2">
                  <c:v>0.14019999999999999</c:v>
                </c:pt>
                <c:pt idx="3">
                  <c:v>5.6399999999999999E-2</c:v>
                </c:pt>
                <c:pt idx="4">
                  <c:v>0.1323</c:v>
                </c:pt>
              </c:numCache>
            </c:numRef>
          </c:val>
          <c:extLst>
            <c:ext xmlns:c16="http://schemas.microsoft.com/office/drawing/2014/chart" uri="{C3380CC4-5D6E-409C-BE32-E72D297353CC}">
              <c16:uniqueId val="{00000001-79DE-4A06-B4C0-E0E973D5D167}"/>
            </c:ext>
          </c:extLst>
        </c:ser>
        <c:ser>
          <c:idx val="2"/>
          <c:order val="2"/>
          <c:tx>
            <c:strRef>
              <c:f>Sheet1!$D$27</c:f>
              <c:strCache>
                <c:ptCount val="1"/>
                <c:pt idx="0">
                  <c:v>17-25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Sheet1!$A$28:$A$32</c:f>
              <c:strCache>
                <c:ptCount val="5"/>
                <c:pt idx="0">
                  <c:v>Family</c:v>
                </c:pt>
                <c:pt idx="1">
                  <c:v>Friends</c:v>
                </c:pt>
                <c:pt idx="2">
                  <c:v>Teacher</c:v>
                </c:pt>
                <c:pt idx="3">
                  <c:v>Youth Worker</c:v>
                </c:pt>
                <c:pt idx="4">
                  <c:v>Police</c:v>
                </c:pt>
              </c:strCache>
            </c:strRef>
          </c:cat>
          <c:val>
            <c:numRef>
              <c:f>Sheet1!$D$28:$D$32</c:f>
              <c:numCache>
                <c:formatCode>0%</c:formatCode>
                <c:ptCount val="5"/>
                <c:pt idx="0">
                  <c:v>0.45529999999999998</c:v>
                </c:pt>
                <c:pt idx="1">
                  <c:v>0.60309999999999997</c:v>
                </c:pt>
                <c:pt idx="2">
                  <c:v>0.1012</c:v>
                </c:pt>
                <c:pt idx="3">
                  <c:v>5.45E-2</c:v>
                </c:pt>
                <c:pt idx="4">
                  <c:v>0.1206</c:v>
                </c:pt>
              </c:numCache>
            </c:numRef>
          </c:val>
          <c:extLst>
            <c:ext xmlns:c16="http://schemas.microsoft.com/office/drawing/2014/chart" uri="{C3380CC4-5D6E-409C-BE32-E72D297353CC}">
              <c16:uniqueId val="{00000002-79DE-4A06-B4C0-E0E973D5D167}"/>
            </c:ext>
          </c:extLst>
        </c:ser>
        <c:dLbls>
          <c:showLegendKey val="0"/>
          <c:showVal val="0"/>
          <c:showCatName val="0"/>
          <c:showSerName val="0"/>
          <c:showPercent val="0"/>
          <c:showBubbleSize val="0"/>
        </c:dLbls>
        <c:gapWidth val="182"/>
        <c:axId val="793745744"/>
        <c:axId val="793758640"/>
      </c:barChart>
      <c:catAx>
        <c:axId val="793745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93758640"/>
        <c:crosses val="autoZero"/>
        <c:auto val="1"/>
        <c:lblAlgn val="ctr"/>
        <c:lblOffset val="100"/>
        <c:noMultiLvlLbl val="0"/>
      </c:catAx>
      <c:valAx>
        <c:axId val="79375864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3745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Sheet1!$A$35</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Sheet1!$B$34:$D$34</c:f>
              <c:strCache>
                <c:ptCount val="3"/>
                <c:pt idx="0">
                  <c:v>Year 7-9</c:v>
                </c:pt>
                <c:pt idx="1">
                  <c:v>Year 10-11</c:v>
                </c:pt>
                <c:pt idx="2">
                  <c:v>17-25</c:v>
                </c:pt>
              </c:strCache>
            </c:strRef>
          </c:cat>
          <c:val>
            <c:numRef>
              <c:f>Sheet1!$B$35:$D$35</c:f>
              <c:numCache>
                <c:formatCode>0%</c:formatCode>
                <c:ptCount val="3"/>
                <c:pt idx="0">
                  <c:v>0.70650000000000002</c:v>
                </c:pt>
                <c:pt idx="1">
                  <c:v>0.51829999999999998</c:v>
                </c:pt>
                <c:pt idx="2">
                  <c:v>0.41449999999999998</c:v>
                </c:pt>
              </c:numCache>
            </c:numRef>
          </c:val>
          <c:extLst>
            <c:ext xmlns:c16="http://schemas.microsoft.com/office/drawing/2014/chart" uri="{C3380CC4-5D6E-409C-BE32-E72D297353CC}">
              <c16:uniqueId val="{00000000-7C84-4106-AE8A-EB2BC76DCB33}"/>
            </c:ext>
          </c:extLst>
        </c:ser>
        <c:ser>
          <c:idx val="1"/>
          <c:order val="1"/>
          <c:tx>
            <c:strRef>
              <c:f>Sheet1!$A$36</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Sheet1!$B$34:$D$34</c:f>
              <c:strCache>
                <c:ptCount val="3"/>
                <c:pt idx="0">
                  <c:v>Year 7-9</c:v>
                </c:pt>
                <c:pt idx="1">
                  <c:v>Year 10-11</c:v>
                </c:pt>
                <c:pt idx="2">
                  <c:v>17-25</c:v>
                </c:pt>
              </c:strCache>
            </c:strRef>
          </c:cat>
          <c:val>
            <c:numRef>
              <c:f>Sheet1!$B$36:$D$36</c:f>
              <c:numCache>
                <c:formatCode>0%</c:formatCode>
                <c:ptCount val="3"/>
                <c:pt idx="0">
                  <c:v>0.12740000000000001</c:v>
                </c:pt>
                <c:pt idx="1">
                  <c:v>0.27500000000000002</c:v>
                </c:pt>
                <c:pt idx="2">
                  <c:v>0.3745</c:v>
                </c:pt>
              </c:numCache>
            </c:numRef>
          </c:val>
          <c:extLst>
            <c:ext xmlns:c16="http://schemas.microsoft.com/office/drawing/2014/chart" uri="{C3380CC4-5D6E-409C-BE32-E72D297353CC}">
              <c16:uniqueId val="{00000001-7C84-4106-AE8A-EB2BC76DCB33}"/>
            </c:ext>
          </c:extLst>
        </c:ser>
        <c:ser>
          <c:idx val="2"/>
          <c:order val="2"/>
          <c:tx>
            <c:strRef>
              <c:f>Sheet1!$A$37</c:f>
              <c:strCache>
                <c:ptCount val="1"/>
                <c:pt idx="0">
                  <c:v>Not sure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Sheet1!$B$34:$D$34</c:f>
              <c:strCache>
                <c:ptCount val="3"/>
                <c:pt idx="0">
                  <c:v>Year 7-9</c:v>
                </c:pt>
                <c:pt idx="1">
                  <c:v>Year 10-11</c:v>
                </c:pt>
                <c:pt idx="2">
                  <c:v>17-25</c:v>
                </c:pt>
              </c:strCache>
            </c:strRef>
          </c:cat>
          <c:val>
            <c:numRef>
              <c:f>Sheet1!$B$37:$D$37</c:f>
              <c:numCache>
                <c:formatCode>0%</c:formatCode>
                <c:ptCount val="3"/>
                <c:pt idx="0">
                  <c:v>0.1661</c:v>
                </c:pt>
                <c:pt idx="1">
                  <c:v>0.20669999999999999</c:v>
                </c:pt>
                <c:pt idx="2">
                  <c:v>0.2109</c:v>
                </c:pt>
              </c:numCache>
            </c:numRef>
          </c:val>
          <c:extLst>
            <c:ext xmlns:c16="http://schemas.microsoft.com/office/drawing/2014/chart" uri="{C3380CC4-5D6E-409C-BE32-E72D297353CC}">
              <c16:uniqueId val="{00000002-7C84-4106-AE8A-EB2BC76DCB33}"/>
            </c:ext>
          </c:extLst>
        </c:ser>
        <c:dLbls>
          <c:showLegendKey val="0"/>
          <c:showVal val="0"/>
          <c:showCatName val="0"/>
          <c:showSerName val="0"/>
          <c:showPercent val="0"/>
          <c:showBubbleSize val="0"/>
        </c:dLbls>
        <c:gapWidth val="219"/>
        <c:overlap val="-27"/>
        <c:axId val="803629488"/>
        <c:axId val="1129573952"/>
      </c:barChart>
      <c:catAx>
        <c:axId val="80362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9573952"/>
        <c:crosses val="autoZero"/>
        <c:auto val="1"/>
        <c:lblAlgn val="ctr"/>
        <c:lblOffset val="100"/>
        <c:noMultiLvlLbl val="0"/>
      </c:catAx>
      <c:valAx>
        <c:axId val="112957395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3629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Sheet1!$A$40</c:f>
              <c:strCache>
                <c:ptCount val="1"/>
                <c:pt idx="0">
                  <c:v>Too embarrassed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Sheet1!$B$39:$D$39</c:f>
              <c:strCache>
                <c:ptCount val="3"/>
                <c:pt idx="0">
                  <c:v>Year 7-9</c:v>
                </c:pt>
                <c:pt idx="1">
                  <c:v>Year 10-11</c:v>
                </c:pt>
                <c:pt idx="2">
                  <c:v>17-25</c:v>
                </c:pt>
              </c:strCache>
            </c:strRef>
          </c:cat>
          <c:val>
            <c:numRef>
              <c:f>Sheet1!$B$40:$D$40</c:f>
              <c:numCache>
                <c:formatCode>0%</c:formatCode>
                <c:ptCount val="3"/>
                <c:pt idx="0">
                  <c:v>0.71809999999999996</c:v>
                </c:pt>
                <c:pt idx="1">
                  <c:v>0.77969999999999995</c:v>
                </c:pt>
                <c:pt idx="2">
                  <c:v>0.875</c:v>
                </c:pt>
              </c:numCache>
            </c:numRef>
          </c:val>
          <c:extLst>
            <c:ext xmlns:c16="http://schemas.microsoft.com/office/drawing/2014/chart" uri="{C3380CC4-5D6E-409C-BE32-E72D297353CC}">
              <c16:uniqueId val="{00000000-9C41-4155-A53A-80DD20E5B5A1}"/>
            </c:ext>
          </c:extLst>
        </c:ser>
        <c:ser>
          <c:idx val="1"/>
          <c:order val="1"/>
          <c:tx>
            <c:strRef>
              <c:f>Sheet1!$A$41</c:f>
              <c:strCache>
                <c:ptCount val="1"/>
                <c:pt idx="0">
                  <c:v>I would get into trouble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Sheet1!$B$39:$D$39</c:f>
              <c:strCache>
                <c:ptCount val="3"/>
                <c:pt idx="0">
                  <c:v>Year 7-9</c:v>
                </c:pt>
                <c:pt idx="1">
                  <c:v>Year 10-11</c:v>
                </c:pt>
                <c:pt idx="2">
                  <c:v>17-25</c:v>
                </c:pt>
              </c:strCache>
            </c:strRef>
          </c:cat>
          <c:val>
            <c:numRef>
              <c:f>Sheet1!$B$41:$D$41</c:f>
              <c:numCache>
                <c:formatCode>0%</c:formatCode>
                <c:ptCount val="3"/>
                <c:pt idx="0">
                  <c:v>0.43859999999999999</c:v>
                </c:pt>
                <c:pt idx="1">
                  <c:v>0.38419999999999999</c:v>
                </c:pt>
                <c:pt idx="2">
                  <c:v>0.3281</c:v>
                </c:pt>
              </c:numCache>
            </c:numRef>
          </c:val>
          <c:extLst>
            <c:ext xmlns:c16="http://schemas.microsoft.com/office/drawing/2014/chart" uri="{C3380CC4-5D6E-409C-BE32-E72D297353CC}">
              <c16:uniqueId val="{00000001-9C41-4155-A53A-80DD20E5B5A1}"/>
            </c:ext>
          </c:extLst>
        </c:ser>
        <c:ser>
          <c:idx val="2"/>
          <c:order val="2"/>
          <c:tx>
            <c:strRef>
              <c:f>Sheet1!$A$42</c:f>
              <c:strCache>
                <c:ptCount val="1"/>
                <c:pt idx="0">
                  <c:v>My internet would be taken away</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Sheet1!$B$39:$D$39</c:f>
              <c:strCache>
                <c:ptCount val="3"/>
                <c:pt idx="0">
                  <c:v>Year 7-9</c:v>
                </c:pt>
                <c:pt idx="1">
                  <c:v>Year 10-11</c:v>
                </c:pt>
                <c:pt idx="2">
                  <c:v>17-25</c:v>
                </c:pt>
              </c:strCache>
            </c:strRef>
          </c:cat>
          <c:val>
            <c:numRef>
              <c:f>Sheet1!$B$42:$D$42</c:f>
              <c:numCache>
                <c:formatCode>0%</c:formatCode>
                <c:ptCount val="3"/>
                <c:pt idx="0">
                  <c:v>0.34939999999999999</c:v>
                </c:pt>
                <c:pt idx="1">
                  <c:v>0.27679999999999999</c:v>
                </c:pt>
                <c:pt idx="2">
                  <c:v>0</c:v>
                </c:pt>
              </c:numCache>
            </c:numRef>
          </c:val>
          <c:extLst>
            <c:ext xmlns:c16="http://schemas.microsoft.com/office/drawing/2014/chart" uri="{C3380CC4-5D6E-409C-BE32-E72D297353CC}">
              <c16:uniqueId val="{00000002-9C41-4155-A53A-80DD20E5B5A1}"/>
            </c:ext>
          </c:extLst>
        </c:ser>
        <c:dLbls>
          <c:showLegendKey val="0"/>
          <c:showVal val="0"/>
          <c:showCatName val="0"/>
          <c:showSerName val="0"/>
          <c:showPercent val="0"/>
          <c:showBubbleSize val="0"/>
        </c:dLbls>
        <c:gapWidth val="219"/>
        <c:overlap val="-27"/>
        <c:axId val="797236240"/>
        <c:axId val="797232496"/>
      </c:barChart>
      <c:catAx>
        <c:axId val="797236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7232496"/>
        <c:crosses val="autoZero"/>
        <c:auto val="1"/>
        <c:lblAlgn val="ctr"/>
        <c:lblOffset val="100"/>
        <c:noMultiLvlLbl val="0"/>
      </c:catAx>
      <c:valAx>
        <c:axId val="79723249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7236240"/>
        <c:crosses val="autoZero"/>
        <c:crossBetween val="between"/>
      </c:valAx>
      <c:spPr>
        <a:noFill/>
        <a:ln>
          <a:noFill/>
        </a:ln>
        <a:effectLst/>
      </c:spPr>
    </c:plotArea>
    <c:legend>
      <c:legendPos val="b"/>
      <c:layout>
        <c:manualLayout>
          <c:xMode val="edge"/>
          <c:yMode val="edge"/>
          <c:x val="8.6819627662151014E-3"/>
          <c:y val="0.82117381160688252"/>
          <c:w val="0.9877625821452215"/>
          <c:h val="0.1510484106153397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Sheet1!$B$44</c:f>
              <c:strCache>
                <c:ptCount val="1"/>
                <c:pt idx="0">
                  <c:v>Year 7-9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Sheet1!$A$45:$A$50</c:f>
              <c:strCache>
                <c:ptCount val="6"/>
                <c:pt idx="0">
                  <c:v>Mobile phone</c:v>
                </c:pt>
                <c:pt idx="1">
                  <c:v>Snapchat</c:v>
                </c:pt>
                <c:pt idx="2">
                  <c:v>Instagram</c:v>
                </c:pt>
                <c:pt idx="3">
                  <c:v>TikTok</c:v>
                </c:pt>
                <c:pt idx="4">
                  <c:v>Twitch</c:v>
                </c:pt>
                <c:pt idx="5">
                  <c:v>Online gaming</c:v>
                </c:pt>
              </c:strCache>
            </c:strRef>
          </c:cat>
          <c:val>
            <c:numRef>
              <c:f>Sheet1!$B$45:$B$50</c:f>
              <c:numCache>
                <c:formatCode>0%</c:formatCode>
                <c:ptCount val="6"/>
                <c:pt idx="0">
                  <c:v>0.98</c:v>
                </c:pt>
                <c:pt idx="1">
                  <c:v>0.72</c:v>
                </c:pt>
                <c:pt idx="2">
                  <c:v>0.54</c:v>
                </c:pt>
                <c:pt idx="3">
                  <c:v>0.75</c:v>
                </c:pt>
                <c:pt idx="4">
                  <c:v>0.24</c:v>
                </c:pt>
                <c:pt idx="5">
                  <c:v>0.74</c:v>
                </c:pt>
              </c:numCache>
            </c:numRef>
          </c:val>
          <c:extLst>
            <c:ext xmlns:c16="http://schemas.microsoft.com/office/drawing/2014/chart" uri="{C3380CC4-5D6E-409C-BE32-E72D297353CC}">
              <c16:uniqueId val="{00000000-F2C0-4139-854E-A79F2A83675C}"/>
            </c:ext>
          </c:extLst>
        </c:ser>
        <c:ser>
          <c:idx val="1"/>
          <c:order val="1"/>
          <c:tx>
            <c:strRef>
              <c:f>Sheet1!$C$44</c:f>
              <c:strCache>
                <c:ptCount val="1"/>
                <c:pt idx="0">
                  <c:v>Year 10-11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Sheet1!$A$45:$A$50</c:f>
              <c:strCache>
                <c:ptCount val="6"/>
                <c:pt idx="0">
                  <c:v>Mobile phone</c:v>
                </c:pt>
                <c:pt idx="1">
                  <c:v>Snapchat</c:v>
                </c:pt>
                <c:pt idx="2">
                  <c:v>Instagram</c:v>
                </c:pt>
                <c:pt idx="3">
                  <c:v>TikTok</c:v>
                </c:pt>
                <c:pt idx="4">
                  <c:v>Twitch</c:v>
                </c:pt>
                <c:pt idx="5">
                  <c:v>Online gaming</c:v>
                </c:pt>
              </c:strCache>
            </c:strRef>
          </c:cat>
          <c:val>
            <c:numRef>
              <c:f>Sheet1!$C$45:$C$50</c:f>
              <c:numCache>
                <c:formatCode>0%</c:formatCode>
                <c:ptCount val="6"/>
                <c:pt idx="0">
                  <c:v>0.98</c:v>
                </c:pt>
                <c:pt idx="1">
                  <c:v>0.85</c:v>
                </c:pt>
                <c:pt idx="2">
                  <c:v>0.85</c:v>
                </c:pt>
                <c:pt idx="3">
                  <c:v>0.83</c:v>
                </c:pt>
                <c:pt idx="4">
                  <c:v>0.43</c:v>
                </c:pt>
                <c:pt idx="5">
                  <c:v>0.67</c:v>
                </c:pt>
              </c:numCache>
            </c:numRef>
          </c:val>
          <c:extLst>
            <c:ext xmlns:c16="http://schemas.microsoft.com/office/drawing/2014/chart" uri="{C3380CC4-5D6E-409C-BE32-E72D297353CC}">
              <c16:uniqueId val="{00000001-F2C0-4139-854E-A79F2A83675C}"/>
            </c:ext>
          </c:extLst>
        </c:ser>
        <c:ser>
          <c:idx val="2"/>
          <c:order val="2"/>
          <c:tx>
            <c:strRef>
              <c:f>Sheet1!$D$44</c:f>
              <c:strCache>
                <c:ptCount val="1"/>
                <c:pt idx="0">
                  <c:v>17-25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Sheet1!$A$45:$A$50</c:f>
              <c:strCache>
                <c:ptCount val="6"/>
                <c:pt idx="0">
                  <c:v>Mobile phone</c:v>
                </c:pt>
                <c:pt idx="1">
                  <c:v>Snapchat</c:v>
                </c:pt>
                <c:pt idx="2">
                  <c:v>Instagram</c:v>
                </c:pt>
                <c:pt idx="3">
                  <c:v>TikTok</c:v>
                </c:pt>
                <c:pt idx="4">
                  <c:v>Twitch</c:v>
                </c:pt>
                <c:pt idx="5">
                  <c:v>Online gaming</c:v>
                </c:pt>
              </c:strCache>
            </c:strRef>
          </c:cat>
          <c:val>
            <c:numRef>
              <c:f>Sheet1!$D$45:$D$50</c:f>
              <c:numCache>
                <c:formatCode>0%</c:formatCode>
                <c:ptCount val="6"/>
                <c:pt idx="0">
                  <c:v>0.98</c:v>
                </c:pt>
                <c:pt idx="1">
                  <c:v>0.87</c:v>
                </c:pt>
                <c:pt idx="2">
                  <c:v>0.91</c:v>
                </c:pt>
                <c:pt idx="3">
                  <c:v>0.8</c:v>
                </c:pt>
                <c:pt idx="4">
                  <c:v>0.42</c:v>
                </c:pt>
                <c:pt idx="5">
                  <c:v>0.56999999999999995</c:v>
                </c:pt>
              </c:numCache>
            </c:numRef>
          </c:val>
          <c:extLst>
            <c:ext xmlns:c16="http://schemas.microsoft.com/office/drawing/2014/chart" uri="{C3380CC4-5D6E-409C-BE32-E72D297353CC}">
              <c16:uniqueId val="{00000002-F2C0-4139-854E-A79F2A83675C}"/>
            </c:ext>
          </c:extLst>
        </c:ser>
        <c:dLbls>
          <c:showLegendKey val="0"/>
          <c:showVal val="0"/>
          <c:showCatName val="0"/>
          <c:showSerName val="0"/>
          <c:showPercent val="0"/>
          <c:showBubbleSize val="0"/>
        </c:dLbls>
        <c:gapWidth val="219"/>
        <c:overlap val="-27"/>
        <c:axId val="793813136"/>
        <c:axId val="793830608"/>
      </c:barChart>
      <c:catAx>
        <c:axId val="79381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93830608"/>
        <c:crosses val="autoZero"/>
        <c:auto val="1"/>
        <c:lblAlgn val="ctr"/>
        <c:lblOffset val="100"/>
        <c:noMultiLvlLbl val="0"/>
      </c:catAx>
      <c:valAx>
        <c:axId val="793830608"/>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3813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Sheet2!$B$2</c:f>
              <c:strCache>
                <c:ptCount val="1"/>
                <c:pt idx="0">
                  <c:v>I know how to access this</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Sheet2!$A$3:$A$8</c:f>
              <c:strCache>
                <c:ptCount val="6"/>
                <c:pt idx="0">
                  <c:v>Condoms</c:v>
                </c:pt>
                <c:pt idx="1">
                  <c:v>Contraceptive pill</c:v>
                </c:pt>
                <c:pt idx="2">
                  <c:v>Hormonal contraceptive implant</c:v>
                </c:pt>
                <c:pt idx="3">
                  <c:v>Hormonal contraceptive injection</c:v>
                </c:pt>
                <c:pt idx="4">
                  <c:v>Coil or intrauterine device (IUD)</c:v>
                </c:pt>
                <c:pt idx="5">
                  <c:v>Intrauterine system (IUS)</c:v>
                </c:pt>
              </c:strCache>
            </c:strRef>
          </c:cat>
          <c:val>
            <c:numRef>
              <c:f>Sheet2!$B$3:$B$8</c:f>
              <c:numCache>
                <c:formatCode>0%</c:formatCode>
                <c:ptCount val="6"/>
                <c:pt idx="0">
                  <c:v>0.6875</c:v>
                </c:pt>
                <c:pt idx="1">
                  <c:v>0.65290000000000004</c:v>
                </c:pt>
                <c:pt idx="2">
                  <c:v>0.39679999999999999</c:v>
                </c:pt>
                <c:pt idx="3">
                  <c:v>0.38240000000000002</c:v>
                </c:pt>
                <c:pt idx="4">
                  <c:v>0.3831</c:v>
                </c:pt>
                <c:pt idx="5">
                  <c:v>0.2505</c:v>
                </c:pt>
              </c:numCache>
            </c:numRef>
          </c:val>
          <c:extLst>
            <c:ext xmlns:c16="http://schemas.microsoft.com/office/drawing/2014/chart" uri="{C3380CC4-5D6E-409C-BE32-E72D297353CC}">
              <c16:uniqueId val="{00000000-44D0-4496-A2F9-9C96BACBDC5B}"/>
            </c:ext>
          </c:extLst>
        </c:ser>
        <c:ser>
          <c:idx val="1"/>
          <c:order val="1"/>
          <c:tx>
            <c:strRef>
              <c:f>Sheet2!$C$2</c:f>
              <c:strCache>
                <c:ptCount val="1"/>
                <c:pt idx="0">
                  <c:v>I don’t know how to access this</c:v>
                </c:pt>
              </c:strCache>
            </c:strRef>
          </c:tx>
          <c:spPr>
            <a:solidFill>
              <a:srgbClr val="EA5B0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Sheet2!$A$3:$A$8</c:f>
              <c:strCache>
                <c:ptCount val="6"/>
                <c:pt idx="0">
                  <c:v>Condoms</c:v>
                </c:pt>
                <c:pt idx="1">
                  <c:v>Contraceptive pill</c:v>
                </c:pt>
                <c:pt idx="2">
                  <c:v>Hormonal contraceptive implant</c:v>
                </c:pt>
                <c:pt idx="3">
                  <c:v>Hormonal contraceptive injection</c:v>
                </c:pt>
                <c:pt idx="4">
                  <c:v>Coil or intrauterine device (IUD)</c:v>
                </c:pt>
                <c:pt idx="5">
                  <c:v>Intrauterine system (IUS)</c:v>
                </c:pt>
              </c:strCache>
            </c:strRef>
          </c:cat>
          <c:val>
            <c:numRef>
              <c:f>Sheet2!$C$3:$C$8</c:f>
              <c:numCache>
                <c:formatCode>0%</c:formatCode>
                <c:ptCount val="6"/>
                <c:pt idx="0">
                  <c:v>0.12139999999999999</c:v>
                </c:pt>
                <c:pt idx="1">
                  <c:v>0.19239999999999999</c:v>
                </c:pt>
                <c:pt idx="2">
                  <c:v>0.39500000000000002</c:v>
                </c:pt>
                <c:pt idx="3">
                  <c:v>0.40749999999999997</c:v>
                </c:pt>
                <c:pt idx="4">
                  <c:v>0.42270000000000002</c:v>
                </c:pt>
                <c:pt idx="5">
                  <c:v>0.50270000000000004</c:v>
                </c:pt>
              </c:numCache>
            </c:numRef>
          </c:val>
          <c:extLst>
            <c:ext xmlns:c16="http://schemas.microsoft.com/office/drawing/2014/chart" uri="{C3380CC4-5D6E-409C-BE32-E72D297353CC}">
              <c16:uniqueId val="{00000001-44D0-4496-A2F9-9C96BACBDC5B}"/>
            </c:ext>
          </c:extLst>
        </c:ser>
        <c:ser>
          <c:idx val="2"/>
          <c:order val="2"/>
          <c:tx>
            <c:strRef>
              <c:f>Sheet2!$D$2</c:f>
              <c:strCache>
                <c:ptCount val="1"/>
                <c:pt idx="0">
                  <c:v>I've had difficulty assessing this</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Sheet2!$A$3:$A$8</c:f>
              <c:strCache>
                <c:ptCount val="6"/>
                <c:pt idx="0">
                  <c:v>Condoms</c:v>
                </c:pt>
                <c:pt idx="1">
                  <c:v>Contraceptive pill</c:v>
                </c:pt>
                <c:pt idx="2">
                  <c:v>Hormonal contraceptive implant</c:v>
                </c:pt>
                <c:pt idx="3">
                  <c:v>Hormonal contraceptive injection</c:v>
                </c:pt>
                <c:pt idx="4">
                  <c:v>Coil or intrauterine device (IUD)</c:v>
                </c:pt>
                <c:pt idx="5">
                  <c:v>Intrauterine system (IUS)</c:v>
                </c:pt>
              </c:strCache>
            </c:strRef>
          </c:cat>
          <c:val>
            <c:numRef>
              <c:f>Sheet2!$D$3:$D$8</c:f>
              <c:numCache>
                <c:formatCode>0%</c:formatCode>
                <c:ptCount val="6"/>
                <c:pt idx="0">
                  <c:v>7.1000000000000004E-3</c:v>
                </c:pt>
                <c:pt idx="1">
                  <c:v>3.0599999999999999E-2</c:v>
                </c:pt>
                <c:pt idx="2">
                  <c:v>2.3300000000000001E-2</c:v>
                </c:pt>
                <c:pt idx="3">
                  <c:v>2.5100000000000001E-2</c:v>
                </c:pt>
                <c:pt idx="4">
                  <c:v>2.1600000000000001E-2</c:v>
                </c:pt>
                <c:pt idx="5">
                  <c:v>2.1600000000000001E-2</c:v>
                </c:pt>
              </c:numCache>
            </c:numRef>
          </c:val>
          <c:extLst>
            <c:ext xmlns:c16="http://schemas.microsoft.com/office/drawing/2014/chart" uri="{C3380CC4-5D6E-409C-BE32-E72D297353CC}">
              <c16:uniqueId val="{00000002-44D0-4496-A2F9-9C96BACBDC5B}"/>
            </c:ext>
          </c:extLst>
        </c:ser>
        <c:ser>
          <c:idx val="3"/>
          <c:order val="3"/>
          <c:tx>
            <c:strRef>
              <c:f>Sheet2!$E$2</c:f>
              <c:strCache>
                <c:ptCount val="1"/>
                <c:pt idx="0">
                  <c:v>Not applicable</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Sheet2!$A$3:$A$8</c:f>
              <c:strCache>
                <c:ptCount val="6"/>
                <c:pt idx="0">
                  <c:v>Condoms</c:v>
                </c:pt>
                <c:pt idx="1">
                  <c:v>Contraceptive pill</c:v>
                </c:pt>
                <c:pt idx="2">
                  <c:v>Hormonal contraceptive implant</c:v>
                </c:pt>
                <c:pt idx="3">
                  <c:v>Hormonal contraceptive injection</c:v>
                </c:pt>
                <c:pt idx="4">
                  <c:v>Coil or intrauterine device (IUD)</c:v>
                </c:pt>
                <c:pt idx="5">
                  <c:v>Intrauterine system (IUS)</c:v>
                </c:pt>
              </c:strCache>
            </c:strRef>
          </c:cat>
          <c:val>
            <c:numRef>
              <c:f>Sheet2!$E$3:$E$8</c:f>
              <c:numCache>
                <c:formatCode>0%</c:formatCode>
                <c:ptCount val="6"/>
                <c:pt idx="0">
                  <c:v>0.18390000000000001</c:v>
                </c:pt>
                <c:pt idx="1">
                  <c:v>0.1241</c:v>
                </c:pt>
                <c:pt idx="2">
                  <c:v>0.18490000000000001</c:v>
                </c:pt>
                <c:pt idx="3">
                  <c:v>0.18490000000000001</c:v>
                </c:pt>
                <c:pt idx="4">
                  <c:v>0.17269999999999999</c:v>
                </c:pt>
                <c:pt idx="5">
                  <c:v>0.22520000000000001</c:v>
                </c:pt>
              </c:numCache>
            </c:numRef>
          </c:val>
          <c:extLst>
            <c:ext xmlns:c16="http://schemas.microsoft.com/office/drawing/2014/chart" uri="{C3380CC4-5D6E-409C-BE32-E72D297353CC}">
              <c16:uniqueId val="{00000003-44D0-4496-A2F9-9C96BACBDC5B}"/>
            </c:ext>
          </c:extLst>
        </c:ser>
        <c:dLbls>
          <c:showLegendKey val="0"/>
          <c:showVal val="0"/>
          <c:showCatName val="0"/>
          <c:showSerName val="0"/>
          <c:showPercent val="0"/>
          <c:showBubbleSize val="0"/>
        </c:dLbls>
        <c:gapWidth val="150"/>
        <c:overlap val="100"/>
        <c:axId val="1654929599"/>
        <c:axId val="1654930015"/>
      </c:barChart>
      <c:catAx>
        <c:axId val="16549295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654930015"/>
        <c:crosses val="autoZero"/>
        <c:auto val="1"/>
        <c:lblAlgn val="ctr"/>
        <c:lblOffset val="100"/>
        <c:noMultiLvlLbl val="0"/>
      </c:catAx>
      <c:valAx>
        <c:axId val="1654930015"/>
        <c:scaling>
          <c:orientation val="minMax"/>
          <c:max val="1"/>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549295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Sheet2!$B$11</c:f>
              <c:strCache>
                <c:ptCount val="1"/>
                <c:pt idx="0">
                  <c:v>I know how to access this</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Sheet2!$A$12:$A$17</c:f>
              <c:strCache>
                <c:ptCount val="6"/>
                <c:pt idx="0">
                  <c:v>Condoms</c:v>
                </c:pt>
                <c:pt idx="1">
                  <c:v>Contraceptive pill</c:v>
                </c:pt>
                <c:pt idx="2">
                  <c:v>Hormonal contraceptive implant</c:v>
                </c:pt>
                <c:pt idx="3">
                  <c:v>Hormonal contraceptive injection</c:v>
                </c:pt>
                <c:pt idx="4">
                  <c:v>Coil or intrauterine device (IUD)</c:v>
                </c:pt>
                <c:pt idx="5">
                  <c:v>Intrauterine system (IUS)</c:v>
                </c:pt>
              </c:strCache>
            </c:strRef>
          </c:cat>
          <c:val>
            <c:numRef>
              <c:f>Sheet2!$B$12:$B$17</c:f>
              <c:numCache>
                <c:formatCode>0%</c:formatCode>
                <c:ptCount val="6"/>
                <c:pt idx="0">
                  <c:v>0.86</c:v>
                </c:pt>
                <c:pt idx="1">
                  <c:v>0.8</c:v>
                </c:pt>
                <c:pt idx="2">
                  <c:v>0.6</c:v>
                </c:pt>
                <c:pt idx="3">
                  <c:v>0.56999999999999995</c:v>
                </c:pt>
                <c:pt idx="4">
                  <c:v>0.56999999999999995</c:v>
                </c:pt>
                <c:pt idx="5">
                  <c:v>0.47</c:v>
                </c:pt>
              </c:numCache>
            </c:numRef>
          </c:val>
          <c:extLst>
            <c:ext xmlns:c16="http://schemas.microsoft.com/office/drawing/2014/chart" uri="{C3380CC4-5D6E-409C-BE32-E72D297353CC}">
              <c16:uniqueId val="{00000000-4109-4BC6-A3E2-8FF8C41956E3}"/>
            </c:ext>
          </c:extLst>
        </c:ser>
        <c:ser>
          <c:idx val="1"/>
          <c:order val="1"/>
          <c:tx>
            <c:strRef>
              <c:f>Sheet2!$C$11</c:f>
              <c:strCache>
                <c:ptCount val="1"/>
                <c:pt idx="0">
                  <c:v>I don’t know how to access this</c:v>
                </c:pt>
              </c:strCache>
            </c:strRef>
          </c:tx>
          <c:spPr>
            <a:solidFill>
              <a:srgbClr val="EA5B0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Sheet2!$A$12:$A$17</c:f>
              <c:strCache>
                <c:ptCount val="6"/>
                <c:pt idx="0">
                  <c:v>Condoms</c:v>
                </c:pt>
                <c:pt idx="1">
                  <c:v>Contraceptive pill</c:v>
                </c:pt>
                <c:pt idx="2">
                  <c:v>Hormonal contraceptive implant</c:v>
                </c:pt>
                <c:pt idx="3">
                  <c:v>Hormonal contraceptive injection</c:v>
                </c:pt>
                <c:pt idx="4">
                  <c:v>Coil or intrauterine device (IUD)</c:v>
                </c:pt>
                <c:pt idx="5">
                  <c:v>Intrauterine system (IUS)</c:v>
                </c:pt>
              </c:strCache>
            </c:strRef>
          </c:cat>
          <c:val>
            <c:numRef>
              <c:f>Sheet2!$C$12:$C$17</c:f>
              <c:numCache>
                <c:formatCode>0%</c:formatCode>
                <c:ptCount val="6"/>
                <c:pt idx="0">
                  <c:v>0.04</c:v>
                </c:pt>
                <c:pt idx="1">
                  <c:v>0.1</c:v>
                </c:pt>
                <c:pt idx="2">
                  <c:v>0.22</c:v>
                </c:pt>
                <c:pt idx="3">
                  <c:v>0.25</c:v>
                </c:pt>
                <c:pt idx="4">
                  <c:v>0.24</c:v>
                </c:pt>
                <c:pt idx="5">
                  <c:v>0.28999999999999998</c:v>
                </c:pt>
              </c:numCache>
            </c:numRef>
          </c:val>
          <c:extLst>
            <c:ext xmlns:c16="http://schemas.microsoft.com/office/drawing/2014/chart" uri="{C3380CC4-5D6E-409C-BE32-E72D297353CC}">
              <c16:uniqueId val="{00000001-4109-4BC6-A3E2-8FF8C41956E3}"/>
            </c:ext>
          </c:extLst>
        </c:ser>
        <c:ser>
          <c:idx val="2"/>
          <c:order val="2"/>
          <c:tx>
            <c:strRef>
              <c:f>Sheet2!$D$11</c:f>
              <c:strCache>
                <c:ptCount val="1"/>
                <c:pt idx="0">
                  <c:v>I've had difficulty assessing this</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Sheet2!$A$12:$A$17</c:f>
              <c:strCache>
                <c:ptCount val="6"/>
                <c:pt idx="0">
                  <c:v>Condoms</c:v>
                </c:pt>
                <c:pt idx="1">
                  <c:v>Contraceptive pill</c:v>
                </c:pt>
                <c:pt idx="2">
                  <c:v>Hormonal contraceptive implant</c:v>
                </c:pt>
                <c:pt idx="3">
                  <c:v>Hormonal contraceptive injection</c:v>
                </c:pt>
                <c:pt idx="4">
                  <c:v>Coil or intrauterine device (IUD)</c:v>
                </c:pt>
                <c:pt idx="5">
                  <c:v>Intrauterine system (IUS)</c:v>
                </c:pt>
              </c:strCache>
            </c:strRef>
          </c:cat>
          <c:val>
            <c:numRef>
              <c:f>Sheet2!$D$12:$D$17</c:f>
              <c:numCache>
                <c:formatCode>0%</c:formatCode>
                <c:ptCount val="6"/>
                <c:pt idx="0">
                  <c:v>0.01</c:v>
                </c:pt>
                <c:pt idx="1">
                  <c:v>0.05</c:v>
                </c:pt>
                <c:pt idx="2">
                  <c:v>0.02</c:v>
                </c:pt>
                <c:pt idx="3">
                  <c:v>0.01</c:v>
                </c:pt>
                <c:pt idx="4">
                  <c:v>0.01</c:v>
                </c:pt>
                <c:pt idx="5">
                  <c:v>0.02</c:v>
                </c:pt>
              </c:numCache>
            </c:numRef>
          </c:val>
          <c:extLst>
            <c:ext xmlns:c16="http://schemas.microsoft.com/office/drawing/2014/chart" uri="{C3380CC4-5D6E-409C-BE32-E72D297353CC}">
              <c16:uniqueId val="{00000002-4109-4BC6-A3E2-8FF8C41956E3}"/>
            </c:ext>
          </c:extLst>
        </c:ser>
        <c:ser>
          <c:idx val="3"/>
          <c:order val="3"/>
          <c:tx>
            <c:strRef>
              <c:f>Sheet2!$E$11</c:f>
              <c:strCache>
                <c:ptCount val="1"/>
                <c:pt idx="0">
                  <c:v>Not applicable</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Sheet2!$A$12:$A$17</c:f>
              <c:strCache>
                <c:ptCount val="6"/>
                <c:pt idx="0">
                  <c:v>Condoms</c:v>
                </c:pt>
                <c:pt idx="1">
                  <c:v>Contraceptive pill</c:v>
                </c:pt>
                <c:pt idx="2">
                  <c:v>Hormonal contraceptive implant</c:v>
                </c:pt>
                <c:pt idx="3">
                  <c:v>Hormonal contraceptive injection</c:v>
                </c:pt>
                <c:pt idx="4">
                  <c:v>Coil or intrauterine device (IUD)</c:v>
                </c:pt>
                <c:pt idx="5">
                  <c:v>Intrauterine system (IUS)</c:v>
                </c:pt>
              </c:strCache>
            </c:strRef>
          </c:cat>
          <c:val>
            <c:numRef>
              <c:f>Sheet2!$E$12:$E$17</c:f>
              <c:numCache>
                <c:formatCode>0%</c:formatCode>
                <c:ptCount val="6"/>
                <c:pt idx="0">
                  <c:v>0.09</c:v>
                </c:pt>
                <c:pt idx="1">
                  <c:v>0.06</c:v>
                </c:pt>
                <c:pt idx="2">
                  <c:v>0.16</c:v>
                </c:pt>
                <c:pt idx="3">
                  <c:v>0.17</c:v>
                </c:pt>
                <c:pt idx="4">
                  <c:v>0.19</c:v>
                </c:pt>
                <c:pt idx="5">
                  <c:v>0.22</c:v>
                </c:pt>
              </c:numCache>
            </c:numRef>
          </c:val>
          <c:extLst>
            <c:ext xmlns:c16="http://schemas.microsoft.com/office/drawing/2014/chart" uri="{C3380CC4-5D6E-409C-BE32-E72D297353CC}">
              <c16:uniqueId val="{00000003-4109-4BC6-A3E2-8FF8C41956E3}"/>
            </c:ext>
          </c:extLst>
        </c:ser>
        <c:dLbls>
          <c:showLegendKey val="0"/>
          <c:showVal val="0"/>
          <c:showCatName val="0"/>
          <c:showSerName val="0"/>
          <c:showPercent val="0"/>
          <c:showBubbleSize val="0"/>
        </c:dLbls>
        <c:gapWidth val="150"/>
        <c:overlap val="100"/>
        <c:axId val="1586525103"/>
        <c:axId val="1586525935"/>
      </c:barChart>
      <c:catAx>
        <c:axId val="15865251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586525935"/>
        <c:crosses val="autoZero"/>
        <c:auto val="1"/>
        <c:lblAlgn val="ctr"/>
        <c:lblOffset val="100"/>
        <c:noMultiLvlLbl val="0"/>
      </c:catAx>
      <c:valAx>
        <c:axId val="1586525935"/>
        <c:scaling>
          <c:orientation val="minMax"/>
          <c:max val="1"/>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86525103"/>
        <c:crosses val="autoZero"/>
        <c:crossBetween val="between"/>
      </c:valAx>
      <c:spPr>
        <a:noFill/>
        <a:ln>
          <a:noFill/>
        </a:ln>
        <a:effectLst/>
      </c:spPr>
    </c:plotArea>
    <c:legend>
      <c:legendPos val="b"/>
      <c:layout>
        <c:manualLayout>
          <c:xMode val="edge"/>
          <c:yMode val="edge"/>
          <c:x val="0.20916869612822925"/>
          <c:y val="0.88773604206820389"/>
          <c:w val="0.76483583456287607"/>
          <c:h val="9.4825554172790316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Sheet1!$B$71</c:f>
              <c:strCache>
                <c:ptCount val="1"/>
                <c:pt idx="0">
                  <c:v>17-25 males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Sheet1!$A$72:$A$80</c:f>
              <c:strCache>
                <c:ptCount val="9"/>
                <c:pt idx="0">
                  <c:v>School Nurse</c:v>
                </c:pt>
                <c:pt idx="1">
                  <c:v>eC-Card App</c:v>
                </c:pt>
                <c:pt idx="2">
                  <c:v>Youth Centre</c:v>
                </c:pt>
                <c:pt idx="3">
                  <c:v>Other - Please specify</c:v>
                </c:pt>
                <c:pt idx="4">
                  <c:v>Local Sexual Health Clinic</c:v>
                </c:pt>
                <c:pt idx="5">
                  <c:v>Online</c:v>
                </c:pt>
                <c:pt idx="6">
                  <c:v>Shop / Supermarket</c:v>
                </c:pt>
                <c:pt idx="7">
                  <c:v>GP</c:v>
                </c:pt>
                <c:pt idx="8">
                  <c:v>Pharmacy</c:v>
                </c:pt>
              </c:strCache>
            </c:strRef>
          </c:cat>
          <c:val>
            <c:numRef>
              <c:f>Sheet1!$B$72:$B$80</c:f>
              <c:numCache>
                <c:formatCode>0%</c:formatCode>
                <c:ptCount val="9"/>
                <c:pt idx="0">
                  <c:v>0.08</c:v>
                </c:pt>
                <c:pt idx="1">
                  <c:v>0.13</c:v>
                </c:pt>
                <c:pt idx="2">
                  <c:v>7.0000000000000007E-2</c:v>
                </c:pt>
                <c:pt idx="3">
                  <c:v>7.0000000000000007E-2</c:v>
                </c:pt>
                <c:pt idx="4">
                  <c:v>0.12</c:v>
                </c:pt>
                <c:pt idx="5">
                  <c:v>0.35</c:v>
                </c:pt>
                <c:pt idx="6">
                  <c:v>0.49</c:v>
                </c:pt>
                <c:pt idx="7">
                  <c:v>0.16</c:v>
                </c:pt>
                <c:pt idx="8">
                  <c:v>0.42</c:v>
                </c:pt>
              </c:numCache>
            </c:numRef>
          </c:val>
          <c:extLst>
            <c:ext xmlns:c16="http://schemas.microsoft.com/office/drawing/2014/chart" uri="{C3380CC4-5D6E-409C-BE32-E72D297353CC}">
              <c16:uniqueId val="{00000000-70DE-42EB-BF48-3F3AF8E564E6}"/>
            </c:ext>
          </c:extLst>
        </c:ser>
        <c:ser>
          <c:idx val="1"/>
          <c:order val="1"/>
          <c:tx>
            <c:strRef>
              <c:f>Sheet1!$C$71</c:f>
              <c:strCache>
                <c:ptCount val="1"/>
                <c:pt idx="0">
                  <c:v>Year 10-11 males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Sheet1!$A$72:$A$80</c:f>
              <c:strCache>
                <c:ptCount val="9"/>
                <c:pt idx="0">
                  <c:v>School Nurse</c:v>
                </c:pt>
                <c:pt idx="1">
                  <c:v>eC-Card App</c:v>
                </c:pt>
                <c:pt idx="2">
                  <c:v>Youth Centre</c:v>
                </c:pt>
                <c:pt idx="3">
                  <c:v>Other - Please specify</c:v>
                </c:pt>
                <c:pt idx="4">
                  <c:v>Local Sexual Health Clinic</c:v>
                </c:pt>
                <c:pt idx="5">
                  <c:v>Online</c:v>
                </c:pt>
                <c:pt idx="6">
                  <c:v>Shop / Supermarket</c:v>
                </c:pt>
                <c:pt idx="7">
                  <c:v>GP</c:v>
                </c:pt>
                <c:pt idx="8">
                  <c:v>Pharmacy</c:v>
                </c:pt>
              </c:strCache>
            </c:strRef>
          </c:cat>
          <c:val>
            <c:numRef>
              <c:f>Sheet1!$C$72:$C$80</c:f>
              <c:numCache>
                <c:formatCode>0%</c:formatCode>
                <c:ptCount val="9"/>
                <c:pt idx="0">
                  <c:v>7.4200000000000002E-2</c:v>
                </c:pt>
                <c:pt idx="1">
                  <c:v>9.0700000000000003E-2</c:v>
                </c:pt>
                <c:pt idx="2">
                  <c:v>5.1499999999999997E-2</c:v>
                </c:pt>
                <c:pt idx="3">
                  <c:v>7.4200000000000002E-2</c:v>
                </c:pt>
                <c:pt idx="4">
                  <c:v>0.12989999999999999</c:v>
                </c:pt>
                <c:pt idx="5">
                  <c:v>0.29070000000000001</c:v>
                </c:pt>
                <c:pt idx="6">
                  <c:v>0.34229999999999999</c:v>
                </c:pt>
                <c:pt idx="7">
                  <c:v>0.1711</c:v>
                </c:pt>
                <c:pt idx="8">
                  <c:v>0.433</c:v>
                </c:pt>
              </c:numCache>
            </c:numRef>
          </c:val>
          <c:extLst>
            <c:ext xmlns:c16="http://schemas.microsoft.com/office/drawing/2014/chart" uri="{C3380CC4-5D6E-409C-BE32-E72D297353CC}">
              <c16:uniqueId val="{00000001-70DE-42EB-BF48-3F3AF8E564E6}"/>
            </c:ext>
          </c:extLst>
        </c:ser>
        <c:ser>
          <c:idx val="2"/>
          <c:order val="2"/>
          <c:tx>
            <c:strRef>
              <c:f>Sheet1!$D$71</c:f>
              <c:strCache>
                <c:ptCount val="1"/>
                <c:pt idx="0">
                  <c:v>17-25 females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Sheet1!$A$72:$A$80</c:f>
              <c:strCache>
                <c:ptCount val="9"/>
                <c:pt idx="0">
                  <c:v>School Nurse</c:v>
                </c:pt>
                <c:pt idx="1">
                  <c:v>eC-Card App</c:v>
                </c:pt>
                <c:pt idx="2">
                  <c:v>Youth Centre</c:v>
                </c:pt>
                <c:pt idx="3">
                  <c:v>Other - Please specify</c:v>
                </c:pt>
                <c:pt idx="4">
                  <c:v>Local Sexual Health Clinic</c:v>
                </c:pt>
                <c:pt idx="5">
                  <c:v>Online</c:v>
                </c:pt>
                <c:pt idx="6">
                  <c:v>Shop / Supermarket</c:v>
                </c:pt>
                <c:pt idx="7">
                  <c:v>GP</c:v>
                </c:pt>
                <c:pt idx="8">
                  <c:v>Pharmacy</c:v>
                </c:pt>
              </c:strCache>
            </c:strRef>
          </c:cat>
          <c:val>
            <c:numRef>
              <c:f>Sheet1!$D$72:$D$80</c:f>
              <c:numCache>
                <c:formatCode>0%</c:formatCode>
                <c:ptCount val="9"/>
                <c:pt idx="0">
                  <c:v>0.02</c:v>
                </c:pt>
                <c:pt idx="1">
                  <c:v>0.05</c:v>
                </c:pt>
                <c:pt idx="2">
                  <c:v>0.05</c:v>
                </c:pt>
                <c:pt idx="3">
                  <c:v>0.02</c:v>
                </c:pt>
                <c:pt idx="4">
                  <c:v>0.12</c:v>
                </c:pt>
                <c:pt idx="5">
                  <c:v>0.24</c:v>
                </c:pt>
                <c:pt idx="6">
                  <c:v>0.28000000000000003</c:v>
                </c:pt>
                <c:pt idx="7">
                  <c:v>0.56000000000000005</c:v>
                </c:pt>
                <c:pt idx="8">
                  <c:v>0.39</c:v>
                </c:pt>
              </c:numCache>
            </c:numRef>
          </c:val>
          <c:extLst>
            <c:ext xmlns:c16="http://schemas.microsoft.com/office/drawing/2014/chart" uri="{C3380CC4-5D6E-409C-BE32-E72D297353CC}">
              <c16:uniqueId val="{00000002-70DE-42EB-BF48-3F3AF8E564E6}"/>
            </c:ext>
          </c:extLst>
        </c:ser>
        <c:ser>
          <c:idx val="3"/>
          <c:order val="3"/>
          <c:tx>
            <c:strRef>
              <c:f>Sheet1!$E$71</c:f>
              <c:strCache>
                <c:ptCount val="1"/>
                <c:pt idx="0">
                  <c:v>Year 10-11 females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Sheet1!$A$72:$A$80</c:f>
              <c:strCache>
                <c:ptCount val="9"/>
                <c:pt idx="0">
                  <c:v>School Nurse</c:v>
                </c:pt>
                <c:pt idx="1">
                  <c:v>eC-Card App</c:v>
                </c:pt>
                <c:pt idx="2">
                  <c:v>Youth Centre</c:v>
                </c:pt>
                <c:pt idx="3">
                  <c:v>Other - Please specify</c:v>
                </c:pt>
                <c:pt idx="4">
                  <c:v>Local Sexual Health Clinic</c:v>
                </c:pt>
                <c:pt idx="5">
                  <c:v>Online</c:v>
                </c:pt>
                <c:pt idx="6">
                  <c:v>Shop / Supermarket</c:v>
                </c:pt>
                <c:pt idx="7">
                  <c:v>GP</c:v>
                </c:pt>
                <c:pt idx="8">
                  <c:v>Pharmacy</c:v>
                </c:pt>
              </c:strCache>
            </c:strRef>
          </c:cat>
          <c:val>
            <c:numRef>
              <c:f>Sheet1!$E$72:$E$80</c:f>
              <c:numCache>
                <c:formatCode>0%</c:formatCode>
                <c:ptCount val="9"/>
                <c:pt idx="0">
                  <c:v>5.1499999999999997E-2</c:v>
                </c:pt>
                <c:pt idx="1">
                  <c:v>5.3400000000000003E-2</c:v>
                </c:pt>
                <c:pt idx="2">
                  <c:v>5.5300000000000002E-2</c:v>
                </c:pt>
                <c:pt idx="3">
                  <c:v>5.5300000000000002E-2</c:v>
                </c:pt>
                <c:pt idx="4">
                  <c:v>0.1469</c:v>
                </c:pt>
                <c:pt idx="5">
                  <c:v>0.24809999999999999</c:v>
                </c:pt>
                <c:pt idx="6">
                  <c:v>0.31490000000000001</c:v>
                </c:pt>
                <c:pt idx="7">
                  <c:v>0.32819999999999999</c:v>
                </c:pt>
                <c:pt idx="8">
                  <c:v>0.4637</c:v>
                </c:pt>
              </c:numCache>
            </c:numRef>
          </c:val>
          <c:extLst>
            <c:ext xmlns:c16="http://schemas.microsoft.com/office/drawing/2014/chart" uri="{C3380CC4-5D6E-409C-BE32-E72D297353CC}">
              <c16:uniqueId val="{00000003-70DE-42EB-BF48-3F3AF8E564E6}"/>
            </c:ext>
          </c:extLst>
        </c:ser>
        <c:dLbls>
          <c:showLegendKey val="0"/>
          <c:showVal val="0"/>
          <c:showCatName val="0"/>
          <c:showSerName val="0"/>
          <c:showPercent val="0"/>
          <c:showBubbleSize val="0"/>
        </c:dLbls>
        <c:gapWidth val="182"/>
        <c:axId val="847512863"/>
        <c:axId val="847514111"/>
      </c:barChart>
      <c:catAx>
        <c:axId val="8475128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847514111"/>
        <c:crosses val="autoZero"/>
        <c:auto val="1"/>
        <c:lblAlgn val="ctr"/>
        <c:lblOffset val="100"/>
        <c:noMultiLvlLbl val="0"/>
      </c:catAx>
      <c:valAx>
        <c:axId val="847514111"/>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7512863"/>
        <c:crosses val="autoZero"/>
        <c:crossBetween val="between"/>
      </c:valAx>
      <c:spPr>
        <a:noFill/>
        <a:ln>
          <a:noFill/>
        </a:ln>
        <a:effectLst/>
      </c:spPr>
    </c:plotArea>
    <c:legend>
      <c:legendPos val="b"/>
      <c:layout>
        <c:manualLayout>
          <c:xMode val="edge"/>
          <c:yMode val="edge"/>
          <c:x val="0.28484364000536955"/>
          <c:y val="0.95618274228747102"/>
          <c:w val="0.71141030848297271"/>
          <c:h val="3.5496167138604637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Sheet1!$B$83</c:f>
              <c:strCache>
                <c:ptCount val="1"/>
                <c:pt idx="0">
                  <c:v>17-25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Sheet1!$A$84:$A$88</c:f>
              <c:strCache>
                <c:ptCount val="5"/>
                <c:pt idx="0">
                  <c:v>Very confident</c:v>
                </c:pt>
                <c:pt idx="1">
                  <c:v>Fairly confident</c:v>
                </c:pt>
                <c:pt idx="2">
                  <c:v>Not Sure</c:v>
                </c:pt>
                <c:pt idx="3">
                  <c:v>Not very confident</c:v>
                </c:pt>
                <c:pt idx="4">
                  <c:v>Not at all confident</c:v>
                </c:pt>
              </c:strCache>
            </c:strRef>
          </c:cat>
          <c:val>
            <c:numRef>
              <c:f>Sheet1!$B$84:$B$88</c:f>
              <c:numCache>
                <c:formatCode>0%</c:formatCode>
                <c:ptCount val="5"/>
                <c:pt idx="0">
                  <c:v>0.2109</c:v>
                </c:pt>
                <c:pt idx="1">
                  <c:v>0.42549999999999999</c:v>
                </c:pt>
                <c:pt idx="2">
                  <c:v>0.2218</c:v>
                </c:pt>
                <c:pt idx="3">
                  <c:v>6.5500000000000003E-2</c:v>
                </c:pt>
                <c:pt idx="4">
                  <c:v>7.6399999999999996E-2</c:v>
                </c:pt>
              </c:numCache>
            </c:numRef>
          </c:val>
          <c:extLst>
            <c:ext xmlns:c16="http://schemas.microsoft.com/office/drawing/2014/chart" uri="{C3380CC4-5D6E-409C-BE32-E72D297353CC}">
              <c16:uniqueId val="{00000000-C9AB-488A-B722-E7DD0B7161D7}"/>
            </c:ext>
          </c:extLst>
        </c:ser>
        <c:ser>
          <c:idx val="1"/>
          <c:order val="1"/>
          <c:tx>
            <c:strRef>
              <c:f>Sheet1!$C$83</c:f>
              <c:strCache>
                <c:ptCount val="1"/>
                <c:pt idx="0">
                  <c:v>Year 10-11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Sheet1!$A$84:$A$88</c:f>
              <c:strCache>
                <c:ptCount val="5"/>
                <c:pt idx="0">
                  <c:v>Very confident</c:v>
                </c:pt>
                <c:pt idx="1">
                  <c:v>Fairly confident</c:v>
                </c:pt>
                <c:pt idx="2">
                  <c:v>Not Sure</c:v>
                </c:pt>
                <c:pt idx="3">
                  <c:v>Not very confident</c:v>
                </c:pt>
                <c:pt idx="4">
                  <c:v>Not at all confident</c:v>
                </c:pt>
              </c:strCache>
            </c:strRef>
          </c:cat>
          <c:val>
            <c:numRef>
              <c:f>Sheet1!$C$84:$C$88</c:f>
              <c:numCache>
                <c:formatCode>0%</c:formatCode>
                <c:ptCount val="5"/>
                <c:pt idx="0">
                  <c:v>0.12959999999999999</c:v>
                </c:pt>
                <c:pt idx="1">
                  <c:v>0.30869999999999997</c:v>
                </c:pt>
                <c:pt idx="2">
                  <c:v>0.34610000000000002</c:v>
                </c:pt>
                <c:pt idx="3">
                  <c:v>0.10349999999999999</c:v>
                </c:pt>
                <c:pt idx="4">
                  <c:v>0.11219999999999999</c:v>
                </c:pt>
              </c:numCache>
            </c:numRef>
          </c:val>
          <c:extLst>
            <c:ext xmlns:c16="http://schemas.microsoft.com/office/drawing/2014/chart" uri="{C3380CC4-5D6E-409C-BE32-E72D297353CC}">
              <c16:uniqueId val="{00000001-C9AB-488A-B722-E7DD0B7161D7}"/>
            </c:ext>
          </c:extLst>
        </c:ser>
        <c:dLbls>
          <c:showLegendKey val="0"/>
          <c:showVal val="0"/>
          <c:showCatName val="0"/>
          <c:showSerName val="0"/>
          <c:showPercent val="0"/>
          <c:showBubbleSize val="0"/>
        </c:dLbls>
        <c:gapWidth val="182"/>
        <c:axId val="772980287"/>
        <c:axId val="772976127"/>
      </c:barChart>
      <c:catAx>
        <c:axId val="7729802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72976127"/>
        <c:crosses val="autoZero"/>
        <c:auto val="1"/>
        <c:lblAlgn val="ctr"/>
        <c:lblOffset val="100"/>
        <c:noMultiLvlLbl val="0"/>
      </c:catAx>
      <c:valAx>
        <c:axId val="772976127"/>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29802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141807901833844"/>
          <c:y val="2.6114311895358813E-2"/>
          <c:w val="0.67917658989412522"/>
          <c:h val="0.8669517868488924"/>
        </c:manualLayout>
      </c:layout>
      <c:barChart>
        <c:barDir val="bar"/>
        <c:grouping val="stacked"/>
        <c:varyColors val="0"/>
        <c:ser>
          <c:idx val="0"/>
          <c:order val="0"/>
          <c:tx>
            <c:strRef>
              <c:f>'Year 10-11'!$B$21</c:f>
              <c:strCache>
                <c:ptCount val="1"/>
                <c:pt idx="0">
                  <c:v>Haven't looked</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10-11'!$A$22:$A$35</c:f>
              <c:strCache>
                <c:ptCount val="14"/>
                <c:pt idx="0">
                  <c:v>Healthy and respectful relationships</c:v>
                </c:pt>
                <c:pt idx="1">
                  <c:v>Consent and the law</c:v>
                </c:pt>
                <c:pt idx="2">
                  <c:v>Staying safe online</c:v>
                </c:pt>
                <c:pt idx="3">
                  <c:v>Pornography</c:v>
                </c:pt>
                <c:pt idx="4">
                  <c:v>Puberty</c:v>
                </c:pt>
                <c:pt idx="5">
                  <c:v>Masturbation</c:v>
                </c:pt>
                <c:pt idx="6">
                  <c:v>Menstruation</c:v>
                </c:pt>
                <c:pt idx="7">
                  <c:v>LGBTQ+</c:v>
                </c:pt>
                <c:pt idx="8">
                  <c:v>STIs</c:v>
                </c:pt>
                <c:pt idx="9">
                  <c:v>HIV</c:v>
                </c:pt>
                <c:pt idx="10">
                  <c:v>Methods of contraception</c:v>
                </c:pt>
                <c:pt idx="11">
                  <c:v>How to access contraception</c:v>
                </c:pt>
                <c:pt idx="12">
                  <c:v>Steps to take after unprotected sex</c:v>
                </c:pt>
                <c:pt idx="13">
                  <c:v>Choices around pregnancy</c:v>
                </c:pt>
              </c:strCache>
            </c:strRef>
          </c:cat>
          <c:val>
            <c:numRef>
              <c:f>'Year 10-11'!$B$22:$B$35</c:f>
              <c:numCache>
                <c:formatCode>0%</c:formatCode>
                <c:ptCount val="14"/>
                <c:pt idx="0">
                  <c:v>0.30159999999999998</c:v>
                </c:pt>
                <c:pt idx="1">
                  <c:v>0.255</c:v>
                </c:pt>
                <c:pt idx="2">
                  <c:v>0.25040000000000001</c:v>
                </c:pt>
                <c:pt idx="3">
                  <c:v>0.60760000000000003</c:v>
                </c:pt>
                <c:pt idx="4">
                  <c:v>0.23430000000000001</c:v>
                </c:pt>
                <c:pt idx="5">
                  <c:v>0.63349999999999995</c:v>
                </c:pt>
                <c:pt idx="6">
                  <c:v>0.41970000000000002</c:v>
                </c:pt>
                <c:pt idx="7">
                  <c:v>0.36109999999999998</c:v>
                </c:pt>
                <c:pt idx="8">
                  <c:v>0.32840000000000003</c:v>
                </c:pt>
                <c:pt idx="9">
                  <c:v>0.38579999999999998</c:v>
                </c:pt>
                <c:pt idx="10">
                  <c:v>0.33639999999999998</c:v>
                </c:pt>
                <c:pt idx="11">
                  <c:v>0.46410000000000001</c:v>
                </c:pt>
                <c:pt idx="12">
                  <c:v>0.4753</c:v>
                </c:pt>
                <c:pt idx="13">
                  <c:v>0.45619999999999999</c:v>
                </c:pt>
              </c:numCache>
            </c:numRef>
          </c:val>
          <c:extLst>
            <c:ext xmlns:c16="http://schemas.microsoft.com/office/drawing/2014/chart" uri="{C3380CC4-5D6E-409C-BE32-E72D297353CC}">
              <c16:uniqueId val="{00000000-24AA-446C-8E88-91BA8DE611F4}"/>
            </c:ext>
          </c:extLst>
        </c:ser>
        <c:ser>
          <c:idx val="1"/>
          <c:order val="1"/>
          <c:tx>
            <c:strRef>
              <c:f>'Year 10-11'!$C$21</c:f>
              <c:strCache>
                <c:ptCount val="1"/>
                <c:pt idx="0">
                  <c:v>Friends/Family</c:v>
                </c:pt>
              </c:strCache>
            </c:strRef>
          </c:tx>
          <c:spPr>
            <a:solidFill>
              <a:srgbClr val="F28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10-11'!$A$22:$A$35</c:f>
              <c:strCache>
                <c:ptCount val="14"/>
                <c:pt idx="0">
                  <c:v>Healthy and respectful relationships</c:v>
                </c:pt>
                <c:pt idx="1">
                  <c:v>Consent and the law</c:v>
                </c:pt>
                <c:pt idx="2">
                  <c:v>Staying safe online</c:v>
                </c:pt>
                <c:pt idx="3">
                  <c:v>Pornography</c:v>
                </c:pt>
                <c:pt idx="4">
                  <c:v>Puberty</c:v>
                </c:pt>
                <c:pt idx="5">
                  <c:v>Masturbation</c:v>
                </c:pt>
                <c:pt idx="6">
                  <c:v>Menstruation</c:v>
                </c:pt>
                <c:pt idx="7">
                  <c:v>LGBTQ+</c:v>
                </c:pt>
                <c:pt idx="8">
                  <c:v>STIs</c:v>
                </c:pt>
                <c:pt idx="9">
                  <c:v>HIV</c:v>
                </c:pt>
                <c:pt idx="10">
                  <c:v>Methods of contraception</c:v>
                </c:pt>
                <c:pt idx="11">
                  <c:v>How to access contraception</c:v>
                </c:pt>
                <c:pt idx="12">
                  <c:v>Steps to take after unprotected sex</c:v>
                </c:pt>
                <c:pt idx="13">
                  <c:v>Choices around pregnancy</c:v>
                </c:pt>
              </c:strCache>
            </c:strRef>
          </c:cat>
          <c:val>
            <c:numRef>
              <c:f>'Year 10-11'!$C$22:$C$35</c:f>
              <c:numCache>
                <c:formatCode>0%</c:formatCode>
                <c:ptCount val="14"/>
                <c:pt idx="0">
                  <c:v>0.42299999999999999</c:v>
                </c:pt>
                <c:pt idx="1">
                  <c:v>0.184</c:v>
                </c:pt>
                <c:pt idx="2">
                  <c:v>0.2157</c:v>
                </c:pt>
                <c:pt idx="3">
                  <c:v>6.7100000000000007E-2</c:v>
                </c:pt>
                <c:pt idx="4">
                  <c:v>0.30359999999999998</c:v>
                </c:pt>
                <c:pt idx="5">
                  <c:v>8.0399999999999999E-2</c:v>
                </c:pt>
                <c:pt idx="6">
                  <c:v>0.25659999999999999</c:v>
                </c:pt>
                <c:pt idx="7">
                  <c:v>0.1245</c:v>
                </c:pt>
                <c:pt idx="8">
                  <c:v>6.6799999999999998E-2</c:v>
                </c:pt>
                <c:pt idx="9">
                  <c:v>6.4299999999999996E-2</c:v>
                </c:pt>
                <c:pt idx="10">
                  <c:v>0.12180000000000001</c:v>
                </c:pt>
                <c:pt idx="11">
                  <c:v>0.14369999999999999</c:v>
                </c:pt>
                <c:pt idx="12">
                  <c:v>0.1234</c:v>
                </c:pt>
                <c:pt idx="13">
                  <c:v>0.17849999999999999</c:v>
                </c:pt>
              </c:numCache>
            </c:numRef>
          </c:val>
          <c:extLst>
            <c:ext xmlns:c16="http://schemas.microsoft.com/office/drawing/2014/chart" uri="{C3380CC4-5D6E-409C-BE32-E72D297353CC}">
              <c16:uniqueId val="{00000001-24AA-446C-8E88-91BA8DE611F4}"/>
            </c:ext>
          </c:extLst>
        </c:ser>
        <c:ser>
          <c:idx val="2"/>
          <c:order val="2"/>
          <c:tx>
            <c:strRef>
              <c:f>'Year 10-11'!$D$21</c:f>
              <c:strCache>
                <c:ptCount val="1"/>
                <c:pt idx="0">
                  <c:v>School</c:v>
                </c:pt>
              </c:strCache>
            </c:strRef>
          </c:tx>
          <c:spPr>
            <a:solidFill>
              <a:srgbClr val="0048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10-11'!$A$22:$A$35</c:f>
              <c:strCache>
                <c:ptCount val="14"/>
                <c:pt idx="0">
                  <c:v>Healthy and respectful relationships</c:v>
                </c:pt>
                <c:pt idx="1">
                  <c:v>Consent and the law</c:v>
                </c:pt>
                <c:pt idx="2">
                  <c:v>Staying safe online</c:v>
                </c:pt>
                <c:pt idx="3">
                  <c:v>Pornography</c:v>
                </c:pt>
                <c:pt idx="4">
                  <c:v>Puberty</c:v>
                </c:pt>
                <c:pt idx="5">
                  <c:v>Masturbation</c:v>
                </c:pt>
                <c:pt idx="6">
                  <c:v>Menstruation</c:v>
                </c:pt>
                <c:pt idx="7">
                  <c:v>LGBTQ+</c:v>
                </c:pt>
                <c:pt idx="8">
                  <c:v>STIs</c:v>
                </c:pt>
                <c:pt idx="9">
                  <c:v>HIV</c:v>
                </c:pt>
                <c:pt idx="10">
                  <c:v>Methods of contraception</c:v>
                </c:pt>
                <c:pt idx="11">
                  <c:v>How to access contraception</c:v>
                </c:pt>
                <c:pt idx="12">
                  <c:v>Steps to take after unprotected sex</c:v>
                </c:pt>
                <c:pt idx="13">
                  <c:v>Choices around pregnancy</c:v>
                </c:pt>
              </c:strCache>
            </c:strRef>
          </c:cat>
          <c:val>
            <c:numRef>
              <c:f>'Year 10-11'!$D$22:$D$35</c:f>
              <c:numCache>
                <c:formatCode>0%</c:formatCode>
                <c:ptCount val="14"/>
                <c:pt idx="0">
                  <c:v>0.15</c:v>
                </c:pt>
                <c:pt idx="1">
                  <c:v>0.35639999999999999</c:v>
                </c:pt>
                <c:pt idx="2">
                  <c:v>0.38600000000000001</c:v>
                </c:pt>
                <c:pt idx="3">
                  <c:v>0.1217</c:v>
                </c:pt>
                <c:pt idx="4">
                  <c:v>0.33500000000000002</c:v>
                </c:pt>
                <c:pt idx="5">
                  <c:v>8.1299999999999997E-2</c:v>
                </c:pt>
                <c:pt idx="6">
                  <c:v>0.20780000000000001</c:v>
                </c:pt>
                <c:pt idx="7">
                  <c:v>0.27700000000000002</c:v>
                </c:pt>
                <c:pt idx="8">
                  <c:v>0.4637</c:v>
                </c:pt>
                <c:pt idx="9">
                  <c:v>0.4007</c:v>
                </c:pt>
                <c:pt idx="10">
                  <c:v>0.40429999999999999</c:v>
                </c:pt>
                <c:pt idx="11">
                  <c:v>0.2263</c:v>
                </c:pt>
                <c:pt idx="12">
                  <c:v>0.2031</c:v>
                </c:pt>
                <c:pt idx="13">
                  <c:v>0.19750000000000001</c:v>
                </c:pt>
              </c:numCache>
            </c:numRef>
          </c:val>
          <c:extLst>
            <c:ext xmlns:c16="http://schemas.microsoft.com/office/drawing/2014/chart" uri="{C3380CC4-5D6E-409C-BE32-E72D297353CC}">
              <c16:uniqueId val="{00000002-24AA-446C-8E88-91BA8DE611F4}"/>
            </c:ext>
          </c:extLst>
        </c:ser>
        <c:ser>
          <c:idx val="3"/>
          <c:order val="3"/>
          <c:tx>
            <c:strRef>
              <c:f>'Year 10-11'!$E$21</c:f>
              <c:strCache>
                <c:ptCount val="1"/>
                <c:pt idx="0">
                  <c:v>Online/Social Media</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10-11'!$A$22:$A$35</c:f>
              <c:strCache>
                <c:ptCount val="14"/>
                <c:pt idx="0">
                  <c:v>Healthy and respectful relationships</c:v>
                </c:pt>
                <c:pt idx="1">
                  <c:v>Consent and the law</c:v>
                </c:pt>
                <c:pt idx="2">
                  <c:v>Staying safe online</c:v>
                </c:pt>
                <c:pt idx="3">
                  <c:v>Pornography</c:v>
                </c:pt>
                <c:pt idx="4">
                  <c:v>Puberty</c:v>
                </c:pt>
                <c:pt idx="5">
                  <c:v>Masturbation</c:v>
                </c:pt>
                <c:pt idx="6">
                  <c:v>Menstruation</c:v>
                </c:pt>
                <c:pt idx="7">
                  <c:v>LGBTQ+</c:v>
                </c:pt>
                <c:pt idx="8">
                  <c:v>STIs</c:v>
                </c:pt>
                <c:pt idx="9">
                  <c:v>HIV</c:v>
                </c:pt>
                <c:pt idx="10">
                  <c:v>Methods of contraception</c:v>
                </c:pt>
                <c:pt idx="11">
                  <c:v>How to access contraception</c:v>
                </c:pt>
                <c:pt idx="12">
                  <c:v>Steps to take after unprotected sex</c:v>
                </c:pt>
                <c:pt idx="13">
                  <c:v>Choices around pregnancy</c:v>
                </c:pt>
              </c:strCache>
            </c:strRef>
          </c:cat>
          <c:val>
            <c:numRef>
              <c:f>'Year 10-11'!$E$22:$E$35</c:f>
              <c:numCache>
                <c:formatCode>0%</c:formatCode>
                <c:ptCount val="14"/>
                <c:pt idx="0">
                  <c:v>9.9199999999999997E-2</c:v>
                </c:pt>
                <c:pt idx="1">
                  <c:v>0.16830000000000001</c:v>
                </c:pt>
                <c:pt idx="2">
                  <c:v>0.1174</c:v>
                </c:pt>
                <c:pt idx="3">
                  <c:v>0.16719999999999999</c:v>
                </c:pt>
                <c:pt idx="4">
                  <c:v>8.8300000000000003E-2</c:v>
                </c:pt>
                <c:pt idx="5">
                  <c:v>0.1426</c:v>
                </c:pt>
                <c:pt idx="6">
                  <c:v>5.96E-2</c:v>
                </c:pt>
                <c:pt idx="7">
                  <c:v>0.1855</c:v>
                </c:pt>
                <c:pt idx="8">
                  <c:v>8.3299999999999999E-2</c:v>
                </c:pt>
                <c:pt idx="9">
                  <c:v>8.0799999999999997E-2</c:v>
                </c:pt>
                <c:pt idx="10">
                  <c:v>7.1300000000000002E-2</c:v>
                </c:pt>
                <c:pt idx="11">
                  <c:v>6.6900000000000001E-2</c:v>
                </c:pt>
                <c:pt idx="12">
                  <c:v>0.1234</c:v>
                </c:pt>
                <c:pt idx="13">
                  <c:v>0.1033</c:v>
                </c:pt>
              </c:numCache>
            </c:numRef>
          </c:val>
          <c:extLst>
            <c:ext xmlns:c16="http://schemas.microsoft.com/office/drawing/2014/chart" uri="{C3380CC4-5D6E-409C-BE32-E72D297353CC}">
              <c16:uniqueId val="{00000003-24AA-446C-8E88-91BA8DE611F4}"/>
            </c:ext>
          </c:extLst>
        </c:ser>
        <c:dLbls>
          <c:showLegendKey val="0"/>
          <c:showVal val="0"/>
          <c:showCatName val="0"/>
          <c:showSerName val="0"/>
          <c:showPercent val="0"/>
          <c:showBubbleSize val="0"/>
        </c:dLbls>
        <c:gapWidth val="150"/>
        <c:overlap val="100"/>
        <c:axId val="2107995136"/>
        <c:axId val="2107996384"/>
      </c:barChart>
      <c:catAx>
        <c:axId val="21079951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107996384"/>
        <c:crosses val="autoZero"/>
        <c:auto val="1"/>
        <c:lblAlgn val="ctr"/>
        <c:lblOffset val="100"/>
        <c:noMultiLvlLbl val="0"/>
      </c:catAx>
      <c:valAx>
        <c:axId val="2107996384"/>
        <c:scaling>
          <c:orientation val="minMax"/>
          <c:max val="1"/>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7995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558530183727029"/>
          <c:y val="5.0925925925925923E-2"/>
          <c:w val="0.50189391951006124"/>
          <c:h val="0.74569663167104117"/>
        </c:manualLayout>
      </c:layout>
      <c:barChart>
        <c:barDir val="bar"/>
        <c:grouping val="stacked"/>
        <c:varyColors val="0"/>
        <c:ser>
          <c:idx val="0"/>
          <c:order val="0"/>
          <c:tx>
            <c:strRef>
              <c:f>'17-25'!$B$28</c:f>
              <c:strCache>
                <c:ptCount val="1"/>
                <c:pt idx="0">
                  <c:v>Haven't looked</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'17-25'!$A$29:$A$38</c:f>
              <c:strCache>
                <c:ptCount val="10"/>
                <c:pt idx="0">
                  <c:v>Healthy and respectful relationships</c:v>
                </c:pt>
                <c:pt idx="1">
                  <c:v>Consent and the law</c:v>
                </c:pt>
                <c:pt idx="2">
                  <c:v>Staying safe online</c:v>
                </c:pt>
                <c:pt idx="3">
                  <c:v>Pornography</c:v>
                </c:pt>
                <c:pt idx="4">
                  <c:v>Puberty</c:v>
                </c:pt>
                <c:pt idx="5">
                  <c:v>Masturbation</c:v>
                </c:pt>
                <c:pt idx="6">
                  <c:v>Menstruation</c:v>
                </c:pt>
                <c:pt idx="7">
                  <c:v>LGBTQ+</c:v>
                </c:pt>
                <c:pt idx="8">
                  <c:v>STIs</c:v>
                </c:pt>
                <c:pt idx="9">
                  <c:v>HIV</c:v>
                </c:pt>
              </c:strCache>
            </c:strRef>
          </c:cat>
          <c:val>
            <c:numRef>
              <c:f>'17-25'!$B$29:$B$38</c:f>
              <c:numCache>
                <c:formatCode>0%</c:formatCode>
                <c:ptCount val="10"/>
                <c:pt idx="0">
                  <c:v>0.29749999999999999</c:v>
                </c:pt>
                <c:pt idx="1">
                  <c:v>0.23019999999999999</c:v>
                </c:pt>
                <c:pt idx="2">
                  <c:v>0.32490000000000002</c:v>
                </c:pt>
                <c:pt idx="3">
                  <c:v>0.51439999999999997</c:v>
                </c:pt>
                <c:pt idx="4">
                  <c:v>0.25090000000000001</c:v>
                </c:pt>
                <c:pt idx="5">
                  <c:v>0.51439999999999997</c:v>
                </c:pt>
                <c:pt idx="6">
                  <c:v>0.31409999999999999</c:v>
                </c:pt>
                <c:pt idx="7">
                  <c:v>0.3357</c:v>
                </c:pt>
                <c:pt idx="8">
                  <c:v>0.22739999999999999</c:v>
                </c:pt>
                <c:pt idx="9">
                  <c:v>0.33689999999999998</c:v>
                </c:pt>
              </c:numCache>
            </c:numRef>
          </c:val>
          <c:extLst>
            <c:ext xmlns:c16="http://schemas.microsoft.com/office/drawing/2014/chart" uri="{C3380CC4-5D6E-409C-BE32-E72D297353CC}">
              <c16:uniqueId val="{00000000-1371-4262-B81D-2F443158DB91}"/>
            </c:ext>
          </c:extLst>
        </c:ser>
        <c:ser>
          <c:idx val="1"/>
          <c:order val="1"/>
          <c:tx>
            <c:strRef>
              <c:f>'17-25'!$C$28</c:f>
              <c:strCache>
                <c:ptCount val="1"/>
                <c:pt idx="0">
                  <c:v>Friends/Family</c:v>
                </c:pt>
              </c:strCache>
            </c:strRef>
          </c:tx>
          <c:spPr>
            <a:solidFill>
              <a:srgbClr val="F28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'17-25'!$A$29:$A$38</c:f>
              <c:strCache>
                <c:ptCount val="10"/>
                <c:pt idx="0">
                  <c:v>Healthy and respectful relationships</c:v>
                </c:pt>
                <c:pt idx="1">
                  <c:v>Consent and the law</c:v>
                </c:pt>
                <c:pt idx="2">
                  <c:v>Staying safe online</c:v>
                </c:pt>
                <c:pt idx="3">
                  <c:v>Pornography</c:v>
                </c:pt>
                <c:pt idx="4">
                  <c:v>Puberty</c:v>
                </c:pt>
                <c:pt idx="5">
                  <c:v>Masturbation</c:v>
                </c:pt>
                <c:pt idx="6">
                  <c:v>Menstruation</c:v>
                </c:pt>
                <c:pt idx="7">
                  <c:v>LGBTQ+</c:v>
                </c:pt>
                <c:pt idx="8">
                  <c:v>STIs</c:v>
                </c:pt>
                <c:pt idx="9">
                  <c:v>HIV</c:v>
                </c:pt>
              </c:strCache>
            </c:strRef>
          </c:cat>
          <c:val>
            <c:numRef>
              <c:f>'17-25'!$C$29:$C$38</c:f>
              <c:numCache>
                <c:formatCode>0%</c:formatCode>
                <c:ptCount val="10"/>
                <c:pt idx="0">
                  <c:v>0.39429999999999998</c:v>
                </c:pt>
                <c:pt idx="1">
                  <c:v>0.1691</c:v>
                </c:pt>
                <c:pt idx="2">
                  <c:v>0.1444</c:v>
                </c:pt>
                <c:pt idx="3">
                  <c:v>5.3999999999999999E-2</c:v>
                </c:pt>
                <c:pt idx="4">
                  <c:v>0.20430000000000001</c:v>
                </c:pt>
                <c:pt idx="5">
                  <c:v>7.5499999999999998E-2</c:v>
                </c:pt>
                <c:pt idx="6">
                  <c:v>0.25990000000000002</c:v>
                </c:pt>
                <c:pt idx="7">
                  <c:v>0.14080000000000001</c:v>
                </c:pt>
                <c:pt idx="8">
                  <c:v>5.0500000000000003E-2</c:v>
                </c:pt>
                <c:pt idx="9">
                  <c:v>4.2999999999999997E-2</c:v>
                </c:pt>
              </c:numCache>
            </c:numRef>
          </c:val>
          <c:extLst>
            <c:ext xmlns:c16="http://schemas.microsoft.com/office/drawing/2014/chart" uri="{C3380CC4-5D6E-409C-BE32-E72D297353CC}">
              <c16:uniqueId val="{00000001-1371-4262-B81D-2F443158DB91}"/>
            </c:ext>
          </c:extLst>
        </c:ser>
        <c:ser>
          <c:idx val="2"/>
          <c:order val="2"/>
          <c:tx>
            <c:strRef>
              <c:f>'17-25'!$D$28</c:f>
              <c:strCache>
                <c:ptCount val="1"/>
                <c:pt idx="0">
                  <c:v>School</c:v>
                </c:pt>
              </c:strCache>
            </c:strRef>
          </c:tx>
          <c:spPr>
            <a:solidFill>
              <a:srgbClr val="0048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'17-25'!$A$29:$A$38</c:f>
              <c:strCache>
                <c:ptCount val="10"/>
                <c:pt idx="0">
                  <c:v>Healthy and respectful relationships</c:v>
                </c:pt>
                <c:pt idx="1">
                  <c:v>Consent and the law</c:v>
                </c:pt>
                <c:pt idx="2">
                  <c:v>Staying safe online</c:v>
                </c:pt>
                <c:pt idx="3">
                  <c:v>Pornography</c:v>
                </c:pt>
                <c:pt idx="4">
                  <c:v>Puberty</c:v>
                </c:pt>
                <c:pt idx="5">
                  <c:v>Masturbation</c:v>
                </c:pt>
                <c:pt idx="6">
                  <c:v>Menstruation</c:v>
                </c:pt>
                <c:pt idx="7">
                  <c:v>LGBTQ+</c:v>
                </c:pt>
                <c:pt idx="8">
                  <c:v>STIs</c:v>
                </c:pt>
                <c:pt idx="9">
                  <c:v>HIV</c:v>
                </c:pt>
              </c:strCache>
            </c:strRef>
          </c:cat>
          <c:val>
            <c:numRef>
              <c:f>'17-25'!$D$29:$D$38</c:f>
              <c:numCache>
                <c:formatCode>0%</c:formatCode>
                <c:ptCount val="10"/>
                <c:pt idx="0">
                  <c:v>9.3200000000000005E-2</c:v>
                </c:pt>
                <c:pt idx="1">
                  <c:v>0.30940000000000001</c:v>
                </c:pt>
                <c:pt idx="2">
                  <c:v>0.29599999999999999</c:v>
                </c:pt>
                <c:pt idx="3">
                  <c:v>5.7599999999999998E-2</c:v>
                </c:pt>
                <c:pt idx="4">
                  <c:v>0.3513</c:v>
                </c:pt>
                <c:pt idx="5">
                  <c:v>8.6300000000000002E-2</c:v>
                </c:pt>
                <c:pt idx="6">
                  <c:v>0.1986</c:v>
                </c:pt>
                <c:pt idx="7">
                  <c:v>0.19489999999999999</c:v>
                </c:pt>
                <c:pt idx="8">
                  <c:v>0.45490000000000003</c:v>
                </c:pt>
                <c:pt idx="9">
                  <c:v>0.37630000000000002</c:v>
                </c:pt>
              </c:numCache>
            </c:numRef>
          </c:val>
          <c:extLst>
            <c:ext xmlns:c16="http://schemas.microsoft.com/office/drawing/2014/chart" uri="{C3380CC4-5D6E-409C-BE32-E72D297353CC}">
              <c16:uniqueId val="{00000002-1371-4262-B81D-2F443158DB91}"/>
            </c:ext>
          </c:extLst>
        </c:ser>
        <c:ser>
          <c:idx val="3"/>
          <c:order val="3"/>
          <c:tx>
            <c:strRef>
              <c:f>'17-25'!$E$28</c:f>
              <c:strCache>
                <c:ptCount val="1"/>
                <c:pt idx="0">
                  <c:v>Online/Social Media</c:v>
                </c:pt>
              </c:strCache>
            </c:strRef>
          </c:tx>
          <c:spPr>
            <a:solidFill>
              <a:srgbClr val="44BCC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'17-25'!$A$29:$A$38</c:f>
              <c:strCache>
                <c:ptCount val="10"/>
                <c:pt idx="0">
                  <c:v>Healthy and respectful relationships</c:v>
                </c:pt>
                <c:pt idx="1">
                  <c:v>Consent and the law</c:v>
                </c:pt>
                <c:pt idx="2">
                  <c:v>Staying safe online</c:v>
                </c:pt>
                <c:pt idx="3">
                  <c:v>Pornography</c:v>
                </c:pt>
                <c:pt idx="4">
                  <c:v>Puberty</c:v>
                </c:pt>
                <c:pt idx="5">
                  <c:v>Masturbation</c:v>
                </c:pt>
                <c:pt idx="6">
                  <c:v>Menstruation</c:v>
                </c:pt>
                <c:pt idx="7">
                  <c:v>LGBTQ+</c:v>
                </c:pt>
                <c:pt idx="8">
                  <c:v>STIs</c:v>
                </c:pt>
                <c:pt idx="9">
                  <c:v>HIV</c:v>
                </c:pt>
              </c:strCache>
            </c:strRef>
          </c:cat>
          <c:val>
            <c:numRef>
              <c:f>'17-25'!$E$29:$E$38</c:f>
              <c:numCache>
                <c:formatCode>0%</c:formatCode>
                <c:ptCount val="10"/>
                <c:pt idx="0">
                  <c:v>0.15770000000000001</c:v>
                </c:pt>
                <c:pt idx="1">
                  <c:v>0.2374</c:v>
                </c:pt>
                <c:pt idx="2">
                  <c:v>0.18770000000000001</c:v>
                </c:pt>
                <c:pt idx="3">
                  <c:v>0.31290000000000001</c:v>
                </c:pt>
                <c:pt idx="4">
                  <c:v>0.13980000000000001</c:v>
                </c:pt>
                <c:pt idx="5">
                  <c:v>0.25900000000000001</c:v>
                </c:pt>
                <c:pt idx="6">
                  <c:v>0.1661</c:v>
                </c:pt>
                <c:pt idx="7">
                  <c:v>0.28520000000000001</c:v>
                </c:pt>
                <c:pt idx="8">
                  <c:v>0.18049999999999999</c:v>
                </c:pt>
                <c:pt idx="9">
                  <c:v>0.17560000000000001</c:v>
                </c:pt>
              </c:numCache>
            </c:numRef>
          </c:val>
          <c:extLst>
            <c:ext xmlns:c16="http://schemas.microsoft.com/office/drawing/2014/chart" uri="{C3380CC4-5D6E-409C-BE32-E72D297353CC}">
              <c16:uniqueId val="{00000003-1371-4262-B81D-2F443158DB91}"/>
            </c:ext>
          </c:extLst>
        </c:ser>
        <c:dLbls>
          <c:showLegendKey val="0"/>
          <c:showVal val="0"/>
          <c:showCatName val="0"/>
          <c:showSerName val="0"/>
          <c:showPercent val="0"/>
          <c:showBubbleSize val="0"/>
        </c:dLbls>
        <c:gapWidth val="150"/>
        <c:overlap val="100"/>
        <c:axId val="2007244224"/>
        <c:axId val="2007245888"/>
      </c:barChart>
      <c:catAx>
        <c:axId val="2007244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007245888"/>
        <c:crosses val="autoZero"/>
        <c:auto val="1"/>
        <c:lblAlgn val="ctr"/>
        <c:lblOffset val="100"/>
        <c:noMultiLvlLbl val="0"/>
      </c:catAx>
      <c:valAx>
        <c:axId val="2007245888"/>
        <c:scaling>
          <c:orientation val="minMax"/>
          <c:max val="1"/>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7244224"/>
        <c:crosses val="autoZero"/>
        <c:crossBetween val="between"/>
      </c:valAx>
      <c:spPr>
        <a:noFill/>
        <a:ln>
          <a:noFill/>
        </a:ln>
        <a:effectLst/>
      </c:spPr>
    </c:plotArea>
    <c:legend>
      <c:legendPos val="b"/>
      <c:layout>
        <c:manualLayout>
          <c:xMode val="edge"/>
          <c:yMode val="edge"/>
          <c:x val="0.20540054107641653"/>
          <c:y val="0.87003408230729917"/>
          <c:w val="0.59679135497330116"/>
          <c:h val="5.1887847307164711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'17-25'!$B$21</c:f>
              <c:strCache>
                <c:ptCount val="1"/>
                <c:pt idx="0">
                  <c:v>Haven't looked</c:v>
                </c:pt>
              </c:strCache>
            </c:strRef>
          </c:tx>
          <c:spPr>
            <a:solidFill>
              <a:srgbClr val="9C9FA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'17-25'!$A$22:$A$25</c:f>
              <c:strCache>
                <c:ptCount val="4"/>
                <c:pt idx="0">
                  <c:v>Methods of contraception</c:v>
                </c:pt>
                <c:pt idx="1">
                  <c:v>How to access contraception</c:v>
                </c:pt>
                <c:pt idx="2">
                  <c:v>Steps to take after unprotected sex</c:v>
                </c:pt>
                <c:pt idx="3">
                  <c:v>Choices around pregnancy</c:v>
                </c:pt>
              </c:strCache>
            </c:strRef>
          </c:cat>
          <c:val>
            <c:numRef>
              <c:f>'17-25'!$B$22:$B$25</c:f>
              <c:numCache>
                <c:formatCode>0%</c:formatCode>
                <c:ptCount val="4"/>
                <c:pt idx="0">
                  <c:v>0.15049999999999999</c:v>
                </c:pt>
                <c:pt idx="1">
                  <c:v>0.21940000000000001</c:v>
                </c:pt>
                <c:pt idx="2">
                  <c:v>0.3201</c:v>
                </c:pt>
                <c:pt idx="3">
                  <c:v>0.3453</c:v>
                </c:pt>
              </c:numCache>
            </c:numRef>
          </c:val>
          <c:extLst>
            <c:ext xmlns:c16="http://schemas.microsoft.com/office/drawing/2014/chart" uri="{C3380CC4-5D6E-409C-BE32-E72D297353CC}">
              <c16:uniqueId val="{00000000-03CD-4670-B2DA-77A241733009}"/>
            </c:ext>
          </c:extLst>
        </c:ser>
        <c:ser>
          <c:idx val="1"/>
          <c:order val="1"/>
          <c:tx>
            <c:strRef>
              <c:f>'17-25'!$C$21</c:f>
              <c:strCache>
                <c:ptCount val="1"/>
                <c:pt idx="0">
                  <c:v>Friends/Family</c:v>
                </c:pt>
              </c:strCache>
            </c:strRef>
          </c:tx>
          <c:spPr>
            <a:solidFill>
              <a:srgbClr val="F28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'17-25'!$A$22:$A$25</c:f>
              <c:strCache>
                <c:ptCount val="4"/>
                <c:pt idx="0">
                  <c:v>Methods of contraception</c:v>
                </c:pt>
                <c:pt idx="1">
                  <c:v>How to access contraception</c:v>
                </c:pt>
                <c:pt idx="2">
                  <c:v>Steps to take after unprotected sex</c:v>
                </c:pt>
                <c:pt idx="3">
                  <c:v>Choices around pregnancy</c:v>
                </c:pt>
              </c:strCache>
            </c:strRef>
          </c:cat>
          <c:val>
            <c:numRef>
              <c:f>'17-25'!$C$22:$C$25</c:f>
              <c:numCache>
                <c:formatCode>0%</c:formatCode>
                <c:ptCount val="4"/>
                <c:pt idx="0">
                  <c:v>8.9599999999999999E-2</c:v>
                </c:pt>
                <c:pt idx="1">
                  <c:v>0.15110000000000001</c:v>
                </c:pt>
                <c:pt idx="2">
                  <c:v>0.1007</c:v>
                </c:pt>
                <c:pt idx="3">
                  <c:v>0.17630000000000001</c:v>
                </c:pt>
              </c:numCache>
            </c:numRef>
          </c:val>
          <c:extLst>
            <c:ext xmlns:c16="http://schemas.microsoft.com/office/drawing/2014/chart" uri="{C3380CC4-5D6E-409C-BE32-E72D297353CC}">
              <c16:uniqueId val="{00000001-03CD-4670-B2DA-77A241733009}"/>
            </c:ext>
          </c:extLst>
        </c:ser>
        <c:ser>
          <c:idx val="2"/>
          <c:order val="2"/>
          <c:tx>
            <c:strRef>
              <c:f>'17-25'!$D$21</c:f>
              <c:strCache>
                <c:ptCount val="1"/>
                <c:pt idx="0">
                  <c:v>School</c:v>
                </c:pt>
              </c:strCache>
            </c:strRef>
          </c:tx>
          <c:spPr>
            <a:solidFill>
              <a:srgbClr val="0048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'17-25'!$A$22:$A$25</c:f>
              <c:strCache>
                <c:ptCount val="4"/>
                <c:pt idx="0">
                  <c:v>Methods of contraception</c:v>
                </c:pt>
                <c:pt idx="1">
                  <c:v>How to access contraception</c:v>
                </c:pt>
                <c:pt idx="2">
                  <c:v>Steps to take after unprotected sex</c:v>
                </c:pt>
                <c:pt idx="3">
                  <c:v>Choices around pregnancy</c:v>
                </c:pt>
              </c:strCache>
            </c:strRef>
          </c:cat>
          <c:val>
            <c:numRef>
              <c:f>'17-25'!$D$22:$D$25</c:f>
              <c:numCache>
                <c:formatCode>0%</c:formatCode>
                <c:ptCount val="4"/>
                <c:pt idx="0">
                  <c:v>0.41220000000000001</c:v>
                </c:pt>
                <c:pt idx="1">
                  <c:v>0.24460000000000001</c:v>
                </c:pt>
                <c:pt idx="2">
                  <c:v>0.20860000000000001</c:v>
                </c:pt>
                <c:pt idx="3">
                  <c:v>0.18709999999999999</c:v>
                </c:pt>
              </c:numCache>
            </c:numRef>
          </c:val>
          <c:extLst>
            <c:ext xmlns:c16="http://schemas.microsoft.com/office/drawing/2014/chart" uri="{C3380CC4-5D6E-409C-BE32-E72D297353CC}">
              <c16:uniqueId val="{00000002-03CD-4670-B2DA-77A241733009}"/>
            </c:ext>
          </c:extLst>
        </c:ser>
        <c:ser>
          <c:idx val="3"/>
          <c:order val="3"/>
          <c:tx>
            <c:strRef>
              <c:f>'17-25'!$E$21</c:f>
              <c:strCache>
                <c:ptCount val="1"/>
                <c:pt idx="0">
                  <c:v>GP</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'17-25'!$A$22:$A$25</c:f>
              <c:strCache>
                <c:ptCount val="4"/>
                <c:pt idx="0">
                  <c:v>Methods of contraception</c:v>
                </c:pt>
                <c:pt idx="1">
                  <c:v>How to access contraception</c:v>
                </c:pt>
                <c:pt idx="2">
                  <c:v>Steps to take after unprotected sex</c:v>
                </c:pt>
                <c:pt idx="3">
                  <c:v>Choices around pregnancy</c:v>
                </c:pt>
              </c:strCache>
            </c:strRef>
          </c:cat>
          <c:val>
            <c:numRef>
              <c:f>'17-25'!$E$22:$E$25</c:f>
              <c:numCache>
                <c:formatCode>0%</c:formatCode>
                <c:ptCount val="4"/>
                <c:pt idx="0">
                  <c:v>8.2400000000000001E-2</c:v>
                </c:pt>
                <c:pt idx="1">
                  <c:v>0.1079</c:v>
                </c:pt>
                <c:pt idx="2">
                  <c:v>4.6800000000000001E-2</c:v>
                </c:pt>
                <c:pt idx="3">
                  <c:v>4.3200000000000002E-2</c:v>
                </c:pt>
              </c:numCache>
            </c:numRef>
          </c:val>
          <c:extLst>
            <c:ext xmlns:c16="http://schemas.microsoft.com/office/drawing/2014/chart" uri="{C3380CC4-5D6E-409C-BE32-E72D297353CC}">
              <c16:uniqueId val="{00000003-03CD-4670-B2DA-77A241733009}"/>
            </c:ext>
          </c:extLst>
        </c:ser>
        <c:ser>
          <c:idx val="4"/>
          <c:order val="4"/>
          <c:tx>
            <c:strRef>
              <c:f>'17-25'!$F$21</c:f>
              <c:strCache>
                <c:ptCount val="1"/>
                <c:pt idx="0">
                  <c:v>Sexual Health Services</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'17-25'!$A$22:$A$25</c:f>
              <c:strCache>
                <c:ptCount val="4"/>
                <c:pt idx="0">
                  <c:v>Methods of contraception</c:v>
                </c:pt>
                <c:pt idx="1">
                  <c:v>How to access contraception</c:v>
                </c:pt>
                <c:pt idx="2">
                  <c:v>Steps to take after unprotected sex</c:v>
                </c:pt>
                <c:pt idx="3">
                  <c:v>Choices around pregnancy</c:v>
                </c:pt>
              </c:strCache>
            </c:strRef>
          </c:cat>
          <c:val>
            <c:numRef>
              <c:f>'17-25'!$F$22:$F$25</c:f>
              <c:numCache>
                <c:formatCode>0%</c:formatCode>
                <c:ptCount val="4"/>
                <c:pt idx="0">
                  <c:v>5.7299999999999997E-2</c:v>
                </c:pt>
                <c:pt idx="1">
                  <c:v>6.1199999999999997E-2</c:v>
                </c:pt>
                <c:pt idx="2">
                  <c:v>5.04E-2</c:v>
                </c:pt>
                <c:pt idx="3">
                  <c:v>3.9600000000000003E-2</c:v>
                </c:pt>
              </c:numCache>
            </c:numRef>
          </c:val>
          <c:extLst>
            <c:ext xmlns:c16="http://schemas.microsoft.com/office/drawing/2014/chart" uri="{C3380CC4-5D6E-409C-BE32-E72D297353CC}">
              <c16:uniqueId val="{00000004-03CD-4670-B2DA-77A241733009}"/>
            </c:ext>
          </c:extLst>
        </c:ser>
        <c:ser>
          <c:idx val="5"/>
          <c:order val="5"/>
          <c:tx>
            <c:strRef>
              <c:f>'17-25'!$G$21</c:f>
              <c:strCache>
                <c:ptCount val="1"/>
                <c:pt idx="0">
                  <c:v>Online/Social Media</c:v>
                </c:pt>
              </c:strCache>
            </c:strRef>
          </c:tx>
          <c:spPr>
            <a:solidFill>
              <a:srgbClr val="44BCC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'17-25'!$A$22:$A$25</c:f>
              <c:strCache>
                <c:ptCount val="4"/>
                <c:pt idx="0">
                  <c:v>Methods of contraception</c:v>
                </c:pt>
                <c:pt idx="1">
                  <c:v>How to access contraception</c:v>
                </c:pt>
                <c:pt idx="2">
                  <c:v>Steps to take after unprotected sex</c:v>
                </c:pt>
                <c:pt idx="3">
                  <c:v>Choices around pregnancy</c:v>
                </c:pt>
              </c:strCache>
            </c:strRef>
          </c:cat>
          <c:val>
            <c:numRef>
              <c:f>'17-25'!$G$22:$G$25</c:f>
              <c:numCache>
                <c:formatCode>0%</c:formatCode>
                <c:ptCount val="4"/>
                <c:pt idx="0">
                  <c:v>0.17560000000000001</c:v>
                </c:pt>
                <c:pt idx="1">
                  <c:v>0.16550000000000001</c:v>
                </c:pt>
                <c:pt idx="2">
                  <c:v>0.2482</c:v>
                </c:pt>
                <c:pt idx="3">
                  <c:v>0.18709999999999999</c:v>
                </c:pt>
              </c:numCache>
            </c:numRef>
          </c:val>
          <c:extLst>
            <c:ext xmlns:c16="http://schemas.microsoft.com/office/drawing/2014/chart" uri="{C3380CC4-5D6E-409C-BE32-E72D297353CC}">
              <c16:uniqueId val="{00000005-03CD-4670-B2DA-77A241733009}"/>
            </c:ext>
          </c:extLst>
        </c:ser>
        <c:dLbls>
          <c:showLegendKey val="0"/>
          <c:showVal val="0"/>
          <c:showCatName val="0"/>
          <c:showSerName val="0"/>
          <c:showPercent val="0"/>
          <c:showBubbleSize val="0"/>
        </c:dLbls>
        <c:gapWidth val="150"/>
        <c:overlap val="100"/>
        <c:axId val="31571376"/>
        <c:axId val="31563888"/>
      </c:barChart>
      <c:catAx>
        <c:axId val="31571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1563888"/>
        <c:crosses val="autoZero"/>
        <c:auto val="1"/>
        <c:lblAlgn val="ctr"/>
        <c:lblOffset val="100"/>
        <c:noMultiLvlLbl val="0"/>
      </c:catAx>
      <c:valAx>
        <c:axId val="31563888"/>
        <c:scaling>
          <c:orientation val="minMax"/>
          <c:max val="1"/>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571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dLbl>
              <c:idx val="2"/>
              <c:tx>
                <c:rich>
                  <a:bodyPr/>
                  <a:lstStyle/>
                  <a:p>
                    <a:r>
                      <a:rPr lang="en-US"/>
                      <a:t>30%</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419-4A6C-B271-828DF84E059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LGBTQ+</c:v>
                </c:pt>
                <c:pt idx="1">
                  <c:v>Puberty</c:v>
                </c:pt>
                <c:pt idx="2">
                  <c:v>Staying Safe on line</c:v>
                </c:pt>
                <c:pt idx="3">
                  <c:v>Consent and the Law</c:v>
                </c:pt>
                <c:pt idx="4">
                  <c:v>Healthy and respectful relationships</c:v>
                </c:pt>
              </c:strCache>
            </c:strRef>
          </c:cat>
          <c:val>
            <c:numRef>
              <c:f>Sheet1!$B$2:$B$6</c:f>
              <c:numCache>
                <c:formatCode>0%</c:formatCode>
                <c:ptCount val="5"/>
                <c:pt idx="0">
                  <c:v>0.2268</c:v>
                </c:pt>
                <c:pt idx="1">
                  <c:v>0.27779999999999999</c:v>
                </c:pt>
                <c:pt idx="2">
                  <c:v>0.29480000000000001</c:v>
                </c:pt>
                <c:pt idx="3">
                  <c:v>0.38919999999999999</c:v>
                </c:pt>
                <c:pt idx="4">
                  <c:v>0.46079999999999999</c:v>
                </c:pt>
              </c:numCache>
            </c:numRef>
          </c:val>
          <c:extLst>
            <c:ext xmlns:c16="http://schemas.microsoft.com/office/drawing/2014/chart" uri="{C3380CC4-5D6E-409C-BE32-E72D297353CC}">
              <c16:uniqueId val="{00000000-26ED-4306-BEB5-C1BF6E229555}"/>
            </c:ext>
          </c:extLst>
        </c:ser>
        <c:dLbls>
          <c:showLegendKey val="0"/>
          <c:showVal val="0"/>
          <c:showCatName val="0"/>
          <c:showSerName val="0"/>
          <c:showPercent val="0"/>
          <c:showBubbleSize val="0"/>
        </c:dLbls>
        <c:gapWidth val="182"/>
        <c:axId val="1012245983"/>
        <c:axId val="1012246815"/>
      </c:barChart>
      <c:catAx>
        <c:axId val="10122459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012246815"/>
        <c:crosses val="autoZero"/>
        <c:auto val="1"/>
        <c:lblAlgn val="ctr"/>
        <c:lblOffset val="100"/>
        <c:noMultiLvlLbl val="0"/>
      </c:catAx>
      <c:valAx>
        <c:axId val="1012246815"/>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22459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Year 10-11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HIV</c:v>
                </c:pt>
                <c:pt idx="1">
                  <c:v>Menstruation</c:v>
                </c:pt>
                <c:pt idx="2">
                  <c:v>Puberty</c:v>
                </c:pt>
                <c:pt idx="3">
                  <c:v>Staying Safe on line e.g dating</c:v>
                </c:pt>
                <c:pt idx="4">
                  <c:v>Methods of Contraception</c:v>
                </c:pt>
                <c:pt idx="5">
                  <c:v>LGBTQ+</c:v>
                </c:pt>
                <c:pt idx="6">
                  <c:v>Sexually Transmitted Infections (STI's)</c:v>
                </c:pt>
                <c:pt idx="7">
                  <c:v>How to access contraception</c:v>
                </c:pt>
                <c:pt idx="8">
                  <c:v>Masturbation</c:v>
                </c:pt>
                <c:pt idx="9">
                  <c:v>Pornography</c:v>
                </c:pt>
                <c:pt idx="10">
                  <c:v>Information on choices around pregnancy</c:v>
                </c:pt>
                <c:pt idx="11">
                  <c:v>Steps to take after unprotected sex</c:v>
                </c:pt>
                <c:pt idx="12">
                  <c:v>Consent and the Law</c:v>
                </c:pt>
                <c:pt idx="13">
                  <c:v>Healthy and respectful relationships</c:v>
                </c:pt>
              </c:strCache>
            </c:strRef>
          </c:cat>
          <c:val>
            <c:numRef>
              <c:f>Sheet1!$B$2:$B$15</c:f>
              <c:numCache>
                <c:formatCode>0%</c:formatCode>
                <c:ptCount val="14"/>
                <c:pt idx="0">
                  <c:v>0.17050000000000001</c:v>
                </c:pt>
                <c:pt idx="1">
                  <c:v>0.1774</c:v>
                </c:pt>
                <c:pt idx="2">
                  <c:v>0.1794</c:v>
                </c:pt>
                <c:pt idx="3">
                  <c:v>0.1913</c:v>
                </c:pt>
                <c:pt idx="4">
                  <c:v>0.1923</c:v>
                </c:pt>
                <c:pt idx="5">
                  <c:v>0.21410000000000001</c:v>
                </c:pt>
                <c:pt idx="6">
                  <c:v>0.22</c:v>
                </c:pt>
                <c:pt idx="7">
                  <c:v>0.24179999999999999</c:v>
                </c:pt>
                <c:pt idx="8">
                  <c:v>0.25969999999999999</c:v>
                </c:pt>
                <c:pt idx="9">
                  <c:v>0.2616</c:v>
                </c:pt>
                <c:pt idx="10">
                  <c:v>0.28439999999999999</c:v>
                </c:pt>
                <c:pt idx="11">
                  <c:v>0.34189999999999998</c:v>
                </c:pt>
                <c:pt idx="12">
                  <c:v>0.34989999999999999</c:v>
                </c:pt>
                <c:pt idx="13">
                  <c:v>0.43809999999999999</c:v>
                </c:pt>
              </c:numCache>
            </c:numRef>
          </c:val>
          <c:extLst>
            <c:ext xmlns:c16="http://schemas.microsoft.com/office/drawing/2014/chart" uri="{C3380CC4-5D6E-409C-BE32-E72D297353CC}">
              <c16:uniqueId val="{00000000-0DBB-4D94-AC61-F6975895EF77}"/>
            </c:ext>
          </c:extLst>
        </c:ser>
        <c:ser>
          <c:idx val="1"/>
          <c:order val="1"/>
          <c:tx>
            <c:strRef>
              <c:f>Sheet1!$C$1</c:f>
              <c:strCache>
                <c:ptCount val="1"/>
                <c:pt idx="0">
                  <c:v>17-25</c:v>
                </c:pt>
              </c:strCache>
            </c:strRef>
          </c:tx>
          <c:spPr>
            <a:solidFill>
              <a:srgbClr val="F28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HIV</c:v>
                </c:pt>
                <c:pt idx="1">
                  <c:v>Menstruation</c:v>
                </c:pt>
                <c:pt idx="2">
                  <c:v>Puberty</c:v>
                </c:pt>
                <c:pt idx="3">
                  <c:v>Staying Safe on line e.g dating</c:v>
                </c:pt>
                <c:pt idx="4">
                  <c:v>Methods of Contraception</c:v>
                </c:pt>
                <c:pt idx="5">
                  <c:v>LGBTQ+</c:v>
                </c:pt>
                <c:pt idx="6">
                  <c:v>Sexually Transmitted Infections (STI's)</c:v>
                </c:pt>
                <c:pt idx="7">
                  <c:v>How to access contraception</c:v>
                </c:pt>
                <c:pt idx="8">
                  <c:v>Masturbation</c:v>
                </c:pt>
                <c:pt idx="9">
                  <c:v>Pornography</c:v>
                </c:pt>
                <c:pt idx="10">
                  <c:v>Information on choices around pregnancy</c:v>
                </c:pt>
                <c:pt idx="11">
                  <c:v>Steps to take after unprotected sex</c:v>
                </c:pt>
                <c:pt idx="12">
                  <c:v>Consent and the Law</c:v>
                </c:pt>
                <c:pt idx="13">
                  <c:v>Healthy and respectful relationships</c:v>
                </c:pt>
              </c:strCache>
            </c:strRef>
          </c:cat>
          <c:val>
            <c:numRef>
              <c:f>Sheet1!$C$2:$C$15</c:f>
              <c:numCache>
                <c:formatCode>0%</c:formatCode>
                <c:ptCount val="14"/>
                <c:pt idx="0">
                  <c:v>0.1847</c:v>
                </c:pt>
                <c:pt idx="1">
                  <c:v>0.19819999999999999</c:v>
                </c:pt>
                <c:pt idx="2">
                  <c:v>0.12609999999999999</c:v>
                </c:pt>
                <c:pt idx="3">
                  <c:v>0.18920000000000001</c:v>
                </c:pt>
                <c:pt idx="4">
                  <c:v>0.25679999999999997</c:v>
                </c:pt>
                <c:pt idx="5">
                  <c:v>0.19819999999999999</c:v>
                </c:pt>
                <c:pt idx="6">
                  <c:v>0.2432</c:v>
                </c:pt>
                <c:pt idx="7">
                  <c:v>0.35589999999999999</c:v>
                </c:pt>
                <c:pt idx="8">
                  <c:v>0.25679999999999997</c:v>
                </c:pt>
                <c:pt idx="9">
                  <c:v>0.30630000000000002</c:v>
                </c:pt>
                <c:pt idx="10">
                  <c:v>0.39639999999999997</c:v>
                </c:pt>
                <c:pt idx="11">
                  <c:v>0.43690000000000001</c:v>
                </c:pt>
                <c:pt idx="12">
                  <c:v>0.32429999999999998</c:v>
                </c:pt>
                <c:pt idx="13">
                  <c:v>0.3468</c:v>
                </c:pt>
              </c:numCache>
            </c:numRef>
          </c:val>
          <c:extLst>
            <c:ext xmlns:c16="http://schemas.microsoft.com/office/drawing/2014/chart" uri="{C3380CC4-5D6E-409C-BE32-E72D297353CC}">
              <c16:uniqueId val="{00000001-0DBB-4D94-AC61-F6975895EF77}"/>
            </c:ext>
          </c:extLst>
        </c:ser>
        <c:dLbls>
          <c:showLegendKey val="0"/>
          <c:showVal val="0"/>
          <c:showCatName val="0"/>
          <c:showSerName val="0"/>
          <c:showPercent val="0"/>
          <c:showBubbleSize val="0"/>
        </c:dLbls>
        <c:gapWidth val="182"/>
        <c:axId val="1016556927"/>
        <c:axId val="1016553599"/>
      </c:barChart>
      <c:catAx>
        <c:axId val="10165569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16553599"/>
        <c:crosses val="autoZero"/>
        <c:auto val="1"/>
        <c:lblAlgn val="ctr"/>
        <c:lblOffset val="100"/>
        <c:noMultiLvlLbl val="0"/>
      </c:catAx>
      <c:valAx>
        <c:axId val="1016553599"/>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6556927"/>
        <c:crosses val="autoZero"/>
        <c:crossBetween val="between"/>
      </c:valAx>
      <c:spPr>
        <a:noFill/>
        <a:ln>
          <a:noFill/>
        </a:ln>
        <a:effectLst/>
      </c:spPr>
    </c:plotArea>
    <c:legend>
      <c:legendPos val="b"/>
      <c:layout>
        <c:manualLayout>
          <c:xMode val="edge"/>
          <c:yMode val="edge"/>
          <c:x val="4.2951800305596297E-2"/>
          <c:y val="0.89912484456106101"/>
          <c:w val="0.21704922755183487"/>
          <c:h val="3.746050685854668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Sheet1!$B$8</c:f>
              <c:strCache>
                <c:ptCount val="1"/>
                <c:pt idx="0">
                  <c:v>Year 7-9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Sheet1!$A$9:$A$10</c:f>
              <c:strCache>
                <c:ptCount val="2"/>
                <c:pt idx="0">
                  <c:v>Essex Sexual Health Service</c:v>
                </c:pt>
                <c:pt idx="1">
                  <c:v>Essex Youth Services website</c:v>
                </c:pt>
              </c:strCache>
            </c:strRef>
          </c:cat>
          <c:val>
            <c:numRef>
              <c:f>Sheet1!$B$9:$B$10</c:f>
              <c:numCache>
                <c:formatCode>0%</c:formatCode>
                <c:ptCount val="2"/>
                <c:pt idx="0">
                  <c:v>0.59089999999999998</c:v>
                </c:pt>
                <c:pt idx="1">
                  <c:v>0.62070000000000003</c:v>
                </c:pt>
              </c:numCache>
            </c:numRef>
          </c:val>
          <c:extLst>
            <c:ext xmlns:c16="http://schemas.microsoft.com/office/drawing/2014/chart" uri="{C3380CC4-5D6E-409C-BE32-E72D297353CC}">
              <c16:uniqueId val="{00000000-6692-4B3B-A838-42F49EFC4372}"/>
            </c:ext>
          </c:extLst>
        </c:ser>
        <c:dLbls>
          <c:showLegendKey val="0"/>
          <c:showVal val="0"/>
          <c:showCatName val="0"/>
          <c:showSerName val="0"/>
          <c:showPercent val="0"/>
          <c:showBubbleSize val="0"/>
        </c:dLbls>
        <c:gapWidth val="182"/>
        <c:axId val="29055136"/>
        <c:axId val="29056384"/>
      </c:barChart>
      <c:catAx>
        <c:axId val="290551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9056384"/>
        <c:crosses val="autoZero"/>
        <c:auto val="1"/>
        <c:lblAlgn val="ctr"/>
        <c:lblOffset val="100"/>
        <c:noMultiLvlLbl val="0"/>
      </c:catAx>
      <c:valAx>
        <c:axId val="2905638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055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Year 10-11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Brook website</c:v>
                </c:pt>
                <c:pt idx="1">
                  <c:v>Essex Sexual Health Service</c:v>
                </c:pt>
                <c:pt idx="2">
                  <c:v>eC-Card </c:v>
                </c:pt>
                <c:pt idx="3">
                  <c:v>Essex Youth Services website</c:v>
                </c:pt>
                <c:pt idx="4">
                  <c:v>Online STI testing services</c:v>
                </c:pt>
              </c:strCache>
            </c:strRef>
          </c:cat>
          <c:val>
            <c:numRef>
              <c:f>Sheet1!$B$2:$B$6</c:f>
              <c:numCache>
                <c:formatCode>0%</c:formatCode>
                <c:ptCount val="5"/>
                <c:pt idx="0">
                  <c:v>0.1096</c:v>
                </c:pt>
                <c:pt idx="1">
                  <c:v>0.48499999999999999</c:v>
                </c:pt>
                <c:pt idx="2">
                  <c:v>0.1246</c:v>
                </c:pt>
                <c:pt idx="3">
                  <c:v>0.49249999999999999</c:v>
                </c:pt>
                <c:pt idx="4">
                  <c:v>0.1772</c:v>
                </c:pt>
              </c:numCache>
            </c:numRef>
          </c:val>
          <c:extLst>
            <c:ext xmlns:c16="http://schemas.microsoft.com/office/drawing/2014/chart" uri="{C3380CC4-5D6E-409C-BE32-E72D297353CC}">
              <c16:uniqueId val="{00000000-49C5-4CB9-904A-1A1FE481C332}"/>
            </c:ext>
          </c:extLst>
        </c:ser>
        <c:ser>
          <c:idx val="1"/>
          <c:order val="1"/>
          <c:tx>
            <c:strRef>
              <c:f>Sheet1!$C$1</c:f>
              <c:strCache>
                <c:ptCount val="1"/>
                <c:pt idx="0">
                  <c:v>Age 17-25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Brook website</c:v>
                </c:pt>
                <c:pt idx="1">
                  <c:v>Essex Sexual Health Service</c:v>
                </c:pt>
                <c:pt idx="2">
                  <c:v>eC-Card </c:v>
                </c:pt>
                <c:pt idx="3">
                  <c:v>Essex Youth Services website</c:v>
                </c:pt>
                <c:pt idx="4">
                  <c:v>Online STI testing services</c:v>
                </c:pt>
              </c:strCache>
            </c:strRef>
          </c:cat>
          <c:val>
            <c:numRef>
              <c:f>Sheet1!$C$2:$C$6</c:f>
              <c:numCache>
                <c:formatCode>0%</c:formatCode>
                <c:ptCount val="5"/>
                <c:pt idx="0">
                  <c:v>0.12429999999999999</c:v>
                </c:pt>
                <c:pt idx="1">
                  <c:v>0.46329999999999999</c:v>
                </c:pt>
                <c:pt idx="2">
                  <c:v>0.28810000000000002</c:v>
                </c:pt>
                <c:pt idx="3">
                  <c:v>0.4859</c:v>
                </c:pt>
                <c:pt idx="4">
                  <c:v>0.32200000000000001</c:v>
                </c:pt>
              </c:numCache>
            </c:numRef>
          </c:val>
          <c:extLst>
            <c:ext xmlns:c16="http://schemas.microsoft.com/office/drawing/2014/chart" uri="{C3380CC4-5D6E-409C-BE32-E72D297353CC}">
              <c16:uniqueId val="{00000001-49C5-4CB9-904A-1A1FE481C332}"/>
            </c:ext>
          </c:extLst>
        </c:ser>
        <c:dLbls>
          <c:showLegendKey val="0"/>
          <c:showVal val="0"/>
          <c:showCatName val="0"/>
          <c:showSerName val="0"/>
          <c:showPercent val="0"/>
          <c:showBubbleSize val="0"/>
        </c:dLbls>
        <c:gapWidth val="182"/>
        <c:axId val="1654769631"/>
        <c:axId val="1654769215"/>
      </c:barChart>
      <c:catAx>
        <c:axId val="16547696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54769215"/>
        <c:crosses val="autoZero"/>
        <c:auto val="1"/>
        <c:lblAlgn val="ctr"/>
        <c:lblOffset val="100"/>
        <c:noMultiLvlLbl val="0"/>
      </c:catAx>
      <c:valAx>
        <c:axId val="1654769215"/>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547696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Sheet1!$B$10</c:f>
              <c:strCache>
                <c:ptCount val="1"/>
                <c:pt idx="0">
                  <c:v>Year 7-9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Sheet1!$A$11:$A$14</c:f>
              <c:strCache>
                <c:ptCount val="4"/>
                <c:pt idx="0">
                  <c:v>Intimidated</c:v>
                </c:pt>
                <c:pt idx="1">
                  <c:v>Uncomfortable</c:v>
                </c:pt>
                <c:pt idx="2">
                  <c:v>Worried  </c:v>
                </c:pt>
                <c:pt idx="3">
                  <c:v>None of the above</c:v>
                </c:pt>
              </c:strCache>
            </c:strRef>
          </c:cat>
          <c:val>
            <c:numRef>
              <c:f>Sheet1!$B$11:$B$14</c:f>
              <c:numCache>
                <c:formatCode>0%</c:formatCode>
                <c:ptCount val="4"/>
                <c:pt idx="0">
                  <c:v>0.1004</c:v>
                </c:pt>
                <c:pt idx="1">
                  <c:v>0.2208</c:v>
                </c:pt>
                <c:pt idx="2">
                  <c:v>0.21429999999999999</c:v>
                </c:pt>
                <c:pt idx="3">
                  <c:v>0.63460000000000005</c:v>
                </c:pt>
              </c:numCache>
            </c:numRef>
          </c:val>
          <c:extLst>
            <c:ext xmlns:c16="http://schemas.microsoft.com/office/drawing/2014/chart" uri="{C3380CC4-5D6E-409C-BE32-E72D297353CC}">
              <c16:uniqueId val="{00000000-2271-47AC-A309-A334023768EF}"/>
            </c:ext>
          </c:extLst>
        </c:ser>
        <c:ser>
          <c:idx val="1"/>
          <c:order val="1"/>
          <c:tx>
            <c:strRef>
              <c:f>Sheet1!$C$10</c:f>
              <c:strCache>
                <c:ptCount val="1"/>
                <c:pt idx="0">
                  <c:v>Year 10-11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Sheet1!$A$11:$A$14</c:f>
              <c:strCache>
                <c:ptCount val="4"/>
                <c:pt idx="0">
                  <c:v>Intimidated</c:v>
                </c:pt>
                <c:pt idx="1">
                  <c:v>Uncomfortable</c:v>
                </c:pt>
                <c:pt idx="2">
                  <c:v>Worried  </c:v>
                </c:pt>
                <c:pt idx="3">
                  <c:v>None of the above</c:v>
                </c:pt>
              </c:strCache>
            </c:strRef>
          </c:cat>
          <c:val>
            <c:numRef>
              <c:f>Sheet1!$C$11:$C$14</c:f>
              <c:numCache>
                <c:formatCode>0%</c:formatCode>
                <c:ptCount val="4"/>
                <c:pt idx="0">
                  <c:v>0.14069999999999999</c:v>
                </c:pt>
                <c:pt idx="1">
                  <c:v>0.31519999999999998</c:v>
                </c:pt>
                <c:pt idx="2">
                  <c:v>0.19009999999999999</c:v>
                </c:pt>
                <c:pt idx="3">
                  <c:v>0.58930000000000005</c:v>
                </c:pt>
              </c:numCache>
            </c:numRef>
          </c:val>
          <c:extLst>
            <c:ext xmlns:c16="http://schemas.microsoft.com/office/drawing/2014/chart" uri="{C3380CC4-5D6E-409C-BE32-E72D297353CC}">
              <c16:uniqueId val="{00000001-2271-47AC-A309-A334023768EF}"/>
            </c:ext>
          </c:extLst>
        </c:ser>
        <c:ser>
          <c:idx val="2"/>
          <c:order val="2"/>
          <c:tx>
            <c:strRef>
              <c:f>Sheet1!$D$10</c:f>
              <c:strCache>
                <c:ptCount val="1"/>
                <c:pt idx="0">
                  <c:v>17-25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Sheet1!$A$11:$A$14</c:f>
              <c:strCache>
                <c:ptCount val="4"/>
                <c:pt idx="0">
                  <c:v>Intimidated</c:v>
                </c:pt>
                <c:pt idx="1">
                  <c:v>Uncomfortable</c:v>
                </c:pt>
                <c:pt idx="2">
                  <c:v>Worried  </c:v>
                </c:pt>
                <c:pt idx="3">
                  <c:v>None of the above</c:v>
                </c:pt>
              </c:strCache>
            </c:strRef>
          </c:cat>
          <c:val>
            <c:numRef>
              <c:f>Sheet1!$D$11:$D$14</c:f>
              <c:numCache>
                <c:formatCode>0%</c:formatCode>
                <c:ptCount val="4"/>
                <c:pt idx="0">
                  <c:v>0.188</c:v>
                </c:pt>
                <c:pt idx="1">
                  <c:v>0.40400000000000003</c:v>
                </c:pt>
                <c:pt idx="2">
                  <c:v>0.30399999999999999</c:v>
                </c:pt>
                <c:pt idx="3">
                  <c:v>0.56399999999999995</c:v>
                </c:pt>
              </c:numCache>
            </c:numRef>
          </c:val>
          <c:extLst>
            <c:ext xmlns:c16="http://schemas.microsoft.com/office/drawing/2014/chart" uri="{C3380CC4-5D6E-409C-BE32-E72D297353CC}">
              <c16:uniqueId val="{00000002-2271-47AC-A309-A334023768EF}"/>
            </c:ext>
          </c:extLst>
        </c:ser>
        <c:dLbls>
          <c:showLegendKey val="0"/>
          <c:showVal val="0"/>
          <c:showCatName val="0"/>
          <c:showSerName val="0"/>
          <c:showPercent val="0"/>
          <c:showBubbleSize val="0"/>
        </c:dLbls>
        <c:gapWidth val="182"/>
        <c:axId val="983235152"/>
        <c:axId val="983233488"/>
      </c:barChart>
      <c:catAx>
        <c:axId val="983235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3233488"/>
        <c:crosses val="autoZero"/>
        <c:auto val="1"/>
        <c:lblAlgn val="ctr"/>
        <c:lblOffset val="100"/>
        <c:noMultiLvlLbl val="0"/>
      </c:catAx>
      <c:valAx>
        <c:axId val="98323348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3235152"/>
        <c:crosses val="autoZero"/>
        <c:crossBetween val="between"/>
      </c:valAx>
      <c:spPr>
        <a:noFill/>
        <a:ln>
          <a:noFill/>
        </a:ln>
        <a:effectLst/>
      </c:spPr>
    </c:plotArea>
    <c:legend>
      <c:legendPos val="b"/>
      <c:layout>
        <c:manualLayout>
          <c:xMode val="edge"/>
          <c:yMode val="edge"/>
          <c:x val="2.0996948037762912E-2"/>
          <c:y val="0.93411697541445493"/>
          <c:w val="0.47938550584154205"/>
          <c:h val="5.3371547521939414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0.86134</cdr:x>
      <cdr:y>0</cdr:y>
    </cdr:from>
    <cdr:to>
      <cdr:x>0.98584</cdr:x>
      <cdr:y>0.09044</cdr:y>
    </cdr:to>
    <cdr:sp macro="" textlink="">
      <cdr:nvSpPr>
        <cdr:cNvPr id="2" name="TextBox 17">
          <a:extLst xmlns:a="http://schemas.openxmlformats.org/drawingml/2006/main">
            <a:ext uri="{FF2B5EF4-FFF2-40B4-BE49-F238E27FC236}">
              <a16:creationId xmlns:a16="http://schemas.microsoft.com/office/drawing/2014/main" id="{7329A610-B262-4A9F-9EA6-30D9CAA41805}"/>
            </a:ext>
          </a:extLst>
        </cdr:cNvPr>
        <cdr:cNvSpPr txBox="1"/>
      </cdr:nvSpPr>
      <cdr:spPr>
        <a:xfrm xmlns:a="http://schemas.openxmlformats.org/drawingml/2006/main">
          <a:off x="9982418" y="-1730893"/>
          <a:ext cx="1442901" cy="261610"/>
        </a:xfrm>
        <a:prstGeom xmlns:a="http://schemas.openxmlformats.org/drawingml/2006/main" prst="rect">
          <a:avLst/>
        </a:prstGeom>
        <a:noFill xmlns:a="http://schemas.openxmlformats.org/drawingml/2006/main"/>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[3661 responses]</a:t>
          </a:r>
          <a:endParaRPr lang="en-GB"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B8E871-4CA4-1A46-B413-F61B982F48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382C236-FB7E-514E-AAED-E2C189CC7D2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AB9923-8C2E-2C40-9A12-702009AD13B0}" type="datetimeFigureOut">
              <a:rPr lang="en-GB" smtClean="0"/>
              <a:t>10/01/2023</a:t>
            </a:fld>
            <a:endParaRPr lang="en-GB"/>
          </a:p>
        </p:txBody>
      </p:sp>
      <p:sp>
        <p:nvSpPr>
          <p:cNvPr id="4" name="Footer Placeholder 3">
            <a:extLst>
              <a:ext uri="{FF2B5EF4-FFF2-40B4-BE49-F238E27FC236}">
                <a16:creationId xmlns:a16="http://schemas.microsoft.com/office/drawing/2014/main" id="{F9AA03D9-9C21-D44C-8163-5CBF0C1F15E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AAC10F5-817C-2047-AA53-D8CB217F1F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8CF7A-1854-DA4A-82DA-43BC670DD6EC}" type="slidenum">
              <a:rPr lang="en-GB" smtClean="0"/>
              <a:t>‹#›</a:t>
            </a:fld>
            <a:endParaRPr lang="en-GB"/>
          </a:p>
        </p:txBody>
      </p:sp>
    </p:spTree>
    <p:extLst>
      <p:ext uri="{BB962C8B-B14F-4D97-AF65-F5344CB8AC3E}">
        <p14:creationId xmlns:p14="http://schemas.microsoft.com/office/powerpoint/2010/main" val="3097339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5A7429-E3F5-254C-A517-F5165C32BDC9}" type="datetimeFigureOut">
              <a:rPr lang="en-GB" smtClean="0"/>
              <a:t>10/01/2023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94313C-03CA-2F4F-99E8-EBD64150FFF1}" type="slidenum">
              <a:rPr lang="en-GB" smtClean="0"/>
              <a:t>‹#›</a:t>
            </a:fld>
            <a:endParaRPr lang="en-GB"/>
          </a:p>
        </p:txBody>
      </p:sp>
    </p:spTree>
    <p:extLst>
      <p:ext uri="{BB962C8B-B14F-4D97-AF65-F5344CB8AC3E}">
        <p14:creationId xmlns:p14="http://schemas.microsoft.com/office/powerpoint/2010/main" val="3127656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a:solidFill>
                <a:schemeClr val="tx1"/>
              </a:solidFill>
              <a:effectLst/>
              <a:latin typeface="+mn-lt"/>
              <a:ea typeface="+mn-ea"/>
              <a:cs typeface="+mn-cs"/>
            </a:endParaRPr>
          </a:p>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2</a:t>
            </a:fld>
            <a:endParaRPr lang="en-GB"/>
          </a:p>
        </p:txBody>
      </p:sp>
    </p:spTree>
    <p:extLst>
      <p:ext uri="{BB962C8B-B14F-4D97-AF65-F5344CB8AC3E}">
        <p14:creationId xmlns:p14="http://schemas.microsoft.com/office/powerpoint/2010/main" val="2114064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12</a:t>
            </a:fld>
            <a:endParaRPr lang="en-GB"/>
          </a:p>
        </p:txBody>
      </p:sp>
    </p:spTree>
    <p:extLst>
      <p:ext uri="{BB962C8B-B14F-4D97-AF65-F5344CB8AC3E}">
        <p14:creationId xmlns:p14="http://schemas.microsoft.com/office/powerpoint/2010/main" val="3512858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14</a:t>
            </a:fld>
            <a:endParaRPr lang="en-GB"/>
          </a:p>
        </p:txBody>
      </p:sp>
    </p:spTree>
    <p:extLst>
      <p:ext uri="{BB962C8B-B14F-4D97-AF65-F5344CB8AC3E}">
        <p14:creationId xmlns:p14="http://schemas.microsoft.com/office/powerpoint/2010/main" val="1347962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15</a:t>
            </a:fld>
            <a:endParaRPr lang="en-GB"/>
          </a:p>
        </p:txBody>
      </p:sp>
    </p:spTree>
    <p:extLst>
      <p:ext uri="{BB962C8B-B14F-4D97-AF65-F5344CB8AC3E}">
        <p14:creationId xmlns:p14="http://schemas.microsoft.com/office/powerpoint/2010/main" val="1661551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16</a:t>
            </a:fld>
            <a:endParaRPr lang="en-GB"/>
          </a:p>
        </p:txBody>
      </p:sp>
    </p:spTree>
    <p:extLst>
      <p:ext uri="{BB962C8B-B14F-4D97-AF65-F5344CB8AC3E}">
        <p14:creationId xmlns:p14="http://schemas.microsoft.com/office/powerpoint/2010/main" val="15816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17</a:t>
            </a:fld>
            <a:endParaRPr lang="en-GB"/>
          </a:p>
        </p:txBody>
      </p:sp>
    </p:spTree>
    <p:extLst>
      <p:ext uri="{BB962C8B-B14F-4D97-AF65-F5344CB8AC3E}">
        <p14:creationId xmlns:p14="http://schemas.microsoft.com/office/powerpoint/2010/main" val="1468158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19</a:t>
            </a:fld>
            <a:endParaRPr lang="en-GB"/>
          </a:p>
        </p:txBody>
      </p:sp>
    </p:spTree>
    <p:extLst>
      <p:ext uri="{BB962C8B-B14F-4D97-AF65-F5344CB8AC3E}">
        <p14:creationId xmlns:p14="http://schemas.microsoft.com/office/powerpoint/2010/main" val="6756736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20</a:t>
            </a:fld>
            <a:endParaRPr lang="en-GB"/>
          </a:p>
        </p:txBody>
      </p:sp>
    </p:spTree>
    <p:extLst>
      <p:ext uri="{BB962C8B-B14F-4D97-AF65-F5344CB8AC3E}">
        <p14:creationId xmlns:p14="http://schemas.microsoft.com/office/powerpoint/2010/main" val="3216818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21</a:t>
            </a:fld>
            <a:endParaRPr lang="en-GB"/>
          </a:p>
        </p:txBody>
      </p:sp>
    </p:spTree>
    <p:extLst>
      <p:ext uri="{BB962C8B-B14F-4D97-AF65-F5344CB8AC3E}">
        <p14:creationId xmlns:p14="http://schemas.microsoft.com/office/powerpoint/2010/main" val="160605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22</a:t>
            </a:fld>
            <a:endParaRPr lang="en-GB"/>
          </a:p>
        </p:txBody>
      </p:sp>
    </p:spTree>
    <p:extLst>
      <p:ext uri="{BB962C8B-B14F-4D97-AF65-F5344CB8AC3E}">
        <p14:creationId xmlns:p14="http://schemas.microsoft.com/office/powerpoint/2010/main" val="41832945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24</a:t>
            </a:fld>
            <a:endParaRPr lang="en-GB"/>
          </a:p>
        </p:txBody>
      </p:sp>
    </p:spTree>
    <p:extLst>
      <p:ext uri="{BB962C8B-B14F-4D97-AF65-F5344CB8AC3E}">
        <p14:creationId xmlns:p14="http://schemas.microsoft.com/office/powerpoint/2010/main" val="152476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3</a:t>
            </a:fld>
            <a:endParaRPr lang="en-GB"/>
          </a:p>
        </p:txBody>
      </p:sp>
    </p:spTree>
    <p:extLst>
      <p:ext uri="{BB962C8B-B14F-4D97-AF65-F5344CB8AC3E}">
        <p14:creationId xmlns:p14="http://schemas.microsoft.com/office/powerpoint/2010/main" val="32077837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25</a:t>
            </a:fld>
            <a:endParaRPr lang="en-GB"/>
          </a:p>
        </p:txBody>
      </p:sp>
    </p:spTree>
    <p:extLst>
      <p:ext uri="{BB962C8B-B14F-4D97-AF65-F5344CB8AC3E}">
        <p14:creationId xmlns:p14="http://schemas.microsoft.com/office/powerpoint/2010/main" val="2973424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26</a:t>
            </a:fld>
            <a:endParaRPr lang="en-GB"/>
          </a:p>
        </p:txBody>
      </p:sp>
    </p:spTree>
    <p:extLst>
      <p:ext uri="{BB962C8B-B14F-4D97-AF65-F5344CB8AC3E}">
        <p14:creationId xmlns:p14="http://schemas.microsoft.com/office/powerpoint/2010/main" val="282670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27</a:t>
            </a:fld>
            <a:endParaRPr lang="en-GB"/>
          </a:p>
        </p:txBody>
      </p:sp>
    </p:spTree>
    <p:extLst>
      <p:ext uri="{BB962C8B-B14F-4D97-AF65-F5344CB8AC3E}">
        <p14:creationId xmlns:p14="http://schemas.microsoft.com/office/powerpoint/2010/main" val="33386488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28</a:t>
            </a:fld>
            <a:endParaRPr lang="en-GB"/>
          </a:p>
        </p:txBody>
      </p:sp>
    </p:spTree>
    <p:extLst>
      <p:ext uri="{BB962C8B-B14F-4D97-AF65-F5344CB8AC3E}">
        <p14:creationId xmlns:p14="http://schemas.microsoft.com/office/powerpoint/2010/main" val="6654071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29</a:t>
            </a:fld>
            <a:endParaRPr lang="en-GB"/>
          </a:p>
        </p:txBody>
      </p:sp>
    </p:spTree>
    <p:extLst>
      <p:ext uri="{BB962C8B-B14F-4D97-AF65-F5344CB8AC3E}">
        <p14:creationId xmlns:p14="http://schemas.microsoft.com/office/powerpoint/2010/main" val="28131697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30</a:t>
            </a:fld>
            <a:endParaRPr lang="en-GB"/>
          </a:p>
        </p:txBody>
      </p:sp>
    </p:spTree>
    <p:extLst>
      <p:ext uri="{BB962C8B-B14F-4D97-AF65-F5344CB8AC3E}">
        <p14:creationId xmlns:p14="http://schemas.microsoft.com/office/powerpoint/2010/main" val="2805417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4</a:t>
            </a:fld>
            <a:endParaRPr lang="en-GB"/>
          </a:p>
        </p:txBody>
      </p:sp>
    </p:spTree>
    <p:extLst>
      <p:ext uri="{BB962C8B-B14F-4D97-AF65-F5344CB8AC3E}">
        <p14:creationId xmlns:p14="http://schemas.microsoft.com/office/powerpoint/2010/main" val="2989536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6</a:t>
            </a:fld>
            <a:endParaRPr lang="en-GB"/>
          </a:p>
        </p:txBody>
      </p:sp>
    </p:spTree>
    <p:extLst>
      <p:ext uri="{BB962C8B-B14F-4D97-AF65-F5344CB8AC3E}">
        <p14:creationId xmlns:p14="http://schemas.microsoft.com/office/powerpoint/2010/main" val="2416858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7</a:t>
            </a:fld>
            <a:endParaRPr lang="en-GB"/>
          </a:p>
        </p:txBody>
      </p:sp>
    </p:spTree>
    <p:extLst>
      <p:ext uri="{BB962C8B-B14F-4D97-AF65-F5344CB8AC3E}">
        <p14:creationId xmlns:p14="http://schemas.microsoft.com/office/powerpoint/2010/main" val="3464966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8</a:t>
            </a:fld>
            <a:endParaRPr lang="en-GB"/>
          </a:p>
        </p:txBody>
      </p:sp>
    </p:spTree>
    <p:extLst>
      <p:ext uri="{BB962C8B-B14F-4D97-AF65-F5344CB8AC3E}">
        <p14:creationId xmlns:p14="http://schemas.microsoft.com/office/powerpoint/2010/main" val="4260960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9</a:t>
            </a:fld>
            <a:endParaRPr lang="en-GB"/>
          </a:p>
        </p:txBody>
      </p:sp>
    </p:spTree>
    <p:extLst>
      <p:ext uri="{BB962C8B-B14F-4D97-AF65-F5344CB8AC3E}">
        <p14:creationId xmlns:p14="http://schemas.microsoft.com/office/powerpoint/2010/main" val="1224910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10</a:t>
            </a:fld>
            <a:endParaRPr lang="en-GB"/>
          </a:p>
        </p:txBody>
      </p:sp>
    </p:spTree>
    <p:extLst>
      <p:ext uri="{BB962C8B-B14F-4D97-AF65-F5344CB8AC3E}">
        <p14:creationId xmlns:p14="http://schemas.microsoft.com/office/powerpoint/2010/main" val="14645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11</a:t>
            </a:fld>
            <a:endParaRPr lang="en-GB"/>
          </a:p>
        </p:txBody>
      </p:sp>
    </p:spTree>
    <p:extLst>
      <p:ext uri="{BB962C8B-B14F-4D97-AF65-F5344CB8AC3E}">
        <p14:creationId xmlns:p14="http://schemas.microsoft.com/office/powerpoint/2010/main" val="150613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4003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4000">
                <a:solidFill>
                  <a:schemeClr val="bg1"/>
                </a:solidFill>
              </a:defRPr>
            </a:lvl1pPr>
          </a:lstStyle>
          <a:p>
            <a:r>
              <a:rPr lang="en-US"/>
              <a:t>Click to edit Master title style</a:t>
            </a:r>
          </a:p>
        </p:txBody>
      </p:sp>
      <p:sp>
        <p:nvSpPr>
          <p:cNvPr id="3" name="Subtitle 2"/>
          <p:cNvSpPr>
            <a:spLocks noGrp="1"/>
          </p:cNvSpPr>
          <p:nvPr>
            <p:ph type="subTitle" idx="1"/>
          </p:nvPr>
        </p:nvSpPr>
        <p:spPr>
          <a:xfrm>
            <a:off x="1524000" y="3760838"/>
            <a:ext cx="9144000" cy="1025013"/>
          </a:xfrm>
          <a:prstGeom prst="rect">
            <a:avLst/>
          </a:prstGeo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5F6DC534-E8DA-B54D-B24C-13A91F685274}"/>
              </a:ext>
            </a:extLst>
          </p:cNvPr>
          <p:cNvPicPr>
            <a:picLocks noChangeAspect="1"/>
          </p:cNvPicPr>
          <p:nvPr userDrawn="1"/>
        </p:nvPicPr>
        <p:blipFill>
          <a:blip r:embed="rId2"/>
          <a:stretch>
            <a:fillRect/>
          </a:stretch>
        </p:blipFill>
        <p:spPr>
          <a:xfrm>
            <a:off x="10317346" y="5795377"/>
            <a:ext cx="1530350" cy="739107"/>
          </a:xfrm>
          <a:prstGeom prst="rect">
            <a:avLst/>
          </a:prstGeom>
        </p:spPr>
      </p:pic>
    </p:spTree>
    <p:extLst>
      <p:ext uri="{BB962C8B-B14F-4D97-AF65-F5344CB8AC3E}">
        <p14:creationId xmlns:p14="http://schemas.microsoft.com/office/powerpoint/2010/main" val="320014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566C03B7-0B09-5949-933C-17B9D8DCDF96}"/>
              </a:ext>
            </a:extLst>
          </p:cNvPr>
          <p:cNvSpPr>
            <a:spLocks noGrp="1"/>
          </p:cNvSpPr>
          <p:nvPr>
            <p:ph type="dt" sz="half" idx="2"/>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0" name="Slide Number Placeholder 5">
            <a:extLst>
              <a:ext uri="{FF2B5EF4-FFF2-40B4-BE49-F238E27FC236}">
                <a16:creationId xmlns:a16="http://schemas.microsoft.com/office/drawing/2014/main" id="{60396A59-D910-5D44-A624-88E02875280A}"/>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1" name="Footer Placeholder 41">
            <a:extLst>
              <a:ext uri="{FF2B5EF4-FFF2-40B4-BE49-F238E27FC236}">
                <a16:creationId xmlns:a16="http://schemas.microsoft.com/office/drawing/2014/main" id="{B4DEB50D-613D-4342-99B5-DA190AB3DC9D}"/>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12" name="Title 1">
            <a:extLst>
              <a:ext uri="{FF2B5EF4-FFF2-40B4-BE49-F238E27FC236}">
                <a16:creationId xmlns:a16="http://schemas.microsoft.com/office/drawing/2014/main" id="{3B3455FA-323C-7244-8929-D342EC879881}"/>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13" name="Content Placeholder 3">
            <a:extLst>
              <a:ext uri="{FF2B5EF4-FFF2-40B4-BE49-F238E27FC236}">
                <a16:creationId xmlns:a16="http://schemas.microsoft.com/office/drawing/2014/main" id="{62F85A1A-3117-D248-A9B6-89121E76A508}"/>
              </a:ext>
            </a:extLst>
          </p:cNvPr>
          <p:cNvSpPr>
            <a:spLocks noGrp="1"/>
          </p:cNvSpPr>
          <p:nvPr>
            <p:ph sz="half" idx="11" hasCustomPrompt="1"/>
          </p:nvPr>
        </p:nvSpPr>
        <p:spPr>
          <a:xfrm>
            <a:off x="304800" y="1216628"/>
            <a:ext cx="11582402" cy="619150"/>
          </a:xfrm>
          <a:prstGeom prst="rect">
            <a:avLst/>
          </a:prstGeom>
        </p:spPr>
        <p:txBody>
          <a:bodyPr numCol="4" spcCol="360000"/>
          <a:lstStyle>
            <a:lvl1pPr>
              <a:buNone/>
              <a:defRPr b="1">
                <a:solidFill>
                  <a:srgbClr val="E40037"/>
                </a:solidFill>
              </a:defRPr>
            </a:lvl1pPr>
          </a:lstStyle>
          <a:p>
            <a:pPr lvl="0"/>
            <a:r>
              <a:rPr lang="en-US"/>
              <a:t>Text</a:t>
            </a:r>
          </a:p>
          <a:p>
            <a:pPr lvl="0"/>
            <a:endParaRPr lang="en-US"/>
          </a:p>
          <a:p>
            <a:pPr lvl="0"/>
            <a:r>
              <a:rPr lang="en-US"/>
              <a:t>Text</a:t>
            </a:r>
          </a:p>
          <a:p>
            <a:pPr lvl="0"/>
            <a:endParaRPr lang="en-US"/>
          </a:p>
          <a:p>
            <a:pPr lvl="0"/>
            <a:r>
              <a:rPr lang="en-US"/>
              <a:t>Text</a:t>
            </a:r>
          </a:p>
          <a:p>
            <a:pPr lvl="0"/>
            <a:endParaRPr lang="en-US"/>
          </a:p>
          <a:p>
            <a:pPr lvl="0"/>
            <a:r>
              <a:rPr lang="en-US"/>
              <a:t>Text</a:t>
            </a:r>
          </a:p>
        </p:txBody>
      </p:sp>
      <p:sp>
        <p:nvSpPr>
          <p:cNvPr id="14" name="Content Placeholder 3">
            <a:extLst>
              <a:ext uri="{FF2B5EF4-FFF2-40B4-BE49-F238E27FC236}">
                <a16:creationId xmlns:a16="http://schemas.microsoft.com/office/drawing/2014/main" id="{F4E0330D-E373-5348-9BD7-1A2CA3F10B79}"/>
              </a:ext>
            </a:extLst>
          </p:cNvPr>
          <p:cNvSpPr>
            <a:spLocks noGrp="1"/>
          </p:cNvSpPr>
          <p:nvPr>
            <p:ph sz="half" idx="12" hasCustomPrompt="1"/>
          </p:nvPr>
        </p:nvSpPr>
        <p:spPr>
          <a:xfrm>
            <a:off x="304800" y="1835779"/>
            <a:ext cx="11582402" cy="3965082"/>
          </a:xfrm>
          <a:prstGeom prst="rect">
            <a:avLst/>
          </a:prstGeom>
        </p:spPr>
        <p:txBody>
          <a:bodyPr numCol="4" spcCol="360000"/>
          <a:lstStyle>
            <a:lvl1pPr>
              <a:buNone/>
              <a:defRPr sz="2000" b="0">
                <a:solidFill>
                  <a:schemeClr val="tx1"/>
                </a:solidFill>
              </a:defRPr>
            </a:lvl1pPr>
          </a:lstStyle>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p:txBody>
      </p:sp>
    </p:spTree>
    <p:extLst>
      <p:ext uri="{BB962C8B-B14F-4D97-AF65-F5344CB8AC3E}">
        <p14:creationId xmlns:p14="http://schemas.microsoft.com/office/powerpoint/2010/main" val="1790621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E40037"/>
        </a:soli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8FBDB07A-5683-0D4E-B61F-43DD2538EF07}"/>
              </a:ext>
            </a:extLst>
          </p:cNvPr>
          <p:cNvSpPr>
            <a:spLocks noGrp="1"/>
          </p:cNvSpPr>
          <p:nvPr>
            <p:ph type="body" sz="quarter" idx="10" hasCustomPrompt="1"/>
          </p:nvPr>
        </p:nvSpPr>
        <p:spPr>
          <a:xfrm>
            <a:off x="579439" y="4091940"/>
            <a:ext cx="2689056" cy="2477135"/>
          </a:xfrm>
        </p:spPr>
        <p:txBody>
          <a:bodyPr lIns="0" anchor="t" anchorCtr="0">
            <a:noAutofit/>
          </a:bodyPr>
          <a:lstStyle>
            <a:lvl1pPr marL="0" indent="0">
              <a:lnSpc>
                <a:spcPct val="100000"/>
              </a:lnSpc>
              <a:spcBef>
                <a:spcPts val="0"/>
              </a:spcBef>
              <a:buNone/>
              <a:defRPr sz="1200" b="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GB"/>
              <a:t>This information is issued by:</a:t>
            </a:r>
          </a:p>
          <a:p>
            <a:pPr lvl="0"/>
            <a:r>
              <a:rPr lang="en-GB"/>
              <a:t>Essex County Council</a:t>
            </a:r>
          </a:p>
          <a:p>
            <a:pPr lvl="0"/>
            <a:r>
              <a:rPr lang="en-GB"/>
              <a:t>&gt;&gt;Department&lt;&lt;</a:t>
            </a:r>
          </a:p>
          <a:p>
            <a:pPr lvl="0"/>
            <a:endParaRPr lang="en-GB"/>
          </a:p>
          <a:p>
            <a:pPr lvl="0"/>
            <a:r>
              <a:rPr lang="en-GB"/>
              <a:t>Contact us:</a:t>
            </a:r>
          </a:p>
          <a:p>
            <a:pPr lvl="0"/>
            <a:r>
              <a:rPr lang="en-GB"/>
              <a:t>&gt;&gt;Email&lt;&lt;@</a:t>
            </a:r>
            <a:r>
              <a:rPr lang="en-GB" err="1"/>
              <a:t>essex.gov.uk</a:t>
            </a:r>
            <a:endParaRPr lang="en-GB"/>
          </a:p>
          <a:p>
            <a:pPr lvl="0"/>
            <a:r>
              <a:rPr lang="en-GB"/>
              <a:t>&gt;&gt;Telephone&lt;&lt;</a:t>
            </a:r>
          </a:p>
          <a:p>
            <a:pPr lvl="0"/>
            <a:endParaRPr lang="en-GB"/>
          </a:p>
          <a:p>
            <a:pPr lvl="0"/>
            <a:r>
              <a:rPr lang="en-GB"/>
              <a:t>&gt;&gt;Address&lt;&lt;</a:t>
            </a:r>
          </a:p>
          <a:p>
            <a:pPr lvl="0"/>
            <a:endParaRPr lang="en-GB"/>
          </a:p>
          <a:p>
            <a:pPr lvl="0"/>
            <a:endParaRPr lang="en-GB"/>
          </a:p>
          <a:p>
            <a:pPr lvl="0"/>
            <a:endParaRPr lang="en-GB"/>
          </a:p>
        </p:txBody>
      </p:sp>
      <p:sp>
        <p:nvSpPr>
          <p:cNvPr id="7" name="Text Placeholder 6">
            <a:extLst>
              <a:ext uri="{FF2B5EF4-FFF2-40B4-BE49-F238E27FC236}">
                <a16:creationId xmlns:a16="http://schemas.microsoft.com/office/drawing/2014/main" id="{53CD5BA3-0351-B34F-9597-DDB312D5D497}"/>
              </a:ext>
            </a:extLst>
          </p:cNvPr>
          <p:cNvSpPr>
            <a:spLocks noGrp="1"/>
          </p:cNvSpPr>
          <p:nvPr>
            <p:ph type="body" sz="quarter" idx="11" hasCustomPrompt="1"/>
          </p:nvPr>
        </p:nvSpPr>
        <p:spPr>
          <a:xfrm>
            <a:off x="3276918" y="4091940"/>
            <a:ext cx="3459161" cy="2477135"/>
          </a:xfrm>
        </p:spPr>
        <p:txBody>
          <a:bodyPr lIns="0" anchor="t" anchorCtr="0">
            <a:noAutofit/>
          </a:bodyPr>
          <a:lstStyle>
            <a:lvl1pPr marL="0" indent="0">
              <a:lnSpc>
                <a:spcPct val="100000"/>
              </a:lnSpc>
              <a:spcBef>
                <a:spcPts val="0"/>
              </a:spcBef>
              <a:buNone/>
              <a:defRPr sz="1200" b="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GB"/>
              <a:t>Sign up to Keep Me Posted email updates:</a:t>
            </a:r>
          </a:p>
          <a:p>
            <a:pPr lvl="0"/>
            <a:r>
              <a:rPr lang="en-GB" err="1"/>
              <a:t>Essex.gov.uk</a:t>
            </a:r>
            <a:r>
              <a:rPr lang="en-GB"/>
              <a:t>/</a:t>
            </a:r>
            <a:r>
              <a:rPr lang="en-GB" err="1"/>
              <a:t>keepmeposted</a:t>
            </a:r>
            <a:endParaRPr lang="en-GB"/>
          </a:p>
          <a:p>
            <a:pPr lvl="0"/>
            <a:endParaRPr lang="en-GB"/>
          </a:p>
          <a:p>
            <a:pPr lvl="0"/>
            <a:r>
              <a:rPr lang="en-GB"/>
              <a:t>     </a:t>
            </a:r>
            <a:r>
              <a:rPr lang="en-GB" err="1"/>
              <a:t>Essex_CC</a:t>
            </a:r>
            <a:endParaRPr lang="en-GB"/>
          </a:p>
          <a:p>
            <a:pPr lvl="0"/>
            <a:r>
              <a:rPr lang="en-GB"/>
              <a:t>     </a:t>
            </a:r>
            <a:r>
              <a:rPr lang="en-GB" err="1"/>
              <a:t>Facebook.com</a:t>
            </a:r>
            <a:r>
              <a:rPr lang="en-GB"/>
              <a:t>/</a:t>
            </a:r>
            <a:r>
              <a:rPr lang="en-GB" err="1"/>
              <a:t>essexcountycouncil</a:t>
            </a:r>
            <a:endParaRPr lang="en-GB"/>
          </a:p>
          <a:p>
            <a:pPr lvl="0"/>
            <a:endParaRPr lang="en-GB"/>
          </a:p>
          <a:p>
            <a:pPr lvl="0"/>
            <a:r>
              <a:rPr lang="en-GB"/>
              <a:t>The information contained in this document can be translated, and/or made available in alternative formats, on request.</a:t>
            </a:r>
          </a:p>
          <a:p>
            <a:pPr lvl="0"/>
            <a:endParaRPr lang="en-GB"/>
          </a:p>
          <a:p>
            <a:pPr lvl="0"/>
            <a:r>
              <a:rPr lang="en-GB"/>
              <a:t>Published &gt;&gt;Date&lt;&lt;</a:t>
            </a:r>
          </a:p>
        </p:txBody>
      </p:sp>
      <p:pic>
        <p:nvPicPr>
          <p:cNvPr id="8" name="Picture 7">
            <a:extLst>
              <a:ext uri="{FF2B5EF4-FFF2-40B4-BE49-F238E27FC236}">
                <a16:creationId xmlns:a16="http://schemas.microsoft.com/office/drawing/2014/main" id="{31C70084-6A9A-0540-A7CC-B7DA11F56A92}"/>
              </a:ext>
            </a:extLst>
          </p:cNvPr>
          <p:cNvPicPr>
            <a:picLocks noChangeAspect="1"/>
          </p:cNvPicPr>
          <p:nvPr userDrawn="1"/>
        </p:nvPicPr>
        <p:blipFill>
          <a:blip r:embed="rId2"/>
          <a:stretch>
            <a:fillRect/>
          </a:stretch>
        </p:blipFill>
        <p:spPr>
          <a:xfrm>
            <a:off x="3275626" y="4866184"/>
            <a:ext cx="179456" cy="179456"/>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42F74D5B-8CB1-4E42-B490-953E4D5B4F46}"/>
              </a:ext>
            </a:extLst>
          </p:cNvPr>
          <p:cNvPicPr>
            <a:picLocks noChangeAspect="1"/>
          </p:cNvPicPr>
          <p:nvPr userDrawn="1"/>
        </p:nvPicPr>
        <p:blipFill>
          <a:blip r:embed="rId3"/>
          <a:stretch>
            <a:fillRect/>
          </a:stretch>
        </p:blipFill>
        <p:spPr>
          <a:xfrm>
            <a:off x="3276918" y="4688020"/>
            <a:ext cx="178164" cy="178164"/>
          </a:xfrm>
          <a:prstGeom prst="rect">
            <a:avLst/>
          </a:prstGeom>
        </p:spPr>
      </p:pic>
    </p:spTree>
    <p:extLst>
      <p:ext uri="{BB962C8B-B14F-4D97-AF65-F5344CB8AC3E}">
        <p14:creationId xmlns:p14="http://schemas.microsoft.com/office/powerpoint/2010/main" val="3445138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A125-F62A-4414-8C35-969B08031E91}"/>
              </a:ext>
            </a:extLst>
          </p:cNvPr>
          <p:cNvSpPr>
            <a:spLocks noGrp="1"/>
          </p:cNvSpPr>
          <p:nvPr>
            <p:ph type="ctrTitle"/>
          </p:nvPr>
        </p:nvSpPr>
        <p:spPr>
          <a:xfrm>
            <a:off x="1524000" y="1122363"/>
            <a:ext cx="9144000" cy="2387600"/>
          </a:xfrm>
        </p:spPr>
        <p:txBody>
          <a:bodyPr anchor="b"/>
          <a:lstStyle>
            <a:lvl1pPr algn="l">
              <a:defRPr sz="4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9E717CC-8A03-440F-AA3D-011C9ED868FE}"/>
              </a:ext>
            </a:extLst>
          </p:cNvPr>
          <p:cNvSpPr>
            <a:spLocks noGrp="1"/>
          </p:cNvSpPr>
          <p:nvPr>
            <p:ph type="subTitle" idx="1"/>
          </p:nvPr>
        </p:nvSpPr>
        <p:spPr>
          <a:xfrm>
            <a:off x="1524000" y="3762000"/>
            <a:ext cx="9144000" cy="1026000"/>
          </a:xfrm>
        </p:spPr>
        <p:txBody>
          <a:bodyPr rIns="900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5" name="Picture 4" descr="Essex County Council logo">
            <a:extLst>
              <a:ext uri="{FF2B5EF4-FFF2-40B4-BE49-F238E27FC236}">
                <a16:creationId xmlns:a16="http://schemas.microsoft.com/office/drawing/2014/main" id="{5EF8C64B-87C9-4324-BA52-F16806A36D09}"/>
              </a:ext>
            </a:extLst>
          </p:cNvPr>
          <p:cNvPicPr>
            <a:picLocks noChangeAspect="1"/>
          </p:cNvPicPr>
          <p:nvPr userDrawn="1"/>
        </p:nvPicPr>
        <p:blipFill>
          <a:blip r:embed="rId2"/>
          <a:stretch>
            <a:fillRect/>
          </a:stretch>
        </p:blipFill>
        <p:spPr>
          <a:xfrm>
            <a:off x="10339648" y="5795377"/>
            <a:ext cx="1530350" cy="739107"/>
          </a:xfrm>
          <a:prstGeom prst="rect">
            <a:avLst/>
          </a:prstGeom>
        </p:spPr>
      </p:pic>
    </p:spTree>
    <p:extLst>
      <p:ext uri="{BB962C8B-B14F-4D97-AF65-F5344CB8AC3E}">
        <p14:creationId xmlns:p14="http://schemas.microsoft.com/office/powerpoint/2010/main" val="2058095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568680E8-666B-4F1A-A78A-D59CAC0B5E17}"/>
              </a:ext>
            </a:extLst>
          </p:cNvPr>
          <p:cNvSpPr>
            <a:spLocks noGrp="1"/>
          </p:cNvSpPr>
          <p:nvPr>
            <p:ph type="body" sz="quarter" idx="29" hasCustomPrompt="1"/>
          </p:nvPr>
        </p:nvSpPr>
        <p:spPr>
          <a:xfrm>
            <a:off x="301625" y="17856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 name="Title 1">
            <a:extLst>
              <a:ext uri="{FF2B5EF4-FFF2-40B4-BE49-F238E27FC236}">
                <a16:creationId xmlns:a16="http://schemas.microsoft.com/office/drawing/2014/main" id="{820A7E22-1A04-48F0-B5A3-0579B896D51D}"/>
              </a:ext>
            </a:extLst>
          </p:cNvPr>
          <p:cNvSpPr>
            <a:spLocks noGrp="1"/>
          </p:cNvSpPr>
          <p:nvPr>
            <p:ph type="title"/>
          </p:nvPr>
        </p:nvSpPr>
        <p:spPr>
          <a:xfrm>
            <a:off x="306000" y="257176"/>
            <a:ext cx="11552400" cy="1131722"/>
          </a:xfrm>
        </p:spPr>
        <p:txBody>
          <a:bodyPr/>
          <a:lstStyle>
            <a:lvl1pPr>
              <a:defRPr sz="440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66459289-9A9B-4863-88A8-800E51931FF1}"/>
              </a:ext>
            </a:extLst>
          </p:cNvPr>
          <p:cNvSpPr>
            <a:spLocks noGrp="1"/>
          </p:cNvSpPr>
          <p:nvPr>
            <p:ph type="dt" sz="half" idx="10"/>
          </p:nvPr>
        </p:nvSpPr>
        <p:spPr/>
        <p:txBody>
          <a:bodyPr/>
          <a:lstStyle/>
          <a:p>
            <a:fld id="{6DC218AA-0319-4184-85EC-54DD732B49C8}" type="datetime1">
              <a:rPr lang="en-GB" smtClean="0"/>
              <a:t>10/01/2023</a:t>
            </a:fld>
            <a:endParaRPr lang="en-GB"/>
          </a:p>
        </p:txBody>
      </p:sp>
      <p:sp>
        <p:nvSpPr>
          <p:cNvPr id="4" name="Footer Placeholder 3">
            <a:extLst>
              <a:ext uri="{FF2B5EF4-FFF2-40B4-BE49-F238E27FC236}">
                <a16:creationId xmlns:a16="http://schemas.microsoft.com/office/drawing/2014/main" id="{0BCD24F6-5900-4426-8CA6-5E5993830316}"/>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5AF9DEDD-F3C9-4DB9-8AB7-9B9FAE58AD2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9" name="Text Placeholder 8">
            <a:extLst>
              <a:ext uri="{FF2B5EF4-FFF2-40B4-BE49-F238E27FC236}">
                <a16:creationId xmlns:a16="http://schemas.microsoft.com/office/drawing/2014/main" id="{3CFCCB34-DDF7-4318-9C93-3CA1912F6208}"/>
              </a:ext>
            </a:extLst>
          </p:cNvPr>
          <p:cNvSpPr>
            <a:spLocks noGrp="1"/>
          </p:cNvSpPr>
          <p:nvPr>
            <p:ph type="body" sz="quarter" idx="14"/>
          </p:nvPr>
        </p:nvSpPr>
        <p:spPr>
          <a:xfrm>
            <a:off x="1310400" y="1785938"/>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1" name="Text Placeholder 8">
            <a:extLst>
              <a:ext uri="{FF2B5EF4-FFF2-40B4-BE49-F238E27FC236}">
                <a16:creationId xmlns:a16="http://schemas.microsoft.com/office/drawing/2014/main" id="{75F07E28-6A00-4FDD-A725-52B4301AAE95}"/>
              </a:ext>
            </a:extLst>
          </p:cNvPr>
          <p:cNvSpPr>
            <a:spLocks noGrp="1"/>
          </p:cNvSpPr>
          <p:nvPr>
            <p:ph type="body" sz="quarter" idx="16"/>
          </p:nvPr>
        </p:nvSpPr>
        <p:spPr>
          <a:xfrm>
            <a:off x="1310400" y="29520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3" name="Text Placeholder 8">
            <a:extLst>
              <a:ext uri="{FF2B5EF4-FFF2-40B4-BE49-F238E27FC236}">
                <a16:creationId xmlns:a16="http://schemas.microsoft.com/office/drawing/2014/main" id="{95350E13-471F-4950-B14C-729E49A8168C}"/>
              </a:ext>
            </a:extLst>
          </p:cNvPr>
          <p:cNvSpPr>
            <a:spLocks noGrp="1"/>
          </p:cNvSpPr>
          <p:nvPr>
            <p:ph type="body" sz="quarter" idx="18"/>
          </p:nvPr>
        </p:nvSpPr>
        <p:spPr>
          <a:xfrm>
            <a:off x="1310400" y="41904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5" name="Text Placeholder 8">
            <a:extLst>
              <a:ext uri="{FF2B5EF4-FFF2-40B4-BE49-F238E27FC236}">
                <a16:creationId xmlns:a16="http://schemas.microsoft.com/office/drawing/2014/main" id="{7A2EF067-1F3F-4B12-8615-D23C15BB6F05}"/>
              </a:ext>
            </a:extLst>
          </p:cNvPr>
          <p:cNvSpPr>
            <a:spLocks noGrp="1"/>
          </p:cNvSpPr>
          <p:nvPr>
            <p:ph type="body" sz="quarter" idx="20"/>
          </p:nvPr>
        </p:nvSpPr>
        <p:spPr>
          <a:xfrm>
            <a:off x="1310400" y="53928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7" name="Text Placeholder 8">
            <a:extLst>
              <a:ext uri="{FF2B5EF4-FFF2-40B4-BE49-F238E27FC236}">
                <a16:creationId xmlns:a16="http://schemas.microsoft.com/office/drawing/2014/main" id="{471A5A04-368F-48F2-8E4A-166561D38E0B}"/>
              </a:ext>
            </a:extLst>
          </p:cNvPr>
          <p:cNvSpPr>
            <a:spLocks noGrp="1"/>
          </p:cNvSpPr>
          <p:nvPr>
            <p:ph type="body" sz="quarter" idx="22"/>
          </p:nvPr>
        </p:nvSpPr>
        <p:spPr>
          <a:xfrm>
            <a:off x="7214400" y="1785938"/>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9" name="Text Placeholder 8">
            <a:extLst>
              <a:ext uri="{FF2B5EF4-FFF2-40B4-BE49-F238E27FC236}">
                <a16:creationId xmlns:a16="http://schemas.microsoft.com/office/drawing/2014/main" id="{C2150ACD-AEB1-460D-9C24-43251BCA8CC4}"/>
              </a:ext>
            </a:extLst>
          </p:cNvPr>
          <p:cNvSpPr>
            <a:spLocks noGrp="1"/>
          </p:cNvSpPr>
          <p:nvPr>
            <p:ph type="body" sz="quarter" idx="24"/>
          </p:nvPr>
        </p:nvSpPr>
        <p:spPr>
          <a:xfrm>
            <a:off x="7214400" y="29520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1" name="Text Placeholder 8">
            <a:extLst>
              <a:ext uri="{FF2B5EF4-FFF2-40B4-BE49-F238E27FC236}">
                <a16:creationId xmlns:a16="http://schemas.microsoft.com/office/drawing/2014/main" id="{67EBB98E-DD76-4352-AAA2-87D48F8818D8}"/>
              </a:ext>
            </a:extLst>
          </p:cNvPr>
          <p:cNvSpPr>
            <a:spLocks noGrp="1"/>
          </p:cNvSpPr>
          <p:nvPr>
            <p:ph type="body" sz="quarter" idx="26"/>
          </p:nvPr>
        </p:nvSpPr>
        <p:spPr>
          <a:xfrm>
            <a:off x="7214400" y="41904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3" name="Text Placeholder 8">
            <a:extLst>
              <a:ext uri="{FF2B5EF4-FFF2-40B4-BE49-F238E27FC236}">
                <a16:creationId xmlns:a16="http://schemas.microsoft.com/office/drawing/2014/main" id="{93AC6C7A-B293-469A-8731-D27D97BF3C1A}"/>
              </a:ext>
            </a:extLst>
          </p:cNvPr>
          <p:cNvSpPr>
            <a:spLocks noGrp="1"/>
          </p:cNvSpPr>
          <p:nvPr>
            <p:ph type="body" sz="quarter" idx="28"/>
          </p:nvPr>
        </p:nvSpPr>
        <p:spPr>
          <a:xfrm>
            <a:off x="7214400" y="53928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6" name="Text Placeholder 24">
            <a:extLst>
              <a:ext uri="{FF2B5EF4-FFF2-40B4-BE49-F238E27FC236}">
                <a16:creationId xmlns:a16="http://schemas.microsoft.com/office/drawing/2014/main" id="{B6A3B345-E852-4B4B-9D8E-1A9B25ABAB28}"/>
              </a:ext>
            </a:extLst>
          </p:cNvPr>
          <p:cNvSpPr>
            <a:spLocks noGrp="1"/>
          </p:cNvSpPr>
          <p:nvPr>
            <p:ph type="body" sz="quarter" idx="30" hasCustomPrompt="1"/>
          </p:nvPr>
        </p:nvSpPr>
        <p:spPr>
          <a:xfrm>
            <a:off x="301625" y="2951662"/>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7" name="Text Placeholder 24">
            <a:extLst>
              <a:ext uri="{FF2B5EF4-FFF2-40B4-BE49-F238E27FC236}">
                <a16:creationId xmlns:a16="http://schemas.microsoft.com/office/drawing/2014/main" id="{BEE9308F-D5EE-4D3D-9C47-B58F134A7962}"/>
              </a:ext>
            </a:extLst>
          </p:cNvPr>
          <p:cNvSpPr>
            <a:spLocks noGrp="1"/>
          </p:cNvSpPr>
          <p:nvPr>
            <p:ph type="body" sz="quarter" idx="31" hasCustomPrompt="1"/>
          </p:nvPr>
        </p:nvSpPr>
        <p:spPr>
          <a:xfrm>
            <a:off x="301625" y="41904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8" name="Text Placeholder 24">
            <a:extLst>
              <a:ext uri="{FF2B5EF4-FFF2-40B4-BE49-F238E27FC236}">
                <a16:creationId xmlns:a16="http://schemas.microsoft.com/office/drawing/2014/main" id="{80E08A42-0F58-446B-94C2-AB973E93BC24}"/>
              </a:ext>
            </a:extLst>
          </p:cNvPr>
          <p:cNvSpPr>
            <a:spLocks noGrp="1"/>
          </p:cNvSpPr>
          <p:nvPr>
            <p:ph type="body" sz="quarter" idx="32" hasCustomPrompt="1"/>
          </p:nvPr>
        </p:nvSpPr>
        <p:spPr>
          <a:xfrm>
            <a:off x="301625" y="53928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9" name="Text Placeholder 24">
            <a:extLst>
              <a:ext uri="{FF2B5EF4-FFF2-40B4-BE49-F238E27FC236}">
                <a16:creationId xmlns:a16="http://schemas.microsoft.com/office/drawing/2014/main" id="{E7359723-D7AB-4162-B5D6-542FE57ED2D3}"/>
              </a:ext>
            </a:extLst>
          </p:cNvPr>
          <p:cNvSpPr>
            <a:spLocks noGrp="1"/>
          </p:cNvSpPr>
          <p:nvPr>
            <p:ph type="body" sz="quarter" idx="33" hasCustomPrompt="1"/>
          </p:nvPr>
        </p:nvSpPr>
        <p:spPr>
          <a:xfrm>
            <a:off x="6210000" y="17856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0" name="Text Placeholder 24">
            <a:extLst>
              <a:ext uri="{FF2B5EF4-FFF2-40B4-BE49-F238E27FC236}">
                <a16:creationId xmlns:a16="http://schemas.microsoft.com/office/drawing/2014/main" id="{875B2E40-430D-4757-B86D-915E7CF82E41}"/>
              </a:ext>
            </a:extLst>
          </p:cNvPr>
          <p:cNvSpPr>
            <a:spLocks noGrp="1"/>
          </p:cNvSpPr>
          <p:nvPr>
            <p:ph type="body" sz="quarter" idx="34" hasCustomPrompt="1"/>
          </p:nvPr>
        </p:nvSpPr>
        <p:spPr>
          <a:xfrm>
            <a:off x="6210000" y="2951662"/>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1" name="Text Placeholder 24">
            <a:extLst>
              <a:ext uri="{FF2B5EF4-FFF2-40B4-BE49-F238E27FC236}">
                <a16:creationId xmlns:a16="http://schemas.microsoft.com/office/drawing/2014/main" id="{8B12E074-12DD-4906-AD45-6A5A25508A56}"/>
              </a:ext>
            </a:extLst>
          </p:cNvPr>
          <p:cNvSpPr>
            <a:spLocks noGrp="1"/>
          </p:cNvSpPr>
          <p:nvPr>
            <p:ph type="body" sz="quarter" idx="35" hasCustomPrompt="1"/>
          </p:nvPr>
        </p:nvSpPr>
        <p:spPr>
          <a:xfrm>
            <a:off x="6210000" y="41904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2" name="Text Placeholder 24">
            <a:extLst>
              <a:ext uri="{FF2B5EF4-FFF2-40B4-BE49-F238E27FC236}">
                <a16:creationId xmlns:a16="http://schemas.microsoft.com/office/drawing/2014/main" id="{BF4BB1D9-FC03-4090-9F94-EF8BEAC5C149}"/>
              </a:ext>
            </a:extLst>
          </p:cNvPr>
          <p:cNvSpPr>
            <a:spLocks noGrp="1"/>
          </p:cNvSpPr>
          <p:nvPr>
            <p:ph type="body" sz="quarter" idx="36" hasCustomPrompt="1"/>
          </p:nvPr>
        </p:nvSpPr>
        <p:spPr>
          <a:xfrm>
            <a:off x="6210000" y="53928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Tree>
    <p:extLst>
      <p:ext uri="{BB962C8B-B14F-4D97-AF65-F5344CB8AC3E}">
        <p14:creationId xmlns:p14="http://schemas.microsoft.com/office/powerpoint/2010/main" val="3905210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Cover Pag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E15C-E1A1-4B98-8BD9-208FCE928995}"/>
              </a:ext>
            </a:extLst>
          </p:cNvPr>
          <p:cNvSpPr>
            <a:spLocks noGrp="1"/>
          </p:cNvSpPr>
          <p:nvPr>
            <p:ph type="title"/>
          </p:nvPr>
        </p:nvSpPr>
        <p:spPr>
          <a:xfrm>
            <a:off x="5328000" y="2149200"/>
            <a:ext cx="6282000" cy="1602000"/>
          </a:xfrm>
        </p:spPr>
        <p:txBody>
          <a:bodyPr anchor="b"/>
          <a:lstStyle>
            <a:lvl1pPr>
              <a:defRPr sz="5400">
                <a:solidFill>
                  <a:schemeClr val="bg1"/>
                </a:solidFill>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7DA4A9-7C4E-478D-A8E5-F8B8B1B3633C}"/>
              </a:ext>
            </a:extLst>
          </p:cNvPr>
          <p:cNvSpPr>
            <a:spLocks noGrp="1"/>
          </p:cNvSpPr>
          <p:nvPr>
            <p:ph type="body" idx="1"/>
          </p:nvPr>
        </p:nvSpPr>
        <p:spPr>
          <a:xfrm>
            <a:off x="5328000" y="4136400"/>
            <a:ext cx="6282000" cy="2012400"/>
          </a:xfrm>
        </p:spPr>
        <p:txBody>
          <a:bodyPr/>
          <a:lstStyle>
            <a:lvl1pPr marL="0" indent="0">
              <a:buNone/>
              <a:defRPr sz="4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DCFCB315-E196-452C-8413-F646CF5C916D}"/>
              </a:ext>
              <a:ext uri="{C183D7F6-B498-43B3-948B-1728B52AA6E4}">
                <adec:decorative xmlns:adec="http://schemas.microsoft.com/office/drawing/2017/decorative" val="1"/>
              </a:ext>
            </a:extLst>
          </p:cNvPr>
          <p:cNvPicPr>
            <a:picLocks noChangeAspect="1"/>
          </p:cNvPicPr>
          <p:nvPr userDrawn="1"/>
        </p:nvPicPr>
        <p:blipFill rotWithShape="1">
          <a:blip r:embed="rId2"/>
          <a:srcRect l="10909" b="7829"/>
          <a:stretch/>
        </p:blipFill>
        <p:spPr>
          <a:xfrm>
            <a:off x="0" y="3104147"/>
            <a:ext cx="4457105" cy="3753853"/>
          </a:xfrm>
          <a:prstGeom prst="rect">
            <a:avLst/>
          </a:prstGeom>
        </p:spPr>
      </p:pic>
    </p:spTree>
    <p:extLst>
      <p:ext uri="{BB962C8B-B14F-4D97-AF65-F5344CB8AC3E}">
        <p14:creationId xmlns:p14="http://schemas.microsoft.com/office/powerpoint/2010/main" val="1159292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51428-98EF-4EA7-8B53-95D6FD388998}"/>
              </a:ext>
            </a:extLst>
          </p:cNvPr>
          <p:cNvSpPr>
            <a:spLocks noGrp="1"/>
          </p:cNvSpPr>
          <p:nvPr>
            <p:ph type="title"/>
          </p:nvPr>
        </p:nvSpPr>
        <p:spPr>
          <a:xfrm>
            <a:off x="1062000" y="1252800"/>
            <a:ext cx="4467600" cy="2176200"/>
          </a:xfrm>
        </p:spPr>
        <p:txBody>
          <a:bodyPr anchor="t" anchorCtr="0"/>
          <a:lstStyle>
            <a:lvl1pPr>
              <a:defRPr sz="290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4106DD8-7948-4C50-8639-F46F08C3AE56}"/>
              </a:ext>
            </a:extLst>
          </p:cNvPr>
          <p:cNvSpPr>
            <a:spLocks noGrp="1"/>
          </p:cNvSpPr>
          <p:nvPr>
            <p:ph type="dt" sz="half" idx="10"/>
          </p:nvPr>
        </p:nvSpPr>
        <p:spPr/>
        <p:txBody>
          <a:bodyPr/>
          <a:lstStyle/>
          <a:p>
            <a:fld id="{29D5E15D-C647-44B0-9FBF-6F4C1B356057}" type="datetime1">
              <a:rPr lang="en-GB" smtClean="0"/>
              <a:t>10/01/2023</a:t>
            </a:fld>
            <a:endParaRPr lang="en-GB"/>
          </a:p>
        </p:txBody>
      </p:sp>
      <p:sp>
        <p:nvSpPr>
          <p:cNvPr id="4" name="Footer Placeholder 3">
            <a:extLst>
              <a:ext uri="{FF2B5EF4-FFF2-40B4-BE49-F238E27FC236}">
                <a16:creationId xmlns:a16="http://schemas.microsoft.com/office/drawing/2014/main" id="{CAB5D05F-13B2-4DDE-AEE5-2FFBC910F1B2}"/>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C7CA3DFD-1456-4660-8744-18148456CA8C}"/>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cxnSp>
        <p:nvCxnSpPr>
          <p:cNvPr id="6" name="Straight Connector 5">
            <a:extLst>
              <a:ext uri="{FF2B5EF4-FFF2-40B4-BE49-F238E27FC236}">
                <a16:creationId xmlns:a16="http://schemas.microsoft.com/office/drawing/2014/main" id="{1E701184-D5F5-4AF5-B171-04B46C4EF918}"/>
              </a:ext>
            </a:extLst>
          </p:cNvPr>
          <p:cNvCxnSpPr>
            <a:cxnSpLocks/>
          </p:cNvCxnSpPr>
          <p:nvPr userDrawn="1"/>
        </p:nvCxnSpPr>
        <p:spPr>
          <a:xfrm>
            <a:off x="6080926" y="1212573"/>
            <a:ext cx="0" cy="39358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4F6BDD9D-CE1E-401B-B998-ED51586F712F}"/>
              </a:ext>
            </a:extLst>
          </p:cNvPr>
          <p:cNvSpPr>
            <a:spLocks noGrp="1"/>
          </p:cNvSpPr>
          <p:nvPr>
            <p:ph type="body" sz="quarter" idx="13"/>
          </p:nvPr>
        </p:nvSpPr>
        <p:spPr>
          <a:xfrm>
            <a:off x="6321600" y="1252800"/>
            <a:ext cx="4467600" cy="3353067"/>
          </a:xfrm>
        </p:spPr>
        <p:txBody>
          <a:bodyPr/>
          <a:lstStyle>
            <a:lvl1pPr marL="0" indent="0">
              <a:buNone/>
              <a:defRPr sz="3600" b="1"/>
            </a:lvl1pPr>
          </a:lstStyle>
          <a:p>
            <a:pPr lvl="0"/>
            <a:r>
              <a:rPr lang="en-US"/>
              <a:t>Click to edit Master text styles</a:t>
            </a:r>
            <a:endParaRPr lang="en-GB"/>
          </a:p>
        </p:txBody>
      </p:sp>
      <p:sp>
        <p:nvSpPr>
          <p:cNvPr id="11" name="Text Placeholder 10">
            <a:extLst>
              <a:ext uri="{FF2B5EF4-FFF2-40B4-BE49-F238E27FC236}">
                <a16:creationId xmlns:a16="http://schemas.microsoft.com/office/drawing/2014/main" id="{75A4B8D9-1F1E-4251-87E0-DCB69C9FDA5D}"/>
              </a:ext>
            </a:extLst>
          </p:cNvPr>
          <p:cNvSpPr>
            <a:spLocks noGrp="1"/>
          </p:cNvSpPr>
          <p:nvPr>
            <p:ph type="body" sz="quarter" idx="14"/>
          </p:nvPr>
        </p:nvSpPr>
        <p:spPr>
          <a:xfrm>
            <a:off x="6321600" y="4776642"/>
            <a:ext cx="4467598" cy="371828"/>
          </a:xfrm>
        </p:spPr>
        <p:txBody>
          <a:bodyPr/>
          <a:lstStyle>
            <a:lvl1pPr marL="0" indent="0">
              <a:buNone/>
              <a:defRPr sz="2000"/>
            </a:lvl1pPr>
          </a:lstStyle>
          <a:p>
            <a:pPr lvl="0"/>
            <a:r>
              <a:rPr lang="en-US"/>
              <a:t>Click to edit Master text styles</a:t>
            </a:r>
            <a:endParaRPr lang="en-GB"/>
          </a:p>
        </p:txBody>
      </p:sp>
    </p:spTree>
    <p:extLst>
      <p:ext uri="{BB962C8B-B14F-4D97-AF65-F5344CB8AC3E}">
        <p14:creationId xmlns:p14="http://schemas.microsoft.com/office/powerpoint/2010/main" val="2853202542"/>
      </p:ext>
    </p:extLst>
  </p:cSld>
  <p:clrMapOvr>
    <a:masterClrMapping/>
  </p:clrMapOvr>
  <p:extLst>
    <p:ext uri="{DCECCB84-F9BA-43D5-87BE-67443E8EF086}">
      <p15:sldGuideLst xmlns:p15="http://schemas.microsoft.com/office/powerpoint/2012/main">
        <p15:guide id="1" orient="horz" pos="85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537804"/>
            <a:ext cx="5428800" cy="540000"/>
          </a:xfrm>
        </p:spPr>
        <p:txBody>
          <a:bodyPr/>
          <a:lstStyle>
            <a:lvl1pPr>
              <a:lnSpc>
                <a:spcPct val="100000"/>
              </a:lnSpc>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1265650"/>
            <a:ext cx="5428800" cy="491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10">
            <a:extLst>
              <a:ext uri="{FF2B5EF4-FFF2-40B4-BE49-F238E27FC236}">
                <a16:creationId xmlns:a16="http://schemas.microsoft.com/office/drawing/2014/main" id="{486A8442-B40B-4D24-9029-4E6108BD5EFD}"/>
              </a:ext>
            </a:extLst>
          </p:cNvPr>
          <p:cNvSpPr>
            <a:spLocks noGrp="1"/>
          </p:cNvSpPr>
          <p:nvPr>
            <p:ph sz="quarter" idx="13" hasCustomPrompt="1"/>
          </p:nvPr>
        </p:nvSpPr>
        <p:spPr>
          <a:xfrm>
            <a:off x="6459538" y="130175"/>
            <a:ext cx="5722937" cy="6165850"/>
          </a:xfrm>
        </p:spPr>
        <p:txBody>
          <a:bodyPr/>
          <a:lstStyle>
            <a:lvl1pPr>
              <a:defRPr/>
            </a:lvl1pPr>
          </a:lstStyle>
          <a:p>
            <a:pPr lvl="0"/>
            <a:r>
              <a:rPr lang="en-US"/>
              <a:t>Object</a:t>
            </a:r>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678152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message and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257175"/>
            <a:ext cx="11552400" cy="712368"/>
          </a:xfrm>
        </p:spPr>
        <p:txBody>
          <a:bodyPr/>
          <a:lstStyle>
            <a:lvl1pPr>
              <a:lnSpc>
                <a:spcPct val="100000"/>
              </a:lnSpc>
              <a:defRPr>
                <a:solidFill>
                  <a:schemeClr val="tx1"/>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1261404"/>
            <a:ext cx="3888000" cy="2059200"/>
          </a:xfrm>
        </p:spPr>
        <p:txBody>
          <a:bodyPr/>
          <a:lstStyle>
            <a:lvl1pPr>
              <a:defRPr sz="3600" b="1"/>
            </a:lvl1pPr>
          </a:lstStyle>
          <a:p>
            <a:pPr lvl="0"/>
            <a:r>
              <a:rPr lang="en-US"/>
              <a:t>Click to edit Master text styles</a:t>
            </a:r>
            <a:endParaRPr lang="en-GB"/>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p>
            <a:fld id="{600613A6-A489-428B-9466-BB2CA556283B}" type="datetime1">
              <a:rPr lang="en-GB" smtClean="0"/>
              <a:t>10/01/2023</a:t>
            </a:fld>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9" name="Content Placeholder 3" descr="Add description of object (table/graph/picture, etc)">
            <a:extLst>
              <a:ext uri="{FF2B5EF4-FFF2-40B4-BE49-F238E27FC236}">
                <a16:creationId xmlns:a16="http://schemas.microsoft.com/office/drawing/2014/main" id="{67B85DDB-4159-4BB4-A59E-5BE213A7443F}"/>
              </a:ext>
            </a:extLst>
          </p:cNvPr>
          <p:cNvSpPr>
            <a:spLocks noGrp="1"/>
          </p:cNvSpPr>
          <p:nvPr>
            <p:ph sz="half" idx="2"/>
          </p:nvPr>
        </p:nvSpPr>
        <p:spPr>
          <a:xfrm>
            <a:off x="4471200" y="1249363"/>
            <a:ext cx="7393775" cy="4929188"/>
          </a:xfrm>
          <a:prstGeom prst="rect">
            <a:avLst/>
          </a:prstGeom>
        </p:spPr>
        <p:txBody>
          <a:bodyPr/>
          <a:lstStyle>
            <a:lvl1pPr>
              <a:buNone/>
              <a:defRPr/>
            </a:lvl1pPr>
          </a:lstStyle>
          <a:p>
            <a:pPr lvl="0"/>
            <a:endParaRPr lang="en-US"/>
          </a:p>
        </p:txBody>
      </p:sp>
      <p:sp>
        <p:nvSpPr>
          <p:cNvPr id="8" name="Text Placeholder 7">
            <a:extLst>
              <a:ext uri="{FF2B5EF4-FFF2-40B4-BE49-F238E27FC236}">
                <a16:creationId xmlns:a16="http://schemas.microsoft.com/office/drawing/2014/main" id="{9682420F-7E00-4112-B16C-8B3BEE01681E}"/>
              </a:ext>
            </a:extLst>
          </p:cNvPr>
          <p:cNvSpPr>
            <a:spLocks noGrp="1"/>
          </p:cNvSpPr>
          <p:nvPr>
            <p:ph type="body" sz="quarter" idx="13"/>
          </p:nvPr>
        </p:nvSpPr>
        <p:spPr>
          <a:xfrm>
            <a:off x="0" y="3430800"/>
            <a:ext cx="4471200" cy="2747751"/>
          </a:xfrm>
          <a:solidFill>
            <a:schemeClr val="accent1"/>
          </a:solidFill>
        </p:spPr>
        <p:txBody>
          <a:bodyPr lIns="46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94501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message and object v2">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7605798-CE35-4206-A97D-EB4777053B4B}"/>
              </a:ext>
              <a:ext uri="{C183D7F6-B498-43B3-948B-1728B52AA6E4}">
                <adec:decorative xmlns:adec="http://schemas.microsoft.com/office/drawing/2017/decorative" val="1"/>
              </a:ext>
            </a:extLst>
          </p:cNvPr>
          <p:cNvSpPr/>
          <p:nvPr userDrawn="1"/>
        </p:nvSpPr>
        <p:spPr>
          <a:xfrm>
            <a:off x="0" y="2754488"/>
            <a:ext cx="6096000" cy="4103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AC34E1A6-9EC2-468E-98F7-98901A8D1A5B}"/>
              </a:ext>
            </a:extLst>
          </p:cNvPr>
          <p:cNvSpPr>
            <a:spLocks noGrp="1"/>
          </p:cNvSpPr>
          <p:nvPr>
            <p:ph type="title"/>
          </p:nvPr>
        </p:nvSpPr>
        <p:spPr>
          <a:xfrm>
            <a:off x="306000" y="252000"/>
            <a:ext cx="5428800" cy="820800"/>
          </a:xfrm>
        </p:spPr>
        <p:txBody>
          <a:bodyPr vert="horz" lIns="90000" tIns="45720" rIns="90000" bIns="0" rtlCol="0" anchor="b" anchorCtr="0">
            <a:normAutofit/>
          </a:bodyPr>
          <a:lstStyle>
            <a:lvl1pPr>
              <a:defRPr lang="en-GB">
                <a:solidFill>
                  <a:schemeClr val="tx1"/>
                </a:solidFill>
              </a:defRPr>
            </a:lvl1pPr>
          </a:lstStyle>
          <a:p>
            <a:pPr lvl="0">
              <a:lnSpc>
                <a:spcPct val="100000"/>
              </a:lnSpc>
            </a:pPr>
            <a:r>
              <a:rPr lang="en-US"/>
              <a:t>Click to edit Master title style</a:t>
            </a:r>
            <a:endParaRPr lang="en-GB"/>
          </a:p>
        </p:txBody>
      </p:sp>
      <p:sp>
        <p:nvSpPr>
          <p:cNvPr id="7" name="Content Placeholder 6">
            <a:extLst>
              <a:ext uri="{FF2B5EF4-FFF2-40B4-BE49-F238E27FC236}">
                <a16:creationId xmlns:a16="http://schemas.microsoft.com/office/drawing/2014/main" id="{926F895B-32EE-4C42-A771-15E886F401D7}"/>
              </a:ext>
            </a:extLst>
          </p:cNvPr>
          <p:cNvSpPr>
            <a:spLocks noGrp="1"/>
          </p:cNvSpPr>
          <p:nvPr>
            <p:ph sz="quarter" idx="13"/>
          </p:nvPr>
        </p:nvSpPr>
        <p:spPr>
          <a:xfrm>
            <a:off x="301625" y="1260938"/>
            <a:ext cx="5429250" cy="1375200"/>
          </a:xfrm>
        </p:spPr>
        <p:txBody>
          <a:bodyPr/>
          <a:lstStyle>
            <a:lvl1pPr marL="0" indent="0">
              <a:buNone/>
              <a:defRPr sz="2400" b="1">
                <a:solidFill>
                  <a:schemeClr val="accent1"/>
                </a:solidFill>
              </a:defRPr>
            </a:lvl1pPr>
          </a:lstStyle>
          <a:p>
            <a:pPr lvl="0"/>
            <a:r>
              <a:rPr lang="en-US"/>
              <a:t>Click to edit Master text styles</a:t>
            </a:r>
            <a:endParaRPr lang="en-GB"/>
          </a:p>
        </p:txBody>
      </p:sp>
      <p:sp>
        <p:nvSpPr>
          <p:cNvPr id="14" name="Content Placeholder 13">
            <a:extLst>
              <a:ext uri="{FF2B5EF4-FFF2-40B4-BE49-F238E27FC236}">
                <a16:creationId xmlns:a16="http://schemas.microsoft.com/office/drawing/2014/main" id="{76953603-B320-4E9F-8C88-FCB935412932}"/>
              </a:ext>
            </a:extLst>
          </p:cNvPr>
          <p:cNvSpPr>
            <a:spLocks noGrp="1"/>
          </p:cNvSpPr>
          <p:nvPr>
            <p:ph sz="quarter" idx="16"/>
          </p:nvPr>
        </p:nvSpPr>
        <p:spPr>
          <a:xfrm>
            <a:off x="301625" y="2754313"/>
            <a:ext cx="5429250" cy="3424237"/>
          </a:xfrm>
        </p:spPr>
        <p:txBody>
          <a:bodyPr/>
          <a:lstStyle>
            <a:lvl1pPr marL="0" indent="0">
              <a:buNone/>
              <a:defRPr>
                <a:solidFill>
                  <a:schemeClr val="bg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endParaRPr lang="en-GB"/>
          </a:p>
        </p:txBody>
      </p:sp>
      <p:sp>
        <p:nvSpPr>
          <p:cNvPr id="11" name="Content Placeholder 10">
            <a:extLst>
              <a:ext uri="{FF2B5EF4-FFF2-40B4-BE49-F238E27FC236}">
                <a16:creationId xmlns:a16="http://schemas.microsoft.com/office/drawing/2014/main" id="{787F60CB-10DD-4652-B8F0-4AC544C71B4B}"/>
              </a:ext>
            </a:extLst>
          </p:cNvPr>
          <p:cNvSpPr>
            <a:spLocks noGrp="1"/>
          </p:cNvSpPr>
          <p:nvPr>
            <p:ph sz="quarter" idx="15"/>
          </p:nvPr>
        </p:nvSpPr>
        <p:spPr>
          <a:xfrm>
            <a:off x="6065661" y="0"/>
            <a:ext cx="6126339" cy="685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1E18C755-832F-4C56-B358-BC210FE8599D}"/>
              </a:ext>
            </a:extLst>
          </p:cNvPr>
          <p:cNvSpPr>
            <a:spLocks noGrp="1"/>
          </p:cNvSpPr>
          <p:nvPr>
            <p:ph type="ftr" sz="quarter" idx="11"/>
          </p:nvPr>
        </p:nvSpPr>
        <p:spPr/>
        <p:txBody>
          <a:bodyPr/>
          <a:lstStyle>
            <a:lvl1pPr>
              <a:defRPr>
                <a:solidFill>
                  <a:schemeClr val="bg2"/>
                </a:solidFill>
              </a:defRPr>
            </a:lvl1pPr>
          </a:lstStyle>
          <a:p>
            <a:r>
              <a:rPr lang="en-GB"/>
              <a:t>Produced by Essex County Council Strategy Insight and Engagement</a:t>
            </a:r>
          </a:p>
        </p:txBody>
      </p:sp>
      <p:sp>
        <p:nvSpPr>
          <p:cNvPr id="3" name="Date Placeholder 2">
            <a:extLst>
              <a:ext uri="{FF2B5EF4-FFF2-40B4-BE49-F238E27FC236}">
                <a16:creationId xmlns:a16="http://schemas.microsoft.com/office/drawing/2014/main" id="{9B1A9764-A1B9-46F8-96D5-74C081563C7F}"/>
              </a:ext>
            </a:extLst>
          </p:cNvPr>
          <p:cNvSpPr>
            <a:spLocks noGrp="1"/>
          </p:cNvSpPr>
          <p:nvPr>
            <p:ph type="dt" sz="half" idx="10"/>
          </p:nvPr>
        </p:nvSpPr>
        <p:spPr/>
        <p:txBody>
          <a:bodyPr/>
          <a:lstStyle>
            <a:lvl1pPr>
              <a:defRPr>
                <a:solidFill>
                  <a:schemeClr val="bg1"/>
                </a:solidFill>
              </a:defRPr>
            </a:lvl1pPr>
          </a:lstStyle>
          <a:p>
            <a:fld id="{DC13AD85-CE77-4F8C-BEB7-3D123B861324}" type="datetime1">
              <a:rPr lang="en-GB" smtClean="0"/>
              <a:pPr/>
              <a:t>10/01/2023</a:t>
            </a:fld>
            <a:endParaRPr lang="en-GB"/>
          </a:p>
        </p:txBody>
      </p:sp>
      <p:sp>
        <p:nvSpPr>
          <p:cNvPr id="5" name="Slide Number Placeholder 4">
            <a:extLst>
              <a:ext uri="{FF2B5EF4-FFF2-40B4-BE49-F238E27FC236}">
                <a16:creationId xmlns:a16="http://schemas.microsoft.com/office/drawing/2014/main" id="{30B32DD5-A0D7-4176-9C07-463D33A3AAC0}"/>
              </a:ext>
            </a:extLst>
          </p:cNvPr>
          <p:cNvSpPr>
            <a:spLocks noGrp="1"/>
          </p:cNvSpPr>
          <p:nvPr>
            <p:ph type="sldNum" sz="quarter" idx="12"/>
          </p:nvPr>
        </p:nvSpPr>
        <p:spPr/>
        <p:txBody>
          <a:bodyPr/>
          <a:lstStyle>
            <a:lvl1pPr>
              <a:defRPr>
                <a:solidFill>
                  <a:schemeClr val="bg1"/>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802699601"/>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Text and 2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252000"/>
            <a:ext cx="11552400" cy="820800"/>
          </a:xfrm>
        </p:spPr>
        <p:txBody>
          <a:bodyPr/>
          <a:lstStyle>
            <a:lvl1pPr>
              <a:lnSpc>
                <a:spcPct val="100000"/>
              </a:lnSpc>
              <a:defRPr sz="4400"/>
            </a:lvl1pPr>
          </a:lstStyle>
          <a:p>
            <a:r>
              <a:rPr lang="en-US"/>
              <a:t>Click to edit Master title style</a:t>
            </a:r>
            <a:endParaRPr lang="en-GB"/>
          </a:p>
        </p:txBody>
      </p:sp>
      <p:sp>
        <p:nvSpPr>
          <p:cNvPr id="11" name="Content Placeholder 10">
            <a:extLst>
              <a:ext uri="{FF2B5EF4-FFF2-40B4-BE49-F238E27FC236}">
                <a16:creationId xmlns:a16="http://schemas.microsoft.com/office/drawing/2014/main" id="{909C2039-2FF7-4ECB-94E1-AF05CB2C8308}"/>
              </a:ext>
            </a:extLst>
          </p:cNvPr>
          <p:cNvSpPr>
            <a:spLocks noGrp="1"/>
          </p:cNvSpPr>
          <p:nvPr>
            <p:ph sz="quarter" idx="15"/>
          </p:nvPr>
        </p:nvSpPr>
        <p:spPr>
          <a:xfrm>
            <a:off x="0" y="1689100"/>
            <a:ext cx="6076950" cy="2232025"/>
          </a:xfrm>
        </p:spPr>
        <p:txBody>
          <a:bodyPr/>
          <a:lstStyle>
            <a:lvl1pPr marL="0" indent="0">
              <a:buNone/>
              <a:defRPr/>
            </a:lvl1pPr>
          </a:lstStyle>
          <a:p>
            <a:pPr lvl="0"/>
            <a:r>
              <a:rPr lang="en-US"/>
              <a:t>Click to edit Master text styles</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4194000"/>
            <a:ext cx="5572800" cy="1984550"/>
          </a:xfrm>
        </p:spPr>
        <p:txBody>
          <a:bodyPr/>
          <a:lstStyle>
            <a:lvl1pPr marL="0" indent="0">
              <a:buNone/>
              <a:defRPr/>
            </a:lvl1pPr>
          </a:lstStyle>
          <a:p>
            <a:pPr lvl="0"/>
            <a:r>
              <a:rPr lang="en-US"/>
              <a:t>Click to edit Master text styles</a:t>
            </a:r>
            <a:endParaRPr lang="en-GB"/>
          </a:p>
        </p:txBody>
      </p:sp>
      <p:sp>
        <p:nvSpPr>
          <p:cNvPr id="10" name="Content Placeholder 2">
            <a:extLst>
              <a:ext uri="{FF2B5EF4-FFF2-40B4-BE49-F238E27FC236}">
                <a16:creationId xmlns:a16="http://schemas.microsoft.com/office/drawing/2014/main" id="{F2AF1B6F-29EF-4915-954D-C7A734C4F1B1}"/>
              </a:ext>
            </a:extLst>
          </p:cNvPr>
          <p:cNvSpPr>
            <a:spLocks noGrp="1"/>
          </p:cNvSpPr>
          <p:nvPr>
            <p:ph sz="half" idx="14"/>
          </p:nvPr>
        </p:nvSpPr>
        <p:spPr>
          <a:xfrm>
            <a:off x="6285600" y="1688400"/>
            <a:ext cx="5572800" cy="174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a:extLst>
              <a:ext uri="{FF2B5EF4-FFF2-40B4-BE49-F238E27FC236}">
                <a16:creationId xmlns:a16="http://schemas.microsoft.com/office/drawing/2014/main" id="{C2D6E287-74D8-466B-93CC-E97050302A8E}"/>
              </a:ext>
            </a:extLst>
          </p:cNvPr>
          <p:cNvSpPr>
            <a:spLocks noGrp="1"/>
          </p:cNvSpPr>
          <p:nvPr>
            <p:ph sz="quarter" idx="16"/>
          </p:nvPr>
        </p:nvSpPr>
        <p:spPr>
          <a:xfrm>
            <a:off x="6076950" y="3429000"/>
            <a:ext cx="6137275" cy="3429000"/>
          </a:xfrm>
        </p:spPr>
        <p:txBody>
          <a:bodyPr/>
          <a:lstStyle>
            <a:lvl1pPr marL="0" indent="0">
              <a:buNone/>
              <a:defRPr/>
            </a:lvl1pPr>
          </a:lstStyle>
          <a:p>
            <a:pPr lvl="0"/>
            <a:r>
              <a:rPr lang="en-US"/>
              <a:t>Click to edit Master text styles</a:t>
            </a:r>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lvl1pPr>
              <a:defRPr>
                <a:solidFill>
                  <a:schemeClr val="tx1"/>
                </a:solidFill>
              </a:defRPr>
            </a:lvl1pPr>
          </a:lstStyle>
          <a:p>
            <a:fld id="{859DE245-C824-4BEE-AC58-BCEB9971B4EC}" type="datetime1">
              <a:rPr lang="en-GB" smtClean="0"/>
              <a:pPr/>
              <a:t>10/01/2023</a:t>
            </a:fld>
            <a:endParaRPr lang="en-GB"/>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lvl1pPr>
              <a:defRPr>
                <a:solidFill>
                  <a:schemeClr val="tx1"/>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137814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7AB5-0595-5048-A9DE-47E953774D55}"/>
              </a:ext>
            </a:extLst>
          </p:cNvPr>
          <p:cNvSpPr>
            <a:spLocks noGrp="1"/>
          </p:cNvSpPr>
          <p:nvPr>
            <p:ph type="title" hasCustomPrompt="1"/>
          </p:nvPr>
        </p:nvSpPr>
        <p:spPr>
          <a:xfrm>
            <a:off x="304799" y="264139"/>
            <a:ext cx="11552903" cy="1147218"/>
          </a:xfrm>
        </p:spPr>
        <p:txBody>
          <a:bodyPr/>
          <a:lstStyle>
            <a:lvl1pPr>
              <a:defRPr sz="4400"/>
            </a:lvl1pPr>
          </a:lstStyle>
          <a:p>
            <a:r>
              <a:rPr lang="en-GB"/>
              <a:t>Agenda</a:t>
            </a:r>
          </a:p>
        </p:txBody>
      </p:sp>
      <p:sp>
        <p:nvSpPr>
          <p:cNvPr id="3" name="Date Placeholder 2">
            <a:extLst>
              <a:ext uri="{FF2B5EF4-FFF2-40B4-BE49-F238E27FC236}">
                <a16:creationId xmlns:a16="http://schemas.microsoft.com/office/drawing/2014/main" id="{7F104F94-DB9E-4244-BE6F-72C7B5EAD7F4}"/>
              </a:ext>
            </a:extLst>
          </p:cNvPr>
          <p:cNvSpPr>
            <a:spLocks noGrp="1"/>
          </p:cNvSpPr>
          <p:nvPr>
            <p:ph type="dt" sz="half" idx="10"/>
          </p:nvPr>
        </p:nvSpPr>
        <p:spPr/>
        <p:txBody>
          <a:bodyPr/>
          <a:lstStyle/>
          <a:p>
            <a:r>
              <a:rPr lang="en-GB"/>
              <a:t>14/08/2020</a:t>
            </a:r>
            <a:endParaRPr lang="en-GB">
              <a:solidFill>
                <a:schemeClr val="tx1">
                  <a:lumMod val="50000"/>
                  <a:lumOff val="50000"/>
                </a:schemeClr>
              </a:solidFill>
            </a:endParaRPr>
          </a:p>
        </p:txBody>
      </p:sp>
      <p:sp>
        <p:nvSpPr>
          <p:cNvPr id="4" name="Slide Number Placeholder 3">
            <a:extLst>
              <a:ext uri="{FF2B5EF4-FFF2-40B4-BE49-F238E27FC236}">
                <a16:creationId xmlns:a16="http://schemas.microsoft.com/office/drawing/2014/main" id="{2B38CAA1-C61C-E147-B8F5-4939DF85724C}"/>
              </a:ext>
            </a:extLst>
          </p:cNvPr>
          <p:cNvSpPr>
            <a:spLocks noGrp="1"/>
          </p:cNvSpPr>
          <p:nvPr>
            <p:ph type="sldNum" sz="quarter" idx="11"/>
          </p:nvPr>
        </p:nvSpPr>
        <p:spPr/>
        <p:txBody>
          <a:bodyPr/>
          <a:lstStyle/>
          <a:p>
            <a:r>
              <a:rPr lang="en-GB"/>
              <a:t>|   </a:t>
            </a:r>
            <a:fld id="{5898CC38-F149-5B45-A1B4-290B41364A0C}" type="slidenum">
              <a:rPr lang="en-GB" smtClean="0"/>
              <a:pPr/>
              <a:t>‹#›</a:t>
            </a:fld>
            <a:endParaRPr lang="en-GB"/>
          </a:p>
        </p:txBody>
      </p:sp>
      <p:sp>
        <p:nvSpPr>
          <p:cNvPr id="5" name="Footer Placeholder 4">
            <a:extLst>
              <a:ext uri="{FF2B5EF4-FFF2-40B4-BE49-F238E27FC236}">
                <a16:creationId xmlns:a16="http://schemas.microsoft.com/office/drawing/2014/main" id="{9F631126-BADA-E347-9CD9-0220373794B6}"/>
              </a:ext>
            </a:extLst>
          </p:cNvPr>
          <p:cNvSpPr>
            <a:spLocks noGrp="1"/>
          </p:cNvSpPr>
          <p:nvPr>
            <p:ph type="ftr" sz="quarter" idx="12"/>
          </p:nvPr>
        </p:nvSpPr>
        <p:spPr/>
        <p:txBody>
          <a:bodyPr/>
          <a:lstStyle/>
          <a:p>
            <a:r>
              <a:rPr lang="en-GB">
                <a:solidFill>
                  <a:schemeClr val="tx1">
                    <a:lumMod val="50000"/>
                    <a:lumOff val="50000"/>
                  </a:schemeClr>
                </a:solidFill>
              </a:rPr>
              <a:t>Produced by Essex County Council Strategy Insight and Engagement</a:t>
            </a:r>
          </a:p>
        </p:txBody>
      </p:sp>
      <p:sp>
        <p:nvSpPr>
          <p:cNvPr id="25" name="Text Placeholder 24">
            <a:extLst>
              <a:ext uri="{FF2B5EF4-FFF2-40B4-BE49-F238E27FC236}">
                <a16:creationId xmlns:a16="http://schemas.microsoft.com/office/drawing/2014/main" id="{FB5D0565-D907-AE40-B0B4-CDFE020863B7}"/>
              </a:ext>
            </a:extLst>
          </p:cNvPr>
          <p:cNvSpPr>
            <a:spLocks noGrp="1"/>
          </p:cNvSpPr>
          <p:nvPr>
            <p:ph type="body" sz="quarter" idx="15"/>
          </p:nvPr>
        </p:nvSpPr>
        <p:spPr>
          <a:xfrm>
            <a:off x="304799" y="178592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3" name="Text Placeholder 32">
            <a:extLst>
              <a:ext uri="{FF2B5EF4-FFF2-40B4-BE49-F238E27FC236}">
                <a16:creationId xmlns:a16="http://schemas.microsoft.com/office/drawing/2014/main" id="{11BE3D0D-C1DA-8944-9F3E-478A68574F9D}"/>
              </a:ext>
            </a:extLst>
          </p:cNvPr>
          <p:cNvSpPr>
            <a:spLocks noGrp="1"/>
          </p:cNvSpPr>
          <p:nvPr>
            <p:ph type="body" sz="quarter" idx="16"/>
          </p:nvPr>
        </p:nvSpPr>
        <p:spPr>
          <a:xfrm>
            <a:off x="1311275" y="1785938"/>
            <a:ext cx="4114800" cy="957262"/>
          </a:xfrm>
        </p:spPr>
        <p:txBody>
          <a:bodyPr anchor="t"/>
          <a:lstStyle>
            <a:lvl1pPr>
              <a:lnSpc>
                <a:spcPct val="100000"/>
              </a:lnSpc>
              <a:spcAft>
                <a:spcPts val="200"/>
              </a:spcAft>
              <a:buFontTx/>
              <a:buNone/>
              <a:defRPr b="1"/>
            </a:lvl1pPr>
            <a:lvl2pPr>
              <a:lnSpc>
                <a:spcPct val="100000"/>
              </a:lnSpc>
              <a:spcAft>
                <a:spcPts val="200"/>
              </a:spcAft>
              <a:buFontTx/>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4" name="Text Placeholder 24">
            <a:extLst>
              <a:ext uri="{FF2B5EF4-FFF2-40B4-BE49-F238E27FC236}">
                <a16:creationId xmlns:a16="http://schemas.microsoft.com/office/drawing/2014/main" id="{2E9D775A-68BE-B048-B7A5-00E328AF9974}"/>
              </a:ext>
            </a:extLst>
          </p:cNvPr>
          <p:cNvSpPr>
            <a:spLocks noGrp="1"/>
          </p:cNvSpPr>
          <p:nvPr>
            <p:ph type="body" sz="quarter" idx="17"/>
          </p:nvPr>
        </p:nvSpPr>
        <p:spPr>
          <a:xfrm>
            <a:off x="304799" y="295319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5" name="Text Placeholder 32">
            <a:extLst>
              <a:ext uri="{FF2B5EF4-FFF2-40B4-BE49-F238E27FC236}">
                <a16:creationId xmlns:a16="http://schemas.microsoft.com/office/drawing/2014/main" id="{33CB537D-3DFF-3A48-9823-F7D9AB301C8C}"/>
              </a:ext>
            </a:extLst>
          </p:cNvPr>
          <p:cNvSpPr>
            <a:spLocks noGrp="1"/>
          </p:cNvSpPr>
          <p:nvPr>
            <p:ph type="body" sz="quarter" idx="18"/>
          </p:nvPr>
        </p:nvSpPr>
        <p:spPr>
          <a:xfrm>
            <a:off x="1311275" y="295320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6" name="Text Placeholder 24">
            <a:extLst>
              <a:ext uri="{FF2B5EF4-FFF2-40B4-BE49-F238E27FC236}">
                <a16:creationId xmlns:a16="http://schemas.microsoft.com/office/drawing/2014/main" id="{C67F3338-5DEE-F84E-A464-97671D4BAB60}"/>
              </a:ext>
            </a:extLst>
          </p:cNvPr>
          <p:cNvSpPr>
            <a:spLocks noGrp="1"/>
          </p:cNvSpPr>
          <p:nvPr>
            <p:ph type="body" sz="quarter" idx="19"/>
          </p:nvPr>
        </p:nvSpPr>
        <p:spPr>
          <a:xfrm>
            <a:off x="304799" y="4189988"/>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7" name="Text Placeholder 32">
            <a:extLst>
              <a:ext uri="{FF2B5EF4-FFF2-40B4-BE49-F238E27FC236}">
                <a16:creationId xmlns:a16="http://schemas.microsoft.com/office/drawing/2014/main" id="{C261B032-A0F6-5F48-AE5E-8B554236309F}"/>
              </a:ext>
            </a:extLst>
          </p:cNvPr>
          <p:cNvSpPr>
            <a:spLocks noGrp="1"/>
          </p:cNvSpPr>
          <p:nvPr>
            <p:ph type="body" sz="quarter" idx="20"/>
          </p:nvPr>
        </p:nvSpPr>
        <p:spPr>
          <a:xfrm>
            <a:off x="1311275" y="4190004"/>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8" name="Text Placeholder 24">
            <a:extLst>
              <a:ext uri="{FF2B5EF4-FFF2-40B4-BE49-F238E27FC236}">
                <a16:creationId xmlns:a16="http://schemas.microsoft.com/office/drawing/2014/main" id="{A4286F1C-450E-F641-9A45-E25DA5A231FC}"/>
              </a:ext>
            </a:extLst>
          </p:cNvPr>
          <p:cNvSpPr>
            <a:spLocks noGrp="1"/>
          </p:cNvSpPr>
          <p:nvPr>
            <p:ph type="body" sz="quarter" idx="21"/>
          </p:nvPr>
        </p:nvSpPr>
        <p:spPr>
          <a:xfrm>
            <a:off x="304799" y="5391923"/>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9" name="Text Placeholder 32">
            <a:extLst>
              <a:ext uri="{FF2B5EF4-FFF2-40B4-BE49-F238E27FC236}">
                <a16:creationId xmlns:a16="http://schemas.microsoft.com/office/drawing/2014/main" id="{8E98AB68-E96B-884C-9E8C-9AC85D496D4A}"/>
              </a:ext>
            </a:extLst>
          </p:cNvPr>
          <p:cNvSpPr>
            <a:spLocks noGrp="1"/>
          </p:cNvSpPr>
          <p:nvPr>
            <p:ph type="body" sz="quarter" idx="22"/>
          </p:nvPr>
        </p:nvSpPr>
        <p:spPr>
          <a:xfrm>
            <a:off x="1311275" y="5391939"/>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0" name="Text Placeholder 24">
            <a:extLst>
              <a:ext uri="{FF2B5EF4-FFF2-40B4-BE49-F238E27FC236}">
                <a16:creationId xmlns:a16="http://schemas.microsoft.com/office/drawing/2014/main" id="{344748B9-30D3-F246-9DBD-C084F4DA77D1}"/>
              </a:ext>
            </a:extLst>
          </p:cNvPr>
          <p:cNvSpPr>
            <a:spLocks noGrp="1"/>
          </p:cNvSpPr>
          <p:nvPr>
            <p:ph type="body" sz="quarter" idx="23"/>
          </p:nvPr>
        </p:nvSpPr>
        <p:spPr>
          <a:xfrm>
            <a:off x="6208643" y="178592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1" name="Text Placeholder 32">
            <a:extLst>
              <a:ext uri="{FF2B5EF4-FFF2-40B4-BE49-F238E27FC236}">
                <a16:creationId xmlns:a16="http://schemas.microsoft.com/office/drawing/2014/main" id="{BB70FC37-93C0-4649-B77F-2C88A0FF7943}"/>
              </a:ext>
            </a:extLst>
          </p:cNvPr>
          <p:cNvSpPr>
            <a:spLocks noGrp="1"/>
          </p:cNvSpPr>
          <p:nvPr>
            <p:ph type="body" sz="quarter" idx="24"/>
          </p:nvPr>
        </p:nvSpPr>
        <p:spPr>
          <a:xfrm>
            <a:off x="7215119" y="178593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2" name="Text Placeholder 24">
            <a:extLst>
              <a:ext uri="{FF2B5EF4-FFF2-40B4-BE49-F238E27FC236}">
                <a16:creationId xmlns:a16="http://schemas.microsoft.com/office/drawing/2014/main" id="{B148CDB6-F55F-A448-8599-EDE77E13348D}"/>
              </a:ext>
            </a:extLst>
          </p:cNvPr>
          <p:cNvSpPr>
            <a:spLocks noGrp="1"/>
          </p:cNvSpPr>
          <p:nvPr>
            <p:ph type="body" sz="quarter" idx="25"/>
          </p:nvPr>
        </p:nvSpPr>
        <p:spPr>
          <a:xfrm>
            <a:off x="6208643" y="295319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3" name="Text Placeholder 32">
            <a:extLst>
              <a:ext uri="{FF2B5EF4-FFF2-40B4-BE49-F238E27FC236}">
                <a16:creationId xmlns:a16="http://schemas.microsoft.com/office/drawing/2014/main" id="{F82F8C5A-4782-0749-891A-9F3E365DA9C5}"/>
              </a:ext>
            </a:extLst>
          </p:cNvPr>
          <p:cNvSpPr>
            <a:spLocks noGrp="1"/>
          </p:cNvSpPr>
          <p:nvPr>
            <p:ph type="body" sz="quarter" idx="26"/>
          </p:nvPr>
        </p:nvSpPr>
        <p:spPr>
          <a:xfrm>
            <a:off x="7215119" y="295320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4" name="Text Placeholder 24">
            <a:extLst>
              <a:ext uri="{FF2B5EF4-FFF2-40B4-BE49-F238E27FC236}">
                <a16:creationId xmlns:a16="http://schemas.microsoft.com/office/drawing/2014/main" id="{789B8DE4-2883-D744-813E-F57E2CF140F4}"/>
              </a:ext>
            </a:extLst>
          </p:cNvPr>
          <p:cNvSpPr>
            <a:spLocks noGrp="1"/>
          </p:cNvSpPr>
          <p:nvPr>
            <p:ph type="body" sz="quarter" idx="27"/>
          </p:nvPr>
        </p:nvSpPr>
        <p:spPr>
          <a:xfrm>
            <a:off x="6208643" y="4189988"/>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5" name="Text Placeholder 32">
            <a:extLst>
              <a:ext uri="{FF2B5EF4-FFF2-40B4-BE49-F238E27FC236}">
                <a16:creationId xmlns:a16="http://schemas.microsoft.com/office/drawing/2014/main" id="{1B165AD3-E15D-DE49-89BC-EF60FB7A6C1E}"/>
              </a:ext>
            </a:extLst>
          </p:cNvPr>
          <p:cNvSpPr>
            <a:spLocks noGrp="1"/>
          </p:cNvSpPr>
          <p:nvPr>
            <p:ph type="body" sz="quarter" idx="28"/>
          </p:nvPr>
        </p:nvSpPr>
        <p:spPr>
          <a:xfrm>
            <a:off x="7215119" y="4190004"/>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6" name="Text Placeholder 24">
            <a:extLst>
              <a:ext uri="{FF2B5EF4-FFF2-40B4-BE49-F238E27FC236}">
                <a16:creationId xmlns:a16="http://schemas.microsoft.com/office/drawing/2014/main" id="{A93C3C9B-05D1-2649-8E92-50FFBE59A858}"/>
              </a:ext>
            </a:extLst>
          </p:cNvPr>
          <p:cNvSpPr>
            <a:spLocks noGrp="1"/>
          </p:cNvSpPr>
          <p:nvPr>
            <p:ph type="body" sz="quarter" idx="29"/>
          </p:nvPr>
        </p:nvSpPr>
        <p:spPr>
          <a:xfrm>
            <a:off x="6208643" y="5391923"/>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7" name="Text Placeholder 32">
            <a:extLst>
              <a:ext uri="{FF2B5EF4-FFF2-40B4-BE49-F238E27FC236}">
                <a16:creationId xmlns:a16="http://schemas.microsoft.com/office/drawing/2014/main" id="{5B39B07E-1E56-6747-B4EB-D89BED77102B}"/>
              </a:ext>
            </a:extLst>
          </p:cNvPr>
          <p:cNvSpPr>
            <a:spLocks noGrp="1"/>
          </p:cNvSpPr>
          <p:nvPr>
            <p:ph type="body" sz="quarter" idx="30"/>
          </p:nvPr>
        </p:nvSpPr>
        <p:spPr>
          <a:xfrm>
            <a:off x="7215119" y="5391939"/>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484187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bject above title and text">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F26F1C6-4C7F-4E81-8ED3-C2BB6E34B2B3}"/>
              </a:ext>
            </a:extLst>
          </p:cNvPr>
          <p:cNvSpPr>
            <a:spLocks noGrp="1"/>
          </p:cNvSpPr>
          <p:nvPr>
            <p:ph sz="quarter" idx="13"/>
          </p:nvPr>
        </p:nvSpPr>
        <p:spPr>
          <a:xfrm>
            <a:off x="0" y="-1"/>
            <a:ext cx="12192000" cy="2484000"/>
          </a:xfrm>
        </p:spPr>
        <p:txBody>
          <a:bodyPr/>
          <a:lstStyle>
            <a:lvl1pPr marL="0" indent="0">
              <a:buNone/>
              <a:defRPr/>
            </a:lvl1pPr>
          </a:lstStyle>
          <a:p>
            <a:pPr lvl="0"/>
            <a:r>
              <a:rPr lang="en-US"/>
              <a:t>Click to edit Master text styles</a:t>
            </a:r>
            <a:endParaRPr lang="en-GB"/>
          </a:p>
        </p:txBody>
      </p:sp>
      <p:sp>
        <p:nvSpPr>
          <p:cNvPr id="2" name="Title 1">
            <a:extLst>
              <a:ext uri="{FF2B5EF4-FFF2-40B4-BE49-F238E27FC236}">
                <a16:creationId xmlns:a16="http://schemas.microsoft.com/office/drawing/2014/main" id="{B55EA7E9-EFF8-4127-B336-30D7A4058418}"/>
              </a:ext>
            </a:extLst>
          </p:cNvPr>
          <p:cNvSpPr>
            <a:spLocks noGrp="1"/>
          </p:cNvSpPr>
          <p:nvPr>
            <p:ph type="title"/>
          </p:nvPr>
        </p:nvSpPr>
        <p:spPr>
          <a:xfrm>
            <a:off x="306000" y="2782800"/>
            <a:ext cx="4028400" cy="3394800"/>
          </a:xfrm>
        </p:spPr>
        <p:txBody>
          <a:bodyPr anchor="t" anchorCtr="0"/>
          <a:lstStyle>
            <a:lvl1pPr>
              <a:defRPr sz="4000">
                <a:solidFill>
                  <a:schemeClr val="tx1"/>
                </a:solidFill>
              </a:defRPr>
            </a:lvl1pPr>
          </a:lstStyle>
          <a:p>
            <a:r>
              <a:rPr lang="en-US"/>
              <a:t>Click to edit Master title style</a:t>
            </a:r>
            <a:endParaRPr lang="en-GB"/>
          </a:p>
        </p:txBody>
      </p:sp>
      <p:sp>
        <p:nvSpPr>
          <p:cNvPr id="9" name="Content Placeholder 8">
            <a:extLst>
              <a:ext uri="{FF2B5EF4-FFF2-40B4-BE49-F238E27FC236}">
                <a16:creationId xmlns:a16="http://schemas.microsoft.com/office/drawing/2014/main" id="{67CFA9DB-5477-459A-974D-93AAA4628B1D}"/>
              </a:ext>
            </a:extLst>
          </p:cNvPr>
          <p:cNvSpPr>
            <a:spLocks noGrp="1"/>
          </p:cNvSpPr>
          <p:nvPr>
            <p:ph sz="quarter" idx="14"/>
          </p:nvPr>
        </p:nvSpPr>
        <p:spPr>
          <a:xfrm>
            <a:off x="4698000" y="2782888"/>
            <a:ext cx="7160400" cy="3395662"/>
          </a:xfrm>
        </p:spPr>
        <p:txBody>
          <a:bodyPr numCol="2" spcCol="360000"/>
          <a:lstStyle>
            <a:lvl1pPr marL="0" indent="0">
              <a:buNone/>
              <a:defRPr b="1">
                <a:solidFill>
                  <a:schemeClr val="accent1"/>
                </a:solidFill>
              </a:defRPr>
            </a:lvl1pPr>
            <a:lvl2pPr marL="234000">
              <a:defRPr/>
            </a:lvl2pPr>
            <a:lvl3pPr marL="468000">
              <a:defRPr/>
            </a:lvl3pPr>
            <a:lvl4pPr marL="702000">
              <a:defRPr/>
            </a:lvl4pPr>
            <a:lvl5pPr marL="936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BC5ED585-0856-40AE-9F10-F8559950FEF9}"/>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9B855124-6C3F-40B8-B2A8-E79F2D7231EF}"/>
              </a:ext>
            </a:extLst>
          </p:cNvPr>
          <p:cNvSpPr>
            <a:spLocks noGrp="1"/>
          </p:cNvSpPr>
          <p:nvPr>
            <p:ph type="dt" sz="half" idx="10"/>
          </p:nvPr>
        </p:nvSpPr>
        <p:spPr/>
        <p:txBody>
          <a:bodyPr/>
          <a:lstStyle/>
          <a:p>
            <a:fld id="{DC13AD85-CE77-4F8C-BEB7-3D123B861324}" type="datetime1">
              <a:rPr lang="en-GB" smtClean="0"/>
              <a:t>10/01/2023</a:t>
            </a:fld>
            <a:endParaRPr lang="en-GB"/>
          </a:p>
        </p:txBody>
      </p:sp>
      <p:sp>
        <p:nvSpPr>
          <p:cNvPr id="5" name="Slide Number Placeholder 4">
            <a:extLst>
              <a:ext uri="{FF2B5EF4-FFF2-40B4-BE49-F238E27FC236}">
                <a16:creationId xmlns:a16="http://schemas.microsoft.com/office/drawing/2014/main" id="{B62942CD-BA75-40C5-9667-D370019E7A95}"/>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11" name="Content Placeholder 10">
            <a:extLst>
              <a:ext uri="{FF2B5EF4-FFF2-40B4-BE49-F238E27FC236}">
                <a16:creationId xmlns:a16="http://schemas.microsoft.com/office/drawing/2014/main" id="{EDFAD688-DD14-4842-AF11-CB02693A303B}"/>
              </a:ext>
            </a:extLst>
          </p:cNvPr>
          <p:cNvSpPr>
            <a:spLocks noGrp="1"/>
          </p:cNvSpPr>
          <p:nvPr>
            <p:ph sz="quarter" idx="15" hasCustomPrompt="1"/>
          </p:nvPr>
        </p:nvSpPr>
        <p:spPr>
          <a:xfrm>
            <a:off x="306388" y="7112000"/>
            <a:ext cx="11558587" cy="247650"/>
          </a:xfrm>
        </p:spPr>
        <p:txBody>
          <a:bodyPr/>
          <a:lstStyle>
            <a:lvl1pPr marL="0" indent="0">
              <a:buNone/>
              <a:defRPr sz="900"/>
            </a:lvl1pPr>
          </a:lstStyle>
          <a:p>
            <a:pPr lvl="0"/>
            <a:r>
              <a:rPr lang="en-US"/>
              <a:t>Click to add image license info</a:t>
            </a:r>
          </a:p>
        </p:txBody>
      </p:sp>
    </p:spTree>
    <p:extLst>
      <p:ext uri="{BB962C8B-B14F-4D97-AF65-F5344CB8AC3E}">
        <p14:creationId xmlns:p14="http://schemas.microsoft.com/office/powerpoint/2010/main" val="6046494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265D6-2D20-4211-9E74-82220561CD2F}"/>
              </a:ext>
            </a:extLst>
          </p:cNvPr>
          <p:cNvSpPr>
            <a:spLocks noGrp="1"/>
          </p:cNvSpPr>
          <p:nvPr>
            <p:ph type="title"/>
          </p:nvPr>
        </p:nvSpPr>
        <p:spPr>
          <a:xfrm>
            <a:off x="306000" y="262799"/>
            <a:ext cx="11552400" cy="819525"/>
          </a:xfrm>
        </p:spPr>
        <p:txBody>
          <a:bodyPr/>
          <a:lstStyle>
            <a:lvl1pPr>
              <a:defRPr>
                <a:solidFill>
                  <a:schemeClr val="tx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B580FB3D-B147-470B-AFB3-1D8AD802D8FC}"/>
              </a:ext>
            </a:extLst>
          </p:cNvPr>
          <p:cNvSpPr>
            <a:spLocks noGrp="1"/>
          </p:cNvSpPr>
          <p:nvPr>
            <p:ph type="body" sz="quarter" idx="13"/>
          </p:nvPr>
        </p:nvSpPr>
        <p:spPr>
          <a:xfrm>
            <a:off x="306000" y="1472400"/>
            <a:ext cx="5709600" cy="1072800"/>
          </a:xfrm>
        </p:spPr>
        <p:txBody>
          <a:bodyPr anchor="b" anchorCtr="0"/>
          <a:lstStyle>
            <a:lvl1pPr marL="0" indent="0">
              <a:buNone/>
              <a:defRPr b="1">
                <a:solidFill>
                  <a:schemeClr val="accent1"/>
                </a:solidFill>
              </a:defRPr>
            </a:lvl1pPr>
          </a:lstStyle>
          <a:p>
            <a:pPr lvl="0"/>
            <a:r>
              <a:rPr lang="en-US"/>
              <a:t>Click to edit Master text styles</a:t>
            </a:r>
          </a:p>
        </p:txBody>
      </p:sp>
      <p:sp>
        <p:nvSpPr>
          <p:cNvPr id="11" name="Picture Placeholder 10" descr="Add description of icon">
            <a:extLst>
              <a:ext uri="{FF2B5EF4-FFF2-40B4-BE49-F238E27FC236}">
                <a16:creationId xmlns:a16="http://schemas.microsoft.com/office/drawing/2014/main" id="{5E5197B7-95FB-49F8-A97B-FE41C5A9596C}"/>
              </a:ext>
            </a:extLst>
          </p:cNvPr>
          <p:cNvSpPr>
            <a:spLocks noGrp="1"/>
          </p:cNvSpPr>
          <p:nvPr>
            <p:ph type="pic" sz="quarter" idx="15" hasCustomPrompt="1"/>
          </p:nvPr>
        </p:nvSpPr>
        <p:spPr>
          <a:xfrm>
            <a:off x="306000" y="2844000"/>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3" name="Text Placeholder 12">
            <a:extLst>
              <a:ext uri="{FF2B5EF4-FFF2-40B4-BE49-F238E27FC236}">
                <a16:creationId xmlns:a16="http://schemas.microsoft.com/office/drawing/2014/main" id="{4D9A13C7-EBEB-436D-ADBB-86B6FB45BCD1}"/>
              </a:ext>
            </a:extLst>
          </p:cNvPr>
          <p:cNvSpPr>
            <a:spLocks noGrp="1"/>
          </p:cNvSpPr>
          <p:nvPr>
            <p:ph type="body" sz="quarter" idx="16"/>
          </p:nvPr>
        </p:nvSpPr>
        <p:spPr>
          <a:xfrm>
            <a:off x="1173600" y="2833200"/>
            <a:ext cx="4842000" cy="756000"/>
          </a:xfrm>
        </p:spPr>
        <p:txBody>
          <a:bodyPr/>
          <a:lstStyle>
            <a:lvl1pPr marL="0" indent="0">
              <a:lnSpc>
                <a:spcPct val="90000"/>
              </a:lnSpc>
              <a:spcBef>
                <a:spcPts val="1000"/>
              </a:spcBef>
              <a:buNone/>
              <a:defRPr sz="2000"/>
            </a:lvl1pPr>
            <a:lvl2pPr>
              <a:lnSpc>
                <a:spcPct val="90000"/>
              </a:lnSpc>
              <a:spcBef>
                <a:spcPts val="1000"/>
              </a:spcBef>
              <a:defRPr/>
            </a:lvl2pPr>
            <a:lvl3pPr>
              <a:lnSpc>
                <a:spcPct val="90000"/>
              </a:lnSpc>
              <a:spcBef>
                <a:spcPts val="1000"/>
              </a:spcBef>
              <a:defRPr/>
            </a:lvl3pPr>
            <a:lvl4pPr>
              <a:lnSpc>
                <a:spcPct val="90000"/>
              </a:lnSpc>
              <a:spcBef>
                <a:spcPts val="1000"/>
              </a:spcBef>
              <a:defRPr/>
            </a:lvl4pPr>
            <a:lvl5pPr>
              <a:lnSpc>
                <a:spcPct val="90000"/>
              </a:lnSpc>
              <a:spcBef>
                <a:spcPts val="1000"/>
              </a:spcBef>
              <a:defRPr/>
            </a:lvl5pPr>
          </a:lstStyle>
          <a:p>
            <a:pPr lvl="0"/>
            <a:r>
              <a:rPr lang="en-US"/>
              <a:t>Click to edit Master text styles</a:t>
            </a:r>
            <a:endParaRPr lang="en-GB"/>
          </a:p>
        </p:txBody>
      </p:sp>
      <p:sp>
        <p:nvSpPr>
          <p:cNvPr id="14" name="Picture Placeholder 10" descr="Add description of icon">
            <a:extLst>
              <a:ext uri="{FF2B5EF4-FFF2-40B4-BE49-F238E27FC236}">
                <a16:creationId xmlns:a16="http://schemas.microsoft.com/office/drawing/2014/main" id="{E1F258FF-4B37-4A44-B4C1-D1BA723E389B}"/>
              </a:ext>
            </a:extLst>
          </p:cNvPr>
          <p:cNvSpPr>
            <a:spLocks noGrp="1"/>
          </p:cNvSpPr>
          <p:nvPr>
            <p:ph type="pic" sz="quarter" idx="17" hasCustomPrompt="1"/>
          </p:nvPr>
        </p:nvSpPr>
        <p:spPr>
          <a:xfrm>
            <a:off x="306000" y="3706361"/>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5" name="Text Placeholder 12">
            <a:extLst>
              <a:ext uri="{FF2B5EF4-FFF2-40B4-BE49-F238E27FC236}">
                <a16:creationId xmlns:a16="http://schemas.microsoft.com/office/drawing/2014/main" id="{97407CB3-47A4-4E12-A52E-B93683369F3A}"/>
              </a:ext>
            </a:extLst>
          </p:cNvPr>
          <p:cNvSpPr>
            <a:spLocks noGrp="1"/>
          </p:cNvSpPr>
          <p:nvPr>
            <p:ph type="body" sz="quarter" idx="18"/>
          </p:nvPr>
        </p:nvSpPr>
        <p:spPr>
          <a:xfrm>
            <a:off x="1173600" y="3695561"/>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16" name="Picture Placeholder 10" descr="Add description of icon">
            <a:extLst>
              <a:ext uri="{FF2B5EF4-FFF2-40B4-BE49-F238E27FC236}">
                <a16:creationId xmlns:a16="http://schemas.microsoft.com/office/drawing/2014/main" id="{3C5E2EB3-8CF7-45B8-8005-13469FEC529B}"/>
              </a:ext>
            </a:extLst>
          </p:cNvPr>
          <p:cNvSpPr>
            <a:spLocks noGrp="1"/>
          </p:cNvSpPr>
          <p:nvPr>
            <p:ph type="pic" sz="quarter" idx="19" hasCustomPrompt="1"/>
          </p:nvPr>
        </p:nvSpPr>
        <p:spPr>
          <a:xfrm>
            <a:off x="306000" y="456872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7" name="Text Placeholder 12">
            <a:extLst>
              <a:ext uri="{FF2B5EF4-FFF2-40B4-BE49-F238E27FC236}">
                <a16:creationId xmlns:a16="http://schemas.microsoft.com/office/drawing/2014/main" id="{23DD8221-60E9-48F6-AB0A-24200E19451B}"/>
              </a:ext>
            </a:extLst>
          </p:cNvPr>
          <p:cNvSpPr>
            <a:spLocks noGrp="1"/>
          </p:cNvSpPr>
          <p:nvPr>
            <p:ph type="body" sz="quarter" idx="20"/>
          </p:nvPr>
        </p:nvSpPr>
        <p:spPr>
          <a:xfrm>
            <a:off x="1173600" y="455792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20" name="Picture Placeholder 10" descr="Add description of icon">
            <a:extLst>
              <a:ext uri="{FF2B5EF4-FFF2-40B4-BE49-F238E27FC236}">
                <a16:creationId xmlns:a16="http://schemas.microsoft.com/office/drawing/2014/main" id="{E44E0A33-14B1-4850-90E3-B3F3BB84DDE3}"/>
              </a:ext>
            </a:extLst>
          </p:cNvPr>
          <p:cNvSpPr>
            <a:spLocks noGrp="1"/>
          </p:cNvSpPr>
          <p:nvPr>
            <p:ph type="pic" sz="quarter" idx="21" hasCustomPrompt="1"/>
          </p:nvPr>
        </p:nvSpPr>
        <p:spPr>
          <a:xfrm>
            <a:off x="306000" y="543108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1" name="Text Placeholder 12">
            <a:extLst>
              <a:ext uri="{FF2B5EF4-FFF2-40B4-BE49-F238E27FC236}">
                <a16:creationId xmlns:a16="http://schemas.microsoft.com/office/drawing/2014/main" id="{CE8EBFC4-167A-4580-99A8-DA37B6E5B938}"/>
              </a:ext>
            </a:extLst>
          </p:cNvPr>
          <p:cNvSpPr>
            <a:spLocks noGrp="1"/>
          </p:cNvSpPr>
          <p:nvPr>
            <p:ph type="body" sz="quarter" idx="22"/>
          </p:nvPr>
        </p:nvSpPr>
        <p:spPr>
          <a:xfrm>
            <a:off x="1173600" y="542028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9" name="Text Placeholder 8">
            <a:extLst>
              <a:ext uri="{FF2B5EF4-FFF2-40B4-BE49-F238E27FC236}">
                <a16:creationId xmlns:a16="http://schemas.microsoft.com/office/drawing/2014/main" id="{2B0C1395-B34F-4803-A4D2-4DA98255D68D}"/>
              </a:ext>
            </a:extLst>
          </p:cNvPr>
          <p:cNvSpPr>
            <a:spLocks noGrp="1"/>
          </p:cNvSpPr>
          <p:nvPr>
            <p:ph type="body" sz="quarter" idx="14"/>
          </p:nvPr>
        </p:nvSpPr>
        <p:spPr>
          <a:xfrm>
            <a:off x="6160390" y="1472400"/>
            <a:ext cx="5709600" cy="1072800"/>
          </a:xfrm>
        </p:spPr>
        <p:txBody>
          <a:bodyPr anchor="b" anchorCtr="0"/>
          <a:lstStyle>
            <a:lvl1pPr marL="0" indent="0">
              <a:buNone/>
              <a:defRPr b="1">
                <a:solidFill>
                  <a:schemeClr val="accent1"/>
                </a:solidFill>
              </a:defRPr>
            </a:lvl1pPr>
          </a:lstStyle>
          <a:p>
            <a:pPr lvl="0"/>
            <a:r>
              <a:rPr lang="en-US"/>
              <a:t>Click to edit Master text styles</a:t>
            </a:r>
            <a:endParaRPr lang="en-GB"/>
          </a:p>
        </p:txBody>
      </p:sp>
      <p:sp>
        <p:nvSpPr>
          <p:cNvPr id="22" name="Picture Placeholder 10" descr="Add description of icon">
            <a:extLst>
              <a:ext uri="{FF2B5EF4-FFF2-40B4-BE49-F238E27FC236}">
                <a16:creationId xmlns:a16="http://schemas.microsoft.com/office/drawing/2014/main" id="{A361E0A4-5EB1-4215-8DC2-CED3494C2D97}"/>
              </a:ext>
            </a:extLst>
          </p:cNvPr>
          <p:cNvSpPr>
            <a:spLocks noGrp="1"/>
          </p:cNvSpPr>
          <p:nvPr>
            <p:ph type="pic" sz="quarter" idx="23" hasCustomPrompt="1"/>
          </p:nvPr>
        </p:nvSpPr>
        <p:spPr>
          <a:xfrm>
            <a:off x="6160390" y="2844000"/>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3" name="Text Placeholder 12">
            <a:extLst>
              <a:ext uri="{FF2B5EF4-FFF2-40B4-BE49-F238E27FC236}">
                <a16:creationId xmlns:a16="http://schemas.microsoft.com/office/drawing/2014/main" id="{42670E9D-A433-4252-83B1-B7A43D93B2DE}"/>
              </a:ext>
            </a:extLst>
          </p:cNvPr>
          <p:cNvSpPr>
            <a:spLocks noGrp="1"/>
          </p:cNvSpPr>
          <p:nvPr>
            <p:ph type="body" sz="quarter" idx="24"/>
          </p:nvPr>
        </p:nvSpPr>
        <p:spPr>
          <a:xfrm>
            <a:off x="7027990" y="2833200"/>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24" name="Picture Placeholder 10" descr="Add description of icon">
            <a:extLst>
              <a:ext uri="{FF2B5EF4-FFF2-40B4-BE49-F238E27FC236}">
                <a16:creationId xmlns:a16="http://schemas.microsoft.com/office/drawing/2014/main" id="{5B3FCA71-4537-495B-80EA-200ED4EC16AD}"/>
              </a:ext>
            </a:extLst>
          </p:cNvPr>
          <p:cNvSpPr>
            <a:spLocks noGrp="1"/>
          </p:cNvSpPr>
          <p:nvPr>
            <p:ph type="pic" sz="quarter" idx="25" hasCustomPrompt="1"/>
          </p:nvPr>
        </p:nvSpPr>
        <p:spPr>
          <a:xfrm>
            <a:off x="6160390" y="3706361"/>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5" name="Text Placeholder 12">
            <a:extLst>
              <a:ext uri="{FF2B5EF4-FFF2-40B4-BE49-F238E27FC236}">
                <a16:creationId xmlns:a16="http://schemas.microsoft.com/office/drawing/2014/main" id="{340D156D-DA34-42DA-9274-A5EDA44D361B}"/>
              </a:ext>
            </a:extLst>
          </p:cNvPr>
          <p:cNvSpPr>
            <a:spLocks noGrp="1"/>
          </p:cNvSpPr>
          <p:nvPr>
            <p:ph type="body" sz="quarter" idx="26"/>
          </p:nvPr>
        </p:nvSpPr>
        <p:spPr>
          <a:xfrm>
            <a:off x="7027990" y="3695561"/>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26" name="Picture Placeholder 10" descr="Add description of icon">
            <a:extLst>
              <a:ext uri="{FF2B5EF4-FFF2-40B4-BE49-F238E27FC236}">
                <a16:creationId xmlns:a16="http://schemas.microsoft.com/office/drawing/2014/main" id="{56DD2F7A-B075-4552-B302-F8CDF5BAA4D2}"/>
              </a:ext>
            </a:extLst>
          </p:cNvPr>
          <p:cNvSpPr>
            <a:spLocks noGrp="1"/>
          </p:cNvSpPr>
          <p:nvPr>
            <p:ph type="pic" sz="quarter" idx="27" hasCustomPrompt="1"/>
          </p:nvPr>
        </p:nvSpPr>
        <p:spPr>
          <a:xfrm>
            <a:off x="6160390" y="456872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7" name="Text Placeholder 12">
            <a:extLst>
              <a:ext uri="{FF2B5EF4-FFF2-40B4-BE49-F238E27FC236}">
                <a16:creationId xmlns:a16="http://schemas.microsoft.com/office/drawing/2014/main" id="{9E881038-0BF1-4AFE-89BF-123DC292976E}"/>
              </a:ext>
            </a:extLst>
          </p:cNvPr>
          <p:cNvSpPr>
            <a:spLocks noGrp="1"/>
          </p:cNvSpPr>
          <p:nvPr>
            <p:ph type="body" sz="quarter" idx="28"/>
          </p:nvPr>
        </p:nvSpPr>
        <p:spPr>
          <a:xfrm>
            <a:off x="7027990" y="455792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28" name="Picture Placeholder 10" descr="Add description of icon">
            <a:extLst>
              <a:ext uri="{FF2B5EF4-FFF2-40B4-BE49-F238E27FC236}">
                <a16:creationId xmlns:a16="http://schemas.microsoft.com/office/drawing/2014/main" id="{7497D6D3-CFF8-46AE-9C49-765B38D3058D}"/>
              </a:ext>
            </a:extLst>
          </p:cNvPr>
          <p:cNvSpPr>
            <a:spLocks noGrp="1"/>
          </p:cNvSpPr>
          <p:nvPr>
            <p:ph type="pic" sz="quarter" idx="29" hasCustomPrompt="1"/>
          </p:nvPr>
        </p:nvSpPr>
        <p:spPr>
          <a:xfrm>
            <a:off x="6160390" y="543108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9" name="Text Placeholder 12">
            <a:extLst>
              <a:ext uri="{FF2B5EF4-FFF2-40B4-BE49-F238E27FC236}">
                <a16:creationId xmlns:a16="http://schemas.microsoft.com/office/drawing/2014/main" id="{C807658B-4C02-4D17-91BC-1A29B8317886}"/>
              </a:ext>
            </a:extLst>
          </p:cNvPr>
          <p:cNvSpPr>
            <a:spLocks noGrp="1"/>
          </p:cNvSpPr>
          <p:nvPr>
            <p:ph type="body" sz="quarter" idx="30"/>
          </p:nvPr>
        </p:nvSpPr>
        <p:spPr>
          <a:xfrm>
            <a:off x="7027990" y="542028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4" name="Footer Placeholder 3">
            <a:extLst>
              <a:ext uri="{FF2B5EF4-FFF2-40B4-BE49-F238E27FC236}">
                <a16:creationId xmlns:a16="http://schemas.microsoft.com/office/drawing/2014/main" id="{775061E1-C4EC-4D2B-83A2-B93DC9A97C3D}"/>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A0380F02-06A0-42B8-BA2D-6D55141D9386}"/>
              </a:ext>
            </a:extLst>
          </p:cNvPr>
          <p:cNvSpPr>
            <a:spLocks noGrp="1"/>
          </p:cNvSpPr>
          <p:nvPr>
            <p:ph type="dt" sz="half" idx="10"/>
          </p:nvPr>
        </p:nvSpPr>
        <p:spPr/>
        <p:txBody>
          <a:bodyPr/>
          <a:lstStyle/>
          <a:p>
            <a:fld id="{DC13AD85-CE77-4F8C-BEB7-3D123B861324}" type="datetime1">
              <a:rPr lang="en-GB" smtClean="0"/>
              <a:t>10/01/2023</a:t>
            </a:fld>
            <a:endParaRPr lang="en-GB"/>
          </a:p>
        </p:txBody>
      </p:sp>
      <p:sp>
        <p:nvSpPr>
          <p:cNvPr id="5" name="Slide Number Placeholder 4">
            <a:extLst>
              <a:ext uri="{FF2B5EF4-FFF2-40B4-BE49-F238E27FC236}">
                <a16:creationId xmlns:a16="http://schemas.microsoft.com/office/drawing/2014/main" id="{584BE84B-A188-4496-8E34-7FC2AFC34CA7}"/>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cxnSp>
        <p:nvCxnSpPr>
          <p:cNvPr id="30" name="Straight Connector 29">
            <a:extLst>
              <a:ext uri="{FF2B5EF4-FFF2-40B4-BE49-F238E27FC236}">
                <a16:creationId xmlns:a16="http://schemas.microsoft.com/office/drawing/2014/main" id="{F525F55F-F1F9-478C-A34D-646D5FA7DD8C}"/>
              </a:ext>
              <a:ext uri="{C183D7F6-B498-43B3-948B-1728B52AA6E4}">
                <adec:decorative xmlns:adec="http://schemas.microsoft.com/office/drawing/2017/decorative" val="1"/>
              </a:ext>
            </a:extLst>
          </p:cNvPr>
          <p:cNvCxnSpPr>
            <a:cxnSpLocks/>
          </p:cNvCxnSpPr>
          <p:nvPr userDrawn="1"/>
        </p:nvCxnSpPr>
        <p:spPr>
          <a:xfrm>
            <a:off x="304799" y="2689314"/>
            <a:ext cx="11565191" cy="0"/>
          </a:xfrm>
          <a:prstGeom prst="line">
            <a:avLst/>
          </a:prstGeom>
          <a:ln w="38100">
            <a:solidFill>
              <a:srgbClr val="0048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3290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full-pag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F6EA-4ABA-49B3-BE76-BD774DFEC68F}"/>
              </a:ext>
            </a:extLst>
          </p:cNvPr>
          <p:cNvSpPr>
            <a:spLocks noGrp="1"/>
          </p:cNvSpPr>
          <p:nvPr>
            <p:ph type="title"/>
          </p:nvPr>
        </p:nvSpPr>
        <p:spPr>
          <a:xfrm>
            <a:off x="306000" y="251649"/>
            <a:ext cx="11552400" cy="830676"/>
          </a:xfrm>
        </p:spPr>
        <p:txBody>
          <a:bodyPr/>
          <a:lstStyle>
            <a:lvl1pPr>
              <a:defRPr>
                <a:solidFill>
                  <a:schemeClr val="tx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4A5EA239-AA2E-48E8-99A7-42CEED80F84B}"/>
              </a:ext>
            </a:extLst>
          </p:cNvPr>
          <p:cNvSpPr>
            <a:spLocks noGrp="1"/>
          </p:cNvSpPr>
          <p:nvPr>
            <p:ph type="body" sz="quarter" idx="13"/>
          </p:nvPr>
        </p:nvSpPr>
        <p:spPr>
          <a:xfrm>
            <a:off x="306000" y="1263100"/>
            <a:ext cx="11552238" cy="619200"/>
          </a:xfrm>
        </p:spPr>
        <p:txBody>
          <a:bodyPr/>
          <a:lstStyle>
            <a:lvl1pPr marL="0" indent="0">
              <a:buNone/>
              <a:defRPr sz="1800" b="1">
                <a:solidFill>
                  <a:schemeClr val="accent1"/>
                </a:solidFill>
              </a:defRPr>
            </a:lvl1pPr>
          </a:lstStyle>
          <a:p>
            <a:pPr lvl="0"/>
            <a:r>
              <a:rPr lang="en-US"/>
              <a:t>Click to edit Master text styles</a:t>
            </a:r>
            <a:endParaRPr lang="en-GB"/>
          </a:p>
        </p:txBody>
      </p:sp>
      <p:sp>
        <p:nvSpPr>
          <p:cNvPr id="9" name="Content Placeholder 8">
            <a:extLst>
              <a:ext uri="{FF2B5EF4-FFF2-40B4-BE49-F238E27FC236}">
                <a16:creationId xmlns:a16="http://schemas.microsoft.com/office/drawing/2014/main" id="{41190B89-ECB1-4F74-A404-532C7BBA8826}"/>
              </a:ext>
            </a:extLst>
          </p:cNvPr>
          <p:cNvSpPr>
            <a:spLocks noGrp="1"/>
          </p:cNvSpPr>
          <p:nvPr>
            <p:ph sz="quarter" idx="14"/>
          </p:nvPr>
        </p:nvSpPr>
        <p:spPr>
          <a:xfrm>
            <a:off x="301625" y="1992313"/>
            <a:ext cx="11552238" cy="4186237"/>
          </a:xfrm>
        </p:spPr>
        <p:txBody>
          <a:bodyPr/>
          <a:lstStyle>
            <a:lvl1pPr marL="0" indent="0">
              <a:buNone/>
              <a:defRPr/>
            </a:lvl1pPr>
          </a:lstStyle>
          <a:p>
            <a:pPr lvl="0"/>
            <a:r>
              <a:rPr lang="en-US"/>
              <a:t>Click to edit Master text styles</a:t>
            </a:r>
            <a:endParaRPr lang="en-GB"/>
          </a:p>
        </p:txBody>
      </p:sp>
      <p:sp>
        <p:nvSpPr>
          <p:cNvPr id="4" name="Footer Placeholder 3">
            <a:extLst>
              <a:ext uri="{FF2B5EF4-FFF2-40B4-BE49-F238E27FC236}">
                <a16:creationId xmlns:a16="http://schemas.microsoft.com/office/drawing/2014/main" id="{6C303193-AE40-4EC6-8BF8-CCC2ADDD4733}"/>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A0DEF239-E34A-4E55-8538-4BB977D7E6CB}"/>
              </a:ext>
            </a:extLst>
          </p:cNvPr>
          <p:cNvSpPr>
            <a:spLocks noGrp="1"/>
          </p:cNvSpPr>
          <p:nvPr>
            <p:ph type="dt" sz="half" idx="10"/>
          </p:nvPr>
        </p:nvSpPr>
        <p:spPr/>
        <p:txBody>
          <a:bodyPr/>
          <a:lstStyle/>
          <a:p>
            <a:fld id="{DC13AD85-CE77-4F8C-BEB7-3D123B861324}" type="datetime1">
              <a:rPr lang="en-GB" smtClean="0"/>
              <a:t>10/01/2023</a:t>
            </a:fld>
            <a:endParaRPr lang="en-GB"/>
          </a:p>
        </p:txBody>
      </p:sp>
      <p:sp>
        <p:nvSpPr>
          <p:cNvPr id="5" name="Slide Number Placeholder 4">
            <a:extLst>
              <a:ext uri="{FF2B5EF4-FFF2-40B4-BE49-F238E27FC236}">
                <a16:creationId xmlns:a16="http://schemas.microsoft.com/office/drawing/2014/main" id="{A561B4F5-114B-4B4F-B93B-3A1A5C3926DF}"/>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145408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columns of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4CE7-A7CC-4F45-B88D-D88A615B1AA4}"/>
              </a:ext>
            </a:extLst>
          </p:cNvPr>
          <p:cNvSpPr>
            <a:spLocks noGrp="1"/>
          </p:cNvSpPr>
          <p:nvPr>
            <p:ph type="title"/>
          </p:nvPr>
        </p:nvSpPr>
        <p:spPr>
          <a:xfrm>
            <a:off x="306000" y="252000"/>
            <a:ext cx="11552400" cy="831600"/>
          </a:xfrm>
        </p:spPr>
        <p:txBody>
          <a:bodyPr/>
          <a:lstStyle>
            <a:lvl1pPr>
              <a:defRPr>
                <a:solidFill>
                  <a:schemeClr val="tx1"/>
                </a:solidFill>
              </a:defRPr>
            </a:lvl1pPr>
          </a:lstStyle>
          <a:p>
            <a:r>
              <a:rPr lang="en-US"/>
              <a:t>Click to edit Master title style</a:t>
            </a:r>
            <a:endParaRPr lang="en-GB"/>
          </a:p>
        </p:txBody>
      </p:sp>
      <p:sp>
        <p:nvSpPr>
          <p:cNvPr id="9" name="Text Placeholder 8">
            <a:extLst>
              <a:ext uri="{FF2B5EF4-FFF2-40B4-BE49-F238E27FC236}">
                <a16:creationId xmlns:a16="http://schemas.microsoft.com/office/drawing/2014/main" id="{CF6485FC-04C8-417A-910C-DC19B9780AE1}"/>
              </a:ext>
            </a:extLst>
          </p:cNvPr>
          <p:cNvSpPr>
            <a:spLocks noGrp="1"/>
          </p:cNvSpPr>
          <p:nvPr>
            <p:ph type="body" sz="quarter" idx="13"/>
          </p:nvPr>
        </p:nvSpPr>
        <p:spPr>
          <a:xfrm>
            <a:off x="306000" y="1263100"/>
            <a:ext cx="11552400" cy="619200"/>
          </a:xfrm>
        </p:spPr>
        <p:txBody>
          <a:bodyPr numCol="4" spcCol="360000"/>
          <a:lstStyle>
            <a:lvl1pPr marL="0" indent="0">
              <a:buNone/>
              <a:defRPr b="1">
                <a:solidFill>
                  <a:schemeClr val="accent1"/>
                </a:solidFill>
              </a:defRPr>
            </a:lvl1pPr>
          </a:lstStyle>
          <a:p>
            <a:pPr lvl="0"/>
            <a:r>
              <a:rPr lang="en-US"/>
              <a:t>Click to edit Master text styles</a:t>
            </a:r>
            <a:endParaRPr lang="en-GB"/>
          </a:p>
        </p:txBody>
      </p:sp>
      <p:sp>
        <p:nvSpPr>
          <p:cNvPr id="11" name="Text Placeholder 10">
            <a:extLst>
              <a:ext uri="{FF2B5EF4-FFF2-40B4-BE49-F238E27FC236}">
                <a16:creationId xmlns:a16="http://schemas.microsoft.com/office/drawing/2014/main" id="{02539B90-4B1F-46A3-9681-539EC8E93C96}"/>
              </a:ext>
            </a:extLst>
          </p:cNvPr>
          <p:cNvSpPr>
            <a:spLocks noGrp="1"/>
          </p:cNvSpPr>
          <p:nvPr>
            <p:ph type="body" sz="quarter" idx="14"/>
          </p:nvPr>
        </p:nvSpPr>
        <p:spPr>
          <a:xfrm>
            <a:off x="306163" y="2063075"/>
            <a:ext cx="11552237" cy="4115475"/>
          </a:xfrm>
        </p:spPr>
        <p:txBody>
          <a:bodyPr numCol="4" spcCol="360000"/>
          <a:lstStyle>
            <a:lvl1pPr marL="0" indent="0">
              <a:buNone/>
              <a:defRPr sz="2400"/>
            </a:lvl1pPr>
            <a:lvl2pPr marL="234000">
              <a:defRPr/>
            </a:lvl2pPr>
            <a:lvl3pPr marL="468000">
              <a:defRPr/>
            </a:lvl3pPr>
            <a:lvl4pPr marL="702000">
              <a:defRPr/>
            </a:lvl4pPr>
            <a:lvl5pPr marL="936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2765B127-697A-4225-9EDD-070A53F178AF}"/>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0BDFDC0C-8B72-418E-AE56-392077E66C53}"/>
              </a:ext>
            </a:extLst>
          </p:cNvPr>
          <p:cNvSpPr>
            <a:spLocks noGrp="1"/>
          </p:cNvSpPr>
          <p:nvPr>
            <p:ph type="dt" sz="half" idx="10"/>
          </p:nvPr>
        </p:nvSpPr>
        <p:spPr/>
        <p:txBody>
          <a:bodyPr/>
          <a:lstStyle/>
          <a:p>
            <a:fld id="{DC13AD85-CE77-4F8C-BEB7-3D123B861324}" type="datetime1">
              <a:rPr lang="en-GB" smtClean="0"/>
              <a:t>10/01/2023</a:t>
            </a:fld>
            <a:endParaRPr lang="en-GB"/>
          </a:p>
        </p:txBody>
      </p:sp>
      <p:sp>
        <p:nvSpPr>
          <p:cNvPr id="5" name="Slide Number Placeholder 4">
            <a:extLst>
              <a:ext uri="{FF2B5EF4-FFF2-40B4-BE49-F238E27FC236}">
                <a16:creationId xmlns:a16="http://schemas.microsoft.com/office/drawing/2014/main" id="{70DAE4EB-8737-404F-8267-D29E4DAE9514}"/>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278999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41D49-D8D5-41C3-B16D-BF857BF84213}"/>
              </a:ext>
            </a:extLst>
          </p:cNvPr>
          <p:cNvSpPr>
            <a:spLocks noGrp="1"/>
          </p:cNvSpPr>
          <p:nvPr>
            <p:ph type="title"/>
          </p:nvPr>
        </p:nvSpPr>
        <p:spPr>
          <a:xfrm>
            <a:off x="579600" y="4116790"/>
            <a:ext cx="2689200" cy="2476800"/>
          </a:xfrm>
        </p:spPr>
        <p:txBody>
          <a:bodyPr lIns="0" bIns="46800" anchor="t" anchorCtr="0"/>
          <a:lstStyle>
            <a:lvl1pPr>
              <a:lnSpc>
                <a:spcPct val="100000"/>
              </a:lnSpc>
              <a:defRPr sz="1200" b="0">
                <a:solidFill>
                  <a:schemeClr val="bg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50FA85D0-7C53-42AD-A812-61153B1DCB4E}"/>
              </a:ext>
            </a:extLst>
          </p:cNvPr>
          <p:cNvSpPr>
            <a:spLocks noGrp="1"/>
          </p:cNvSpPr>
          <p:nvPr>
            <p:ph type="body" sz="quarter" idx="10"/>
          </p:nvPr>
        </p:nvSpPr>
        <p:spPr>
          <a:xfrm>
            <a:off x="3276000" y="4115502"/>
            <a:ext cx="3459600" cy="2478088"/>
          </a:xfrm>
        </p:spPr>
        <p:txBody>
          <a:bodyPr lIns="0" tIns="46800"/>
          <a:lstStyle>
            <a:lvl1pPr marL="0" indent="0">
              <a:lnSpc>
                <a:spcPct val="100000"/>
              </a:lnSpc>
              <a:spcBef>
                <a:spcPts val="0"/>
              </a:spcBef>
              <a:buNone/>
              <a:defRPr sz="120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US"/>
              <a:t>Click to edit Master text styles</a:t>
            </a:r>
            <a:endParaRPr lang="en-GB"/>
          </a:p>
        </p:txBody>
      </p:sp>
    </p:spTree>
    <p:extLst>
      <p:ext uri="{BB962C8B-B14F-4D97-AF65-F5344CB8AC3E}">
        <p14:creationId xmlns:p14="http://schemas.microsoft.com/office/powerpoint/2010/main" val="15370282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FC085-0326-4C93-AD8C-479C72ED0EFD}"/>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5AAFC9-35CA-42B6-B07C-0BACF31670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B15607FE-3094-4C49-B924-D15AE623B339}"/>
              </a:ext>
            </a:extLst>
          </p:cNvPr>
          <p:cNvSpPr>
            <a:spLocks noGrp="1"/>
          </p:cNvSpPr>
          <p:nvPr>
            <p:ph type="ftr" sz="quarter" idx="11"/>
          </p:nvPr>
        </p:nvSpPr>
        <p:spPr/>
        <p:txBody>
          <a:bodyPr/>
          <a:lstStyle/>
          <a:p>
            <a:r>
              <a:rPr lang="en-GB"/>
              <a:t>Produced by Essex County Council Strategy Insight and Engagement</a:t>
            </a:r>
          </a:p>
        </p:txBody>
      </p:sp>
      <p:sp>
        <p:nvSpPr>
          <p:cNvPr id="4" name="Date Placeholder 3">
            <a:extLst>
              <a:ext uri="{FF2B5EF4-FFF2-40B4-BE49-F238E27FC236}">
                <a16:creationId xmlns:a16="http://schemas.microsoft.com/office/drawing/2014/main" id="{FAD3546D-93EF-4729-B2C4-38BC13587EBF}"/>
              </a:ext>
            </a:extLst>
          </p:cNvPr>
          <p:cNvSpPr>
            <a:spLocks noGrp="1"/>
          </p:cNvSpPr>
          <p:nvPr>
            <p:ph type="dt" sz="half" idx="10"/>
          </p:nvPr>
        </p:nvSpPr>
        <p:spPr/>
        <p:txBody>
          <a:bodyPr/>
          <a:lstStyle/>
          <a:p>
            <a:fld id="{114C472B-89C8-4DED-A734-C6F534D4F85F}" type="datetime1">
              <a:rPr lang="en-GB" smtClean="0"/>
              <a:t>10/01/2023</a:t>
            </a:fld>
            <a:endParaRPr lang="en-GB"/>
          </a:p>
        </p:txBody>
      </p:sp>
      <p:sp>
        <p:nvSpPr>
          <p:cNvPr id="6" name="Slide Number Placeholder 5">
            <a:extLst>
              <a:ext uri="{FF2B5EF4-FFF2-40B4-BE49-F238E27FC236}">
                <a16:creationId xmlns:a16="http://schemas.microsoft.com/office/drawing/2014/main" id="{5B06779C-2AF6-46D0-BB9C-31136A77806E}"/>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4767904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1A4DE-FDA8-433B-936F-8B88A250B0B4}"/>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BC62E7F-1D86-434D-8B70-42729D5D747D}"/>
              </a:ext>
            </a:extLst>
          </p:cNvPr>
          <p:cNvSpPr>
            <a:spLocks noGrp="1"/>
          </p:cNvSpPr>
          <p:nvPr>
            <p:ph type="dt" sz="half" idx="10"/>
          </p:nvPr>
        </p:nvSpPr>
        <p:spPr/>
        <p:txBody>
          <a:bodyPr/>
          <a:lstStyle/>
          <a:p>
            <a:fld id="{DC13AD85-CE77-4F8C-BEB7-3D123B861324}" type="datetime1">
              <a:rPr lang="en-GB" smtClean="0"/>
              <a:t>10/01/2023</a:t>
            </a:fld>
            <a:endParaRPr lang="en-GB"/>
          </a:p>
        </p:txBody>
      </p:sp>
      <p:sp>
        <p:nvSpPr>
          <p:cNvPr id="4" name="Footer Placeholder 3">
            <a:extLst>
              <a:ext uri="{FF2B5EF4-FFF2-40B4-BE49-F238E27FC236}">
                <a16:creationId xmlns:a16="http://schemas.microsoft.com/office/drawing/2014/main" id="{0FF7BD44-4FD0-44F4-9561-331F9ACDE1B5}"/>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42F1C60A-1542-4599-B89C-D00423F08EA6}"/>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7" name="Content Placeholder 6">
            <a:extLst>
              <a:ext uri="{FF2B5EF4-FFF2-40B4-BE49-F238E27FC236}">
                <a16:creationId xmlns:a16="http://schemas.microsoft.com/office/drawing/2014/main" id="{F8234D8F-3656-478D-B853-28E4F20B3849}"/>
              </a:ext>
            </a:extLst>
          </p:cNvPr>
          <p:cNvSpPr>
            <a:spLocks noGrp="1"/>
          </p:cNvSpPr>
          <p:nvPr>
            <p:ph sz="quarter" idx="13"/>
          </p:nvPr>
        </p:nvSpPr>
        <p:spPr>
          <a:xfrm>
            <a:off x="306000" y="1256400"/>
            <a:ext cx="5428800" cy="492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8">
            <a:extLst>
              <a:ext uri="{FF2B5EF4-FFF2-40B4-BE49-F238E27FC236}">
                <a16:creationId xmlns:a16="http://schemas.microsoft.com/office/drawing/2014/main" id="{5D7241E3-D385-4DC5-A238-8CF214F6B7E5}"/>
              </a:ext>
            </a:extLst>
          </p:cNvPr>
          <p:cNvSpPr>
            <a:spLocks noGrp="1"/>
          </p:cNvSpPr>
          <p:nvPr>
            <p:ph sz="quarter" idx="14"/>
          </p:nvPr>
        </p:nvSpPr>
        <p:spPr>
          <a:xfrm>
            <a:off x="6429600" y="1256400"/>
            <a:ext cx="5428800" cy="492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55796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5C9A-39FD-4C1E-957B-F78737A906F4}"/>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71C1A537-2F94-4FAC-8D45-F4C82F94C060}"/>
              </a:ext>
            </a:extLst>
          </p:cNvPr>
          <p:cNvSpPr>
            <a:spLocks noGrp="1"/>
          </p:cNvSpPr>
          <p:nvPr>
            <p:ph type="ftr" sz="quarter" idx="11"/>
          </p:nvPr>
        </p:nvSpPr>
        <p:spPr/>
        <p:txBody>
          <a:bodyPr/>
          <a:lstStyle/>
          <a:p>
            <a:r>
              <a:rPr lang="en-GB"/>
              <a:t>Produced by Essex County Council Strategy Insight and Engagement</a:t>
            </a:r>
          </a:p>
        </p:txBody>
      </p:sp>
      <p:sp>
        <p:nvSpPr>
          <p:cNvPr id="3" name="Date Placeholder 2">
            <a:extLst>
              <a:ext uri="{FF2B5EF4-FFF2-40B4-BE49-F238E27FC236}">
                <a16:creationId xmlns:a16="http://schemas.microsoft.com/office/drawing/2014/main" id="{A5F9823A-8CF6-40A6-A585-A1978389FCFE}"/>
              </a:ext>
            </a:extLst>
          </p:cNvPr>
          <p:cNvSpPr>
            <a:spLocks noGrp="1"/>
          </p:cNvSpPr>
          <p:nvPr>
            <p:ph type="dt" sz="half" idx="10"/>
          </p:nvPr>
        </p:nvSpPr>
        <p:spPr/>
        <p:txBody>
          <a:bodyPr/>
          <a:lstStyle/>
          <a:p>
            <a:fld id="{ECC93721-0044-48DD-814F-4E40BD433741}" type="datetime1">
              <a:rPr lang="en-GB" smtClean="0"/>
              <a:t>10/01/2023</a:t>
            </a:fld>
            <a:endParaRPr lang="en-GB"/>
          </a:p>
        </p:txBody>
      </p:sp>
      <p:sp>
        <p:nvSpPr>
          <p:cNvPr id="5" name="Slide Number Placeholder 4">
            <a:extLst>
              <a:ext uri="{FF2B5EF4-FFF2-40B4-BE49-F238E27FC236}">
                <a16:creationId xmlns:a16="http://schemas.microsoft.com/office/drawing/2014/main" id="{8C5194AF-515B-4CA1-965F-3888279B4867}"/>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15828248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47799D5-9C64-4C44-B0E6-C22AEFC93ADF}"/>
              </a:ext>
            </a:extLst>
          </p:cNvPr>
          <p:cNvSpPr>
            <a:spLocks noGrp="1"/>
          </p:cNvSpPr>
          <p:nvPr>
            <p:ph type="ftr" sz="quarter" idx="11"/>
          </p:nvPr>
        </p:nvSpPr>
        <p:spPr/>
        <p:txBody>
          <a:bodyPr/>
          <a:lstStyle/>
          <a:p>
            <a:r>
              <a:rPr lang="en-GB"/>
              <a:t>Produced by Essex County Council Strategy Insight and Engagement</a:t>
            </a:r>
          </a:p>
        </p:txBody>
      </p:sp>
      <p:sp>
        <p:nvSpPr>
          <p:cNvPr id="2" name="Date Placeholder 1">
            <a:extLst>
              <a:ext uri="{FF2B5EF4-FFF2-40B4-BE49-F238E27FC236}">
                <a16:creationId xmlns:a16="http://schemas.microsoft.com/office/drawing/2014/main" id="{F6AAC231-7279-49D8-BFD3-85BD6399BA8D}"/>
              </a:ext>
            </a:extLst>
          </p:cNvPr>
          <p:cNvSpPr>
            <a:spLocks noGrp="1"/>
          </p:cNvSpPr>
          <p:nvPr>
            <p:ph type="dt" sz="half" idx="10"/>
          </p:nvPr>
        </p:nvSpPr>
        <p:spPr/>
        <p:txBody>
          <a:bodyPr/>
          <a:lstStyle/>
          <a:p>
            <a:fld id="{E2CA4203-B1B6-42D7-86AB-DFB99C81B19A}" type="datetime1">
              <a:rPr lang="en-GB" smtClean="0"/>
              <a:t>10/01/2023</a:t>
            </a:fld>
            <a:endParaRPr lang="en-GB"/>
          </a:p>
        </p:txBody>
      </p:sp>
      <p:sp>
        <p:nvSpPr>
          <p:cNvPr id="4" name="Slide Number Placeholder 3">
            <a:extLst>
              <a:ext uri="{FF2B5EF4-FFF2-40B4-BE49-F238E27FC236}">
                <a16:creationId xmlns:a16="http://schemas.microsoft.com/office/drawing/2014/main" id="{7F2B58F9-C300-4062-9D38-E1F291F46978}"/>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10425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Cover Page">
    <p:bg>
      <p:bgPr>
        <a:solidFill>
          <a:srgbClr val="E4003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27375" y="2147897"/>
            <a:ext cx="6281204" cy="1600200"/>
          </a:xfrm>
          <a:prstGeom prst="rect">
            <a:avLst/>
          </a:prstGeom>
        </p:spPr>
        <p:txBody>
          <a:bodyPr anchor="b"/>
          <a:lstStyle>
            <a:lvl1pPr>
              <a:defRPr sz="3200">
                <a:solidFill>
                  <a:schemeClr val="bg1"/>
                </a:solidFill>
              </a:defRPr>
            </a:lvl1pPr>
          </a:lstStyle>
          <a:p>
            <a:r>
              <a:rPr lang="en-US"/>
              <a:t>Click to edit Master title style</a:t>
            </a:r>
          </a:p>
        </p:txBody>
      </p:sp>
      <p:sp>
        <p:nvSpPr>
          <p:cNvPr id="4" name="Text Placeholder 3"/>
          <p:cNvSpPr>
            <a:spLocks noGrp="1"/>
          </p:cNvSpPr>
          <p:nvPr>
            <p:ph type="body" sz="half" idx="2" hasCustomPrompt="1"/>
          </p:nvPr>
        </p:nvSpPr>
        <p:spPr>
          <a:xfrm>
            <a:off x="5327375" y="4134677"/>
            <a:ext cx="6281203" cy="2011527"/>
          </a:xfrm>
          <a:prstGeom prst="rect">
            <a:avLst/>
          </a:prstGeo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15" name="Picture 14" descr="A picture containing transport, wheel&#10;&#10;Description automatically generated">
            <a:extLst>
              <a:ext uri="{FF2B5EF4-FFF2-40B4-BE49-F238E27FC236}">
                <a16:creationId xmlns:a16="http://schemas.microsoft.com/office/drawing/2014/main" id="{D6C36227-4E66-0C43-871C-F745ECD9DB6F}"/>
              </a:ext>
            </a:extLst>
          </p:cNvPr>
          <p:cNvPicPr>
            <a:picLocks noChangeAspect="1"/>
          </p:cNvPicPr>
          <p:nvPr userDrawn="1"/>
        </p:nvPicPr>
        <p:blipFill rotWithShape="1">
          <a:blip r:embed="rId2"/>
          <a:srcRect l="10909" b="7829"/>
          <a:stretch/>
        </p:blipFill>
        <p:spPr>
          <a:xfrm>
            <a:off x="0" y="3104147"/>
            <a:ext cx="4457105" cy="3753853"/>
          </a:xfrm>
          <a:prstGeom prst="rect">
            <a:avLst/>
          </a:prstGeom>
        </p:spPr>
      </p:pic>
    </p:spTree>
    <p:extLst>
      <p:ext uri="{BB962C8B-B14F-4D97-AF65-F5344CB8AC3E}">
        <p14:creationId xmlns:p14="http://schemas.microsoft.com/office/powerpoint/2010/main" val="127125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1062036" y="1252330"/>
            <a:ext cx="4467225" cy="986587"/>
          </a:xfrm>
          <a:prstGeom prst="rect">
            <a:avLst/>
          </a:prstGeom>
        </p:spPr>
        <p:txBody>
          <a:bodyPr anchor="b"/>
          <a:lstStyle>
            <a:lvl1pPr>
              <a:defRPr sz="3200"/>
            </a:lvl1pPr>
          </a:lstStyle>
          <a:p>
            <a:r>
              <a:rPr lang="en-US"/>
              <a:t>Click to edit Master title style</a:t>
            </a:r>
          </a:p>
        </p:txBody>
      </p:sp>
      <p:sp>
        <p:nvSpPr>
          <p:cNvPr id="4" name="Text Placeholder 3"/>
          <p:cNvSpPr>
            <a:spLocks noGrp="1"/>
          </p:cNvSpPr>
          <p:nvPr>
            <p:ph type="body" sz="half" idx="2" hasCustomPrompt="1"/>
          </p:nvPr>
        </p:nvSpPr>
        <p:spPr>
          <a:xfrm>
            <a:off x="6096000" y="1252330"/>
            <a:ext cx="4467225" cy="1320181"/>
          </a:xfrm>
          <a:prstGeom prst="rect">
            <a:avLst/>
          </a:prstGeom>
        </p:spPr>
        <p:txBody>
          <a:bodyPr/>
          <a:lstStyle>
            <a:lvl1pPr marL="0" indent="0">
              <a:buNone/>
              <a:defRPr sz="36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2" name="Date Placeholder 3">
            <a:extLst>
              <a:ext uri="{FF2B5EF4-FFF2-40B4-BE49-F238E27FC236}">
                <a16:creationId xmlns:a16="http://schemas.microsoft.com/office/drawing/2014/main" id="{ABBC8A55-D2CE-2D44-AC2D-AC0A6C2DAE84}"/>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3" name="Slide Number Placeholder 5">
            <a:extLst>
              <a:ext uri="{FF2B5EF4-FFF2-40B4-BE49-F238E27FC236}">
                <a16:creationId xmlns:a16="http://schemas.microsoft.com/office/drawing/2014/main" id="{3ADCE5EF-09EF-9441-AA43-D20BC71C4023}"/>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4" name="Footer Placeholder 41">
            <a:extLst>
              <a:ext uri="{FF2B5EF4-FFF2-40B4-BE49-F238E27FC236}">
                <a16:creationId xmlns:a16="http://schemas.microsoft.com/office/drawing/2014/main" id="{5564D08E-B8D3-DB43-8284-D6A6B37DFDE9}"/>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Tree>
    <p:extLst>
      <p:ext uri="{BB962C8B-B14F-4D97-AF65-F5344CB8AC3E}">
        <p14:creationId xmlns:p14="http://schemas.microsoft.com/office/powerpoint/2010/main" val="2827929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ext Image split">
    <p:spTree>
      <p:nvGrpSpPr>
        <p:cNvPr id="1" name=""/>
        <p:cNvGrpSpPr/>
        <p:nvPr/>
      </p:nvGrpSpPr>
      <p:grpSpPr>
        <a:xfrm>
          <a:off x="0" y="0"/>
          <a:ext cx="0" cy="0"/>
          <a:chOff x="0" y="0"/>
          <a:chExt cx="0" cy="0"/>
        </a:xfrm>
      </p:grpSpPr>
      <p:sp>
        <p:nvSpPr>
          <p:cNvPr id="2" name="Title 1"/>
          <p:cNvSpPr>
            <a:spLocks noGrp="1"/>
          </p:cNvSpPr>
          <p:nvPr>
            <p:ph type="title"/>
          </p:nvPr>
        </p:nvSpPr>
        <p:spPr>
          <a:xfrm>
            <a:off x="304799" y="494432"/>
            <a:ext cx="5427407" cy="540284"/>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04799" y="1287379"/>
            <a:ext cx="5427407" cy="488958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9796" y="0"/>
            <a:ext cx="5722374" cy="6436895"/>
          </a:xfrm>
          <a:prstGeom prst="rect">
            <a:avLst/>
          </a:prstGeom>
        </p:spPr>
        <p:txBody>
          <a:bodyPr/>
          <a:lstStyle>
            <a:lvl1pPr>
              <a:buNone/>
              <a:defRPr/>
            </a:lvl1pPr>
          </a:lstStyle>
          <a:p>
            <a:pPr lvl="0"/>
            <a:endParaRPr lang="en-US"/>
          </a:p>
        </p:txBody>
      </p:sp>
      <p:sp>
        <p:nvSpPr>
          <p:cNvPr id="12" name="Date Placeholder 3">
            <a:extLst>
              <a:ext uri="{FF2B5EF4-FFF2-40B4-BE49-F238E27FC236}">
                <a16:creationId xmlns:a16="http://schemas.microsoft.com/office/drawing/2014/main" id="{A10D5DF7-134D-A848-9AB2-2EA1DBE97CBB}"/>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3" name="Slide Number Placeholder 5">
            <a:extLst>
              <a:ext uri="{FF2B5EF4-FFF2-40B4-BE49-F238E27FC236}">
                <a16:creationId xmlns:a16="http://schemas.microsoft.com/office/drawing/2014/main" id="{4D31E442-D9AD-E84A-863E-A27044A2DC83}"/>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4" name="Footer Placeholder 41">
            <a:extLst>
              <a:ext uri="{FF2B5EF4-FFF2-40B4-BE49-F238E27FC236}">
                <a16:creationId xmlns:a16="http://schemas.microsoft.com/office/drawing/2014/main" id="{05FFB4D2-D882-7E4F-AC6C-B1964BE49C60}"/>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Tree>
    <p:extLst>
      <p:ext uri="{BB962C8B-B14F-4D97-AF65-F5344CB8AC3E}">
        <p14:creationId xmlns:p14="http://schemas.microsoft.com/office/powerpoint/2010/main" val="314304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3B402ED-9403-E74B-A1D6-3371AF19771C}"/>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9" name="Date Placeholder 3">
            <a:extLst>
              <a:ext uri="{FF2B5EF4-FFF2-40B4-BE49-F238E27FC236}">
                <a16:creationId xmlns:a16="http://schemas.microsoft.com/office/drawing/2014/main" id="{7D6400EA-05F8-F249-9633-693873B8C243}"/>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0" name="Slide Number Placeholder 5">
            <a:extLst>
              <a:ext uri="{FF2B5EF4-FFF2-40B4-BE49-F238E27FC236}">
                <a16:creationId xmlns:a16="http://schemas.microsoft.com/office/drawing/2014/main" id="{6B670381-6E6F-DB43-A593-9CCEAB34BC89}"/>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1" name="Footer Placeholder 41">
            <a:extLst>
              <a:ext uri="{FF2B5EF4-FFF2-40B4-BE49-F238E27FC236}">
                <a16:creationId xmlns:a16="http://schemas.microsoft.com/office/drawing/2014/main" id="{07ACD0FD-24FB-9B49-A8D3-6D54FC03208F}"/>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15" name="Content Placeholder 3">
            <a:extLst>
              <a:ext uri="{FF2B5EF4-FFF2-40B4-BE49-F238E27FC236}">
                <a16:creationId xmlns:a16="http://schemas.microsoft.com/office/drawing/2014/main" id="{3156289E-BE08-8844-8AE6-46D975575A00}"/>
              </a:ext>
            </a:extLst>
          </p:cNvPr>
          <p:cNvSpPr>
            <a:spLocks noGrp="1"/>
          </p:cNvSpPr>
          <p:nvPr>
            <p:ph sz="half" idx="2" hasCustomPrompt="1"/>
          </p:nvPr>
        </p:nvSpPr>
        <p:spPr>
          <a:xfrm>
            <a:off x="0" y="3429000"/>
            <a:ext cx="4472609" cy="2825311"/>
          </a:xfrm>
          <a:prstGeom prst="rect">
            <a:avLst/>
          </a:prstGeom>
          <a:solidFill>
            <a:srgbClr val="E40037"/>
          </a:solidFill>
        </p:spPr>
        <p:txBody>
          <a:bodyPr lIns="46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a:extLst>
              <a:ext uri="{FF2B5EF4-FFF2-40B4-BE49-F238E27FC236}">
                <a16:creationId xmlns:a16="http://schemas.microsoft.com/office/drawing/2014/main" id="{95208FE2-F006-5645-9AC7-5698407FE84F}"/>
              </a:ext>
            </a:extLst>
          </p:cNvPr>
          <p:cNvSpPr>
            <a:spLocks noGrp="1"/>
          </p:cNvSpPr>
          <p:nvPr>
            <p:ph sz="half" idx="11"/>
          </p:nvPr>
        </p:nvSpPr>
        <p:spPr>
          <a:xfrm>
            <a:off x="4472609" y="1216628"/>
            <a:ext cx="7414592" cy="5037684"/>
          </a:xfrm>
          <a:prstGeom prst="rect">
            <a:avLst/>
          </a:prstGeom>
        </p:spPr>
        <p:txBody>
          <a:bodyPr/>
          <a:lstStyle>
            <a:lvl1pPr>
              <a:buNone/>
              <a:defRPr/>
            </a:lvl1pPr>
          </a:lstStyle>
          <a:p>
            <a:pPr lvl="0"/>
            <a:endParaRPr lang="en-US"/>
          </a:p>
        </p:txBody>
      </p:sp>
      <p:sp>
        <p:nvSpPr>
          <p:cNvPr id="3" name="Text Placeholder 2">
            <a:extLst>
              <a:ext uri="{FF2B5EF4-FFF2-40B4-BE49-F238E27FC236}">
                <a16:creationId xmlns:a16="http://schemas.microsoft.com/office/drawing/2014/main" id="{6A5CD709-C655-E740-8BE3-EF240DC2C41C}"/>
              </a:ext>
            </a:extLst>
          </p:cNvPr>
          <p:cNvSpPr>
            <a:spLocks noGrp="1"/>
          </p:cNvSpPr>
          <p:nvPr>
            <p:ph type="body" sz="quarter" idx="12"/>
          </p:nvPr>
        </p:nvSpPr>
        <p:spPr>
          <a:xfrm>
            <a:off x="305550" y="1216628"/>
            <a:ext cx="3888764" cy="2057400"/>
          </a:xfrm>
        </p:spPr>
        <p:txBody>
          <a:bodyPr/>
          <a:lstStyle>
            <a:lvl1pPr>
              <a:defRPr sz="3600" b="1"/>
            </a:lvl1pPr>
          </a:lstStyle>
          <a:p>
            <a:pPr lvl="0"/>
            <a:r>
              <a:rPr lang="en-GB"/>
              <a:t>Click to edit Master text styles</a:t>
            </a:r>
          </a:p>
        </p:txBody>
      </p:sp>
    </p:spTree>
    <p:extLst>
      <p:ext uri="{BB962C8B-B14F-4D97-AF65-F5344CB8AC3E}">
        <p14:creationId xmlns:p14="http://schemas.microsoft.com/office/powerpoint/2010/main" val="545004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93A6534-9D7C-2F40-8592-346FB8B5D3B4}"/>
              </a:ext>
            </a:extLst>
          </p:cNvPr>
          <p:cNvSpPr>
            <a:spLocks noGrp="1"/>
          </p:cNvSpPr>
          <p:nvPr>
            <p:ph type="dt" sz="half" idx="12"/>
          </p:nvPr>
        </p:nvSpPr>
        <p:spPr/>
        <p:txBody>
          <a:bodyPr/>
          <a:lstStyle/>
          <a:p>
            <a:r>
              <a:rPr lang="en-GB"/>
              <a:t>14/08/2020</a:t>
            </a:r>
            <a:endParaRPr lang="en-GB">
              <a:solidFill>
                <a:schemeClr val="tx1">
                  <a:lumMod val="50000"/>
                  <a:lumOff val="50000"/>
                </a:schemeClr>
              </a:solidFill>
            </a:endParaRPr>
          </a:p>
        </p:txBody>
      </p:sp>
      <p:sp>
        <p:nvSpPr>
          <p:cNvPr id="4" name="Footer Placeholder 3">
            <a:extLst>
              <a:ext uri="{FF2B5EF4-FFF2-40B4-BE49-F238E27FC236}">
                <a16:creationId xmlns:a16="http://schemas.microsoft.com/office/drawing/2014/main" id="{D231E8E9-BBF6-FB46-9702-44A914F86337}"/>
              </a:ext>
            </a:extLst>
          </p:cNvPr>
          <p:cNvSpPr>
            <a:spLocks noGrp="1"/>
          </p:cNvSpPr>
          <p:nvPr>
            <p:ph type="ftr" sz="quarter" idx="13"/>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CA590E7B-4E8C-5F43-A053-3F1F3C096582}"/>
              </a:ext>
            </a:extLst>
          </p:cNvPr>
          <p:cNvSpPr>
            <a:spLocks noGrp="1"/>
          </p:cNvSpPr>
          <p:nvPr>
            <p:ph type="sldNum" sz="quarter" idx="14"/>
          </p:nvPr>
        </p:nvSpPr>
        <p:spPr/>
        <p:txBody>
          <a:bodyPr/>
          <a:lstStyle/>
          <a:p>
            <a:r>
              <a:rPr lang="en-GB"/>
              <a:t>|   </a:t>
            </a:r>
            <a:fld id="{5898CC38-F149-5B45-A1B4-290B41364A0C}" type="slidenum">
              <a:rPr lang="en-GB" smtClean="0"/>
              <a:pPr/>
              <a:t>‹#›</a:t>
            </a:fld>
            <a:endParaRPr lang="en-GB"/>
          </a:p>
        </p:txBody>
      </p:sp>
      <p:sp>
        <p:nvSpPr>
          <p:cNvPr id="23" name="Content Placeholder 2">
            <a:extLst>
              <a:ext uri="{FF2B5EF4-FFF2-40B4-BE49-F238E27FC236}">
                <a16:creationId xmlns:a16="http://schemas.microsoft.com/office/drawing/2014/main" id="{63A48DB3-35C7-124A-92BD-EAC043086FB8}"/>
              </a:ext>
            </a:extLst>
          </p:cNvPr>
          <p:cNvSpPr>
            <a:spLocks noGrp="1"/>
          </p:cNvSpPr>
          <p:nvPr>
            <p:ph sz="half" idx="15"/>
          </p:nvPr>
        </p:nvSpPr>
        <p:spPr>
          <a:xfrm>
            <a:off x="0" y="1686828"/>
            <a:ext cx="6095999" cy="2230601"/>
          </a:xfrm>
          <a:prstGeom prst="rect">
            <a:avLst/>
          </a:prstGeom>
        </p:spPr>
        <p:txBody>
          <a:bodyPr/>
          <a:lstStyle>
            <a:lvl1pPr>
              <a:lnSpc>
                <a:spcPct val="150000"/>
              </a:lnSpc>
              <a:buNone/>
              <a:defRPr sz="2000" b="0">
                <a:solidFill>
                  <a:schemeClr val="tx1"/>
                </a:solidFill>
              </a:defRPr>
            </a:lvl1pPr>
            <a:lvl2pPr>
              <a:lnSpc>
                <a:spcPct val="150000"/>
              </a:lnSpc>
              <a:defRPr/>
            </a:lvl2pPr>
          </a:lstStyle>
          <a:p>
            <a:pPr lvl="0"/>
            <a:endParaRPr lang="en-US"/>
          </a:p>
        </p:txBody>
      </p:sp>
      <p:sp>
        <p:nvSpPr>
          <p:cNvPr id="26" name="Title 1">
            <a:extLst>
              <a:ext uri="{FF2B5EF4-FFF2-40B4-BE49-F238E27FC236}">
                <a16:creationId xmlns:a16="http://schemas.microsoft.com/office/drawing/2014/main" id="{88C094EB-F3A7-EB4B-BDF5-95015CEF6170}"/>
              </a:ext>
            </a:extLst>
          </p:cNvPr>
          <p:cNvSpPr>
            <a:spLocks noGrp="1"/>
          </p:cNvSpPr>
          <p:nvPr>
            <p:ph type="title" hasCustomPrompt="1"/>
          </p:nvPr>
        </p:nvSpPr>
        <p:spPr>
          <a:xfrm>
            <a:off x="304799" y="264139"/>
            <a:ext cx="11552903" cy="1147218"/>
          </a:xfrm>
        </p:spPr>
        <p:txBody>
          <a:bodyPr/>
          <a:lstStyle>
            <a:lvl1pPr>
              <a:defRPr sz="4400"/>
            </a:lvl1pPr>
          </a:lstStyle>
          <a:p>
            <a:r>
              <a:rPr lang="en-GB"/>
              <a:t>Agenda</a:t>
            </a:r>
          </a:p>
        </p:txBody>
      </p:sp>
      <p:sp>
        <p:nvSpPr>
          <p:cNvPr id="29" name="Content Placeholder 2">
            <a:extLst>
              <a:ext uri="{FF2B5EF4-FFF2-40B4-BE49-F238E27FC236}">
                <a16:creationId xmlns:a16="http://schemas.microsoft.com/office/drawing/2014/main" id="{AF3A356E-8DC7-2640-840E-65E8CE7559F7}"/>
              </a:ext>
            </a:extLst>
          </p:cNvPr>
          <p:cNvSpPr>
            <a:spLocks noGrp="1"/>
          </p:cNvSpPr>
          <p:nvPr>
            <p:ph sz="half" idx="16"/>
          </p:nvPr>
        </p:nvSpPr>
        <p:spPr>
          <a:xfrm>
            <a:off x="6096000" y="3938719"/>
            <a:ext cx="6096000" cy="2230602"/>
          </a:xfrm>
          <a:prstGeom prst="rect">
            <a:avLst/>
          </a:prstGeom>
        </p:spPr>
        <p:txBody>
          <a:bodyPr/>
          <a:lstStyle>
            <a:lvl1pPr>
              <a:lnSpc>
                <a:spcPct val="150000"/>
              </a:lnSpc>
              <a:buNone/>
              <a:defRPr sz="2000" b="0">
                <a:solidFill>
                  <a:schemeClr val="tx1"/>
                </a:solidFill>
              </a:defRPr>
            </a:lvl1pPr>
            <a:lvl2pPr>
              <a:lnSpc>
                <a:spcPct val="150000"/>
              </a:lnSpc>
              <a:defRPr/>
            </a:lvl2pPr>
          </a:lstStyle>
          <a:p>
            <a:pPr lvl="0"/>
            <a:endParaRPr lang="en-US"/>
          </a:p>
        </p:txBody>
      </p:sp>
      <p:sp>
        <p:nvSpPr>
          <p:cNvPr id="7" name="Text Placeholder 6">
            <a:extLst>
              <a:ext uri="{FF2B5EF4-FFF2-40B4-BE49-F238E27FC236}">
                <a16:creationId xmlns:a16="http://schemas.microsoft.com/office/drawing/2014/main" id="{C25CBC8A-70C5-C54F-9119-2167A95ED30E}"/>
              </a:ext>
            </a:extLst>
          </p:cNvPr>
          <p:cNvSpPr>
            <a:spLocks noGrp="1"/>
          </p:cNvSpPr>
          <p:nvPr>
            <p:ph type="body" sz="quarter" idx="17"/>
          </p:nvPr>
        </p:nvSpPr>
        <p:spPr>
          <a:xfrm>
            <a:off x="6286499" y="1687513"/>
            <a:ext cx="5571203" cy="19907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 name="Text Placeholder 6">
            <a:extLst>
              <a:ext uri="{FF2B5EF4-FFF2-40B4-BE49-F238E27FC236}">
                <a16:creationId xmlns:a16="http://schemas.microsoft.com/office/drawing/2014/main" id="{4AB0B8D9-76D5-A446-9F15-09A68C01086D}"/>
              </a:ext>
            </a:extLst>
          </p:cNvPr>
          <p:cNvSpPr>
            <a:spLocks noGrp="1"/>
          </p:cNvSpPr>
          <p:nvPr>
            <p:ph type="body" sz="quarter" idx="18"/>
          </p:nvPr>
        </p:nvSpPr>
        <p:spPr>
          <a:xfrm>
            <a:off x="304798" y="4192900"/>
            <a:ext cx="5528801" cy="19907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1338931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B91F9D89-947D-264F-BD12-C8DC8DC89B73}"/>
              </a:ext>
            </a:extLst>
          </p:cNvPr>
          <p:cNvSpPr>
            <a:spLocks noGrp="1"/>
          </p:cNvSpPr>
          <p:nvPr>
            <p:ph type="dt" sz="half" idx="2"/>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8" name="Slide Number Placeholder 5">
            <a:extLst>
              <a:ext uri="{FF2B5EF4-FFF2-40B4-BE49-F238E27FC236}">
                <a16:creationId xmlns:a16="http://schemas.microsoft.com/office/drawing/2014/main" id="{0177EB6A-4739-6848-85D2-8737C4FDD915}"/>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9" name="Footer Placeholder 41">
            <a:extLst>
              <a:ext uri="{FF2B5EF4-FFF2-40B4-BE49-F238E27FC236}">
                <a16:creationId xmlns:a16="http://schemas.microsoft.com/office/drawing/2014/main" id="{C558CFA2-13C7-CD41-8556-5E23ED4F8601}"/>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 name="Content Placeholder 5">
            <a:extLst>
              <a:ext uri="{FF2B5EF4-FFF2-40B4-BE49-F238E27FC236}">
                <a16:creationId xmlns:a16="http://schemas.microsoft.com/office/drawing/2014/main" id="{47682AD5-AD7B-4546-9F06-D31AFACDD195}"/>
              </a:ext>
            </a:extLst>
          </p:cNvPr>
          <p:cNvSpPr>
            <a:spLocks noGrp="1"/>
          </p:cNvSpPr>
          <p:nvPr>
            <p:ph sz="quarter" idx="10"/>
          </p:nvPr>
        </p:nvSpPr>
        <p:spPr>
          <a:xfrm>
            <a:off x="0" y="0"/>
            <a:ext cx="12192000" cy="2484438"/>
          </a:xfrm>
        </p:spPr>
        <p:txBody>
          <a:bodyPr/>
          <a:lstStyle>
            <a:lvl1pPr>
              <a:buNone/>
              <a:defRPr/>
            </a:lvl1pPr>
          </a:lstStyle>
          <a:p>
            <a:pPr lvl="0"/>
            <a:endParaRPr lang="en-GB"/>
          </a:p>
        </p:txBody>
      </p:sp>
      <p:sp>
        <p:nvSpPr>
          <p:cNvPr id="8" name="Text Placeholder 7">
            <a:extLst>
              <a:ext uri="{FF2B5EF4-FFF2-40B4-BE49-F238E27FC236}">
                <a16:creationId xmlns:a16="http://schemas.microsoft.com/office/drawing/2014/main" id="{8FE23809-F8A1-9343-ADC3-26664B527699}"/>
              </a:ext>
            </a:extLst>
          </p:cNvPr>
          <p:cNvSpPr>
            <a:spLocks noGrp="1"/>
          </p:cNvSpPr>
          <p:nvPr>
            <p:ph type="body" sz="quarter" idx="11"/>
          </p:nvPr>
        </p:nvSpPr>
        <p:spPr>
          <a:xfrm>
            <a:off x="304800" y="2782888"/>
            <a:ext cx="4029075" cy="3578225"/>
          </a:xfrm>
        </p:spPr>
        <p:txBody>
          <a:bodyPr/>
          <a:lstStyle>
            <a:lvl1pPr>
              <a:defRPr sz="4000" b="1">
                <a:solidFill>
                  <a:schemeClr val="tx1"/>
                </a:solidFill>
              </a:defRPr>
            </a:lvl1pPr>
          </a:lstStyle>
          <a:p>
            <a:pPr lvl="0"/>
            <a:r>
              <a:rPr lang="en-GB"/>
              <a:t>Click to edit Master text styles</a:t>
            </a:r>
          </a:p>
        </p:txBody>
      </p:sp>
      <p:sp>
        <p:nvSpPr>
          <p:cNvPr id="25" name="Text Placeholder 7">
            <a:extLst>
              <a:ext uri="{FF2B5EF4-FFF2-40B4-BE49-F238E27FC236}">
                <a16:creationId xmlns:a16="http://schemas.microsoft.com/office/drawing/2014/main" id="{085BA11D-7655-244D-AF41-69DA833FD81C}"/>
              </a:ext>
            </a:extLst>
          </p:cNvPr>
          <p:cNvSpPr>
            <a:spLocks noGrp="1"/>
          </p:cNvSpPr>
          <p:nvPr>
            <p:ph type="body" sz="quarter" idx="12"/>
          </p:nvPr>
        </p:nvSpPr>
        <p:spPr>
          <a:xfrm>
            <a:off x="4697895" y="2782888"/>
            <a:ext cx="7189305" cy="3578225"/>
          </a:xfrm>
        </p:spPr>
        <p:txBody>
          <a:bodyPr numCol="2" spcCol="360000"/>
          <a:lstStyle>
            <a:lvl1pPr>
              <a:defRPr b="1">
                <a:solidFill>
                  <a:srgbClr val="E40037"/>
                </a:solidFill>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95095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Date Placeholder 3">
            <a:extLst>
              <a:ext uri="{FF2B5EF4-FFF2-40B4-BE49-F238E27FC236}">
                <a16:creationId xmlns:a16="http://schemas.microsoft.com/office/drawing/2014/main" id="{1749E296-6859-2F4E-BA22-092A1BA0324C}"/>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8" name="Slide Number Placeholder 5">
            <a:extLst>
              <a:ext uri="{FF2B5EF4-FFF2-40B4-BE49-F238E27FC236}">
                <a16:creationId xmlns:a16="http://schemas.microsoft.com/office/drawing/2014/main" id="{34AC9866-0214-084F-846E-F31F9CB4422C}"/>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9" name="Footer Placeholder 41">
            <a:extLst>
              <a:ext uri="{FF2B5EF4-FFF2-40B4-BE49-F238E27FC236}">
                <a16:creationId xmlns:a16="http://schemas.microsoft.com/office/drawing/2014/main" id="{04CCB840-365A-EE40-A0EA-430E077F4894}"/>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23" name="Title 1">
            <a:extLst>
              <a:ext uri="{FF2B5EF4-FFF2-40B4-BE49-F238E27FC236}">
                <a16:creationId xmlns:a16="http://schemas.microsoft.com/office/drawing/2014/main" id="{703EF639-A73D-934E-8FAE-CA72CF5A91CB}"/>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6" name="Text Placeholder 5">
            <a:extLst>
              <a:ext uri="{FF2B5EF4-FFF2-40B4-BE49-F238E27FC236}">
                <a16:creationId xmlns:a16="http://schemas.microsoft.com/office/drawing/2014/main" id="{34066570-E138-F84A-845A-2AE9A2D86611}"/>
              </a:ext>
            </a:extLst>
          </p:cNvPr>
          <p:cNvSpPr>
            <a:spLocks noGrp="1"/>
          </p:cNvSpPr>
          <p:nvPr>
            <p:ph type="body" sz="quarter" idx="11"/>
          </p:nvPr>
        </p:nvSpPr>
        <p:spPr>
          <a:xfrm>
            <a:off x="304800" y="1470992"/>
            <a:ext cx="5791200" cy="1073426"/>
          </a:xfrm>
          <a:ln>
            <a:noFill/>
          </a:ln>
        </p:spPr>
        <p:txBody>
          <a:bodyPr anchor="b" anchorCtr="0"/>
          <a:lstStyle>
            <a:lvl1pPr>
              <a:defRPr b="1">
                <a:solidFill>
                  <a:srgbClr val="FF0000"/>
                </a:solidFill>
              </a:defRPr>
            </a:lvl1pPr>
          </a:lstStyle>
          <a:p>
            <a:pPr lvl="0"/>
            <a:r>
              <a:rPr lang="en-GB"/>
              <a:t>Click to edit Master text styles</a:t>
            </a:r>
          </a:p>
        </p:txBody>
      </p:sp>
      <p:cxnSp>
        <p:nvCxnSpPr>
          <p:cNvPr id="8" name="Straight Connector 7">
            <a:extLst>
              <a:ext uri="{FF2B5EF4-FFF2-40B4-BE49-F238E27FC236}">
                <a16:creationId xmlns:a16="http://schemas.microsoft.com/office/drawing/2014/main" id="{8EB5E2B1-E0AD-A74D-8D29-7553EE72D62A}"/>
              </a:ext>
            </a:extLst>
          </p:cNvPr>
          <p:cNvCxnSpPr/>
          <p:nvPr userDrawn="1"/>
        </p:nvCxnSpPr>
        <p:spPr>
          <a:xfrm>
            <a:off x="304799" y="2689314"/>
            <a:ext cx="5791201" cy="0"/>
          </a:xfrm>
          <a:prstGeom prst="line">
            <a:avLst/>
          </a:prstGeom>
          <a:ln w="38100">
            <a:solidFill>
              <a:srgbClr val="E40037"/>
            </a:solidFill>
          </a:ln>
        </p:spPr>
        <p:style>
          <a:lnRef idx="1">
            <a:schemeClr val="accent1"/>
          </a:lnRef>
          <a:fillRef idx="0">
            <a:schemeClr val="accent1"/>
          </a:fillRef>
          <a:effectRef idx="0">
            <a:schemeClr val="accent1"/>
          </a:effectRef>
          <a:fontRef idx="minor">
            <a:schemeClr val="tx1"/>
          </a:fontRef>
        </p:style>
      </p:cxnSp>
      <p:sp>
        <p:nvSpPr>
          <p:cNvPr id="10" name="Picture Placeholder 9">
            <a:extLst>
              <a:ext uri="{FF2B5EF4-FFF2-40B4-BE49-F238E27FC236}">
                <a16:creationId xmlns:a16="http://schemas.microsoft.com/office/drawing/2014/main" id="{75C851F4-2387-B642-B537-B55929B4D222}"/>
              </a:ext>
            </a:extLst>
          </p:cNvPr>
          <p:cNvSpPr>
            <a:spLocks noGrp="1"/>
          </p:cNvSpPr>
          <p:nvPr>
            <p:ph type="pic" sz="quarter" idx="12"/>
          </p:nvPr>
        </p:nvSpPr>
        <p:spPr>
          <a:xfrm>
            <a:off x="304800" y="2843213"/>
            <a:ext cx="749300" cy="747712"/>
          </a:xfrm>
        </p:spPr>
        <p:txBody>
          <a:bodyPr/>
          <a:lstStyle/>
          <a:p>
            <a:endParaRPr lang="en-GB"/>
          </a:p>
        </p:txBody>
      </p:sp>
      <p:sp>
        <p:nvSpPr>
          <p:cNvPr id="25" name="Text Placeholder 24">
            <a:extLst>
              <a:ext uri="{FF2B5EF4-FFF2-40B4-BE49-F238E27FC236}">
                <a16:creationId xmlns:a16="http://schemas.microsoft.com/office/drawing/2014/main" id="{7D92DADC-D13B-AE4A-93B9-E45599CAF2CC}"/>
              </a:ext>
            </a:extLst>
          </p:cNvPr>
          <p:cNvSpPr>
            <a:spLocks noGrp="1"/>
          </p:cNvSpPr>
          <p:nvPr>
            <p:ph type="body" sz="quarter" idx="13"/>
          </p:nvPr>
        </p:nvSpPr>
        <p:spPr>
          <a:xfrm>
            <a:off x="1173026" y="2833688"/>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6" name="Picture Placeholder 9">
            <a:extLst>
              <a:ext uri="{FF2B5EF4-FFF2-40B4-BE49-F238E27FC236}">
                <a16:creationId xmlns:a16="http://schemas.microsoft.com/office/drawing/2014/main" id="{6A51BBB2-35F6-9449-8886-5ACEB2BA3F79}"/>
              </a:ext>
            </a:extLst>
          </p:cNvPr>
          <p:cNvSpPr>
            <a:spLocks noGrp="1"/>
          </p:cNvSpPr>
          <p:nvPr>
            <p:ph type="pic" sz="quarter" idx="14"/>
          </p:nvPr>
        </p:nvSpPr>
        <p:spPr>
          <a:xfrm>
            <a:off x="304800" y="3697979"/>
            <a:ext cx="749300" cy="747712"/>
          </a:xfrm>
        </p:spPr>
        <p:txBody>
          <a:bodyPr/>
          <a:lstStyle/>
          <a:p>
            <a:endParaRPr lang="en-GB"/>
          </a:p>
        </p:txBody>
      </p:sp>
      <p:sp>
        <p:nvSpPr>
          <p:cNvPr id="27" name="Text Placeholder 24">
            <a:extLst>
              <a:ext uri="{FF2B5EF4-FFF2-40B4-BE49-F238E27FC236}">
                <a16:creationId xmlns:a16="http://schemas.microsoft.com/office/drawing/2014/main" id="{69C765A0-6DDC-9444-8A92-5265C7E5D769}"/>
              </a:ext>
            </a:extLst>
          </p:cNvPr>
          <p:cNvSpPr>
            <a:spLocks noGrp="1"/>
          </p:cNvSpPr>
          <p:nvPr>
            <p:ph type="body" sz="quarter" idx="15"/>
          </p:nvPr>
        </p:nvSpPr>
        <p:spPr>
          <a:xfrm>
            <a:off x="1173026" y="3688454"/>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8" name="Picture Placeholder 9">
            <a:extLst>
              <a:ext uri="{FF2B5EF4-FFF2-40B4-BE49-F238E27FC236}">
                <a16:creationId xmlns:a16="http://schemas.microsoft.com/office/drawing/2014/main" id="{EBAD0DD9-CC87-C743-9F53-77274C265EF3}"/>
              </a:ext>
            </a:extLst>
          </p:cNvPr>
          <p:cNvSpPr>
            <a:spLocks noGrp="1"/>
          </p:cNvSpPr>
          <p:nvPr>
            <p:ph type="pic" sz="quarter" idx="16"/>
          </p:nvPr>
        </p:nvSpPr>
        <p:spPr>
          <a:xfrm>
            <a:off x="304800" y="4552745"/>
            <a:ext cx="749300" cy="747712"/>
          </a:xfrm>
        </p:spPr>
        <p:txBody>
          <a:bodyPr/>
          <a:lstStyle/>
          <a:p>
            <a:endParaRPr lang="en-GB"/>
          </a:p>
        </p:txBody>
      </p:sp>
      <p:sp>
        <p:nvSpPr>
          <p:cNvPr id="29" name="Text Placeholder 24">
            <a:extLst>
              <a:ext uri="{FF2B5EF4-FFF2-40B4-BE49-F238E27FC236}">
                <a16:creationId xmlns:a16="http://schemas.microsoft.com/office/drawing/2014/main" id="{07B0F145-20B6-E043-824D-D3E20029E986}"/>
              </a:ext>
            </a:extLst>
          </p:cNvPr>
          <p:cNvSpPr>
            <a:spLocks noGrp="1"/>
          </p:cNvSpPr>
          <p:nvPr>
            <p:ph type="body" sz="quarter" idx="17"/>
          </p:nvPr>
        </p:nvSpPr>
        <p:spPr>
          <a:xfrm>
            <a:off x="1173026" y="4543220"/>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 name="Picture Placeholder 9">
            <a:extLst>
              <a:ext uri="{FF2B5EF4-FFF2-40B4-BE49-F238E27FC236}">
                <a16:creationId xmlns:a16="http://schemas.microsoft.com/office/drawing/2014/main" id="{CB13EB54-DCCD-4544-9336-F6F2B72103B0}"/>
              </a:ext>
            </a:extLst>
          </p:cNvPr>
          <p:cNvSpPr>
            <a:spLocks noGrp="1"/>
          </p:cNvSpPr>
          <p:nvPr>
            <p:ph type="pic" sz="quarter" idx="18"/>
          </p:nvPr>
        </p:nvSpPr>
        <p:spPr>
          <a:xfrm>
            <a:off x="304800" y="5407511"/>
            <a:ext cx="749300" cy="747712"/>
          </a:xfrm>
        </p:spPr>
        <p:txBody>
          <a:bodyPr/>
          <a:lstStyle/>
          <a:p>
            <a:endParaRPr lang="en-GB"/>
          </a:p>
        </p:txBody>
      </p:sp>
      <p:sp>
        <p:nvSpPr>
          <p:cNvPr id="31" name="Text Placeholder 24">
            <a:extLst>
              <a:ext uri="{FF2B5EF4-FFF2-40B4-BE49-F238E27FC236}">
                <a16:creationId xmlns:a16="http://schemas.microsoft.com/office/drawing/2014/main" id="{DDB371CC-1AA4-664A-855C-6B8105F4C045}"/>
              </a:ext>
            </a:extLst>
          </p:cNvPr>
          <p:cNvSpPr>
            <a:spLocks noGrp="1"/>
          </p:cNvSpPr>
          <p:nvPr>
            <p:ph type="body" sz="quarter" idx="19"/>
          </p:nvPr>
        </p:nvSpPr>
        <p:spPr>
          <a:xfrm>
            <a:off x="1173026" y="5397986"/>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2" name="Text Placeholder 5">
            <a:extLst>
              <a:ext uri="{FF2B5EF4-FFF2-40B4-BE49-F238E27FC236}">
                <a16:creationId xmlns:a16="http://schemas.microsoft.com/office/drawing/2014/main" id="{FC835E6B-307F-5B42-90D7-3BE86B9A68E1}"/>
              </a:ext>
            </a:extLst>
          </p:cNvPr>
          <p:cNvSpPr>
            <a:spLocks noGrp="1"/>
          </p:cNvSpPr>
          <p:nvPr>
            <p:ph type="body" sz="quarter" idx="20"/>
          </p:nvPr>
        </p:nvSpPr>
        <p:spPr>
          <a:xfrm>
            <a:off x="6146014" y="1470992"/>
            <a:ext cx="5791200" cy="1073426"/>
          </a:xfrm>
          <a:ln>
            <a:noFill/>
          </a:ln>
        </p:spPr>
        <p:txBody>
          <a:bodyPr anchor="b" anchorCtr="0"/>
          <a:lstStyle>
            <a:lvl1pPr>
              <a:defRPr b="1">
                <a:solidFill>
                  <a:srgbClr val="FF0000"/>
                </a:solidFill>
              </a:defRPr>
            </a:lvl1pPr>
          </a:lstStyle>
          <a:p>
            <a:pPr lvl="0"/>
            <a:r>
              <a:rPr lang="en-GB"/>
              <a:t>Click to edit Master text styles</a:t>
            </a:r>
          </a:p>
        </p:txBody>
      </p:sp>
      <p:cxnSp>
        <p:nvCxnSpPr>
          <p:cNvPr id="33" name="Straight Connector 32">
            <a:extLst>
              <a:ext uri="{FF2B5EF4-FFF2-40B4-BE49-F238E27FC236}">
                <a16:creationId xmlns:a16="http://schemas.microsoft.com/office/drawing/2014/main" id="{88628688-AE8E-684B-A21D-081B682BA084}"/>
              </a:ext>
            </a:extLst>
          </p:cNvPr>
          <p:cNvCxnSpPr/>
          <p:nvPr userDrawn="1"/>
        </p:nvCxnSpPr>
        <p:spPr>
          <a:xfrm>
            <a:off x="6066501" y="2689314"/>
            <a:ext cx="5791201" cy="0"/>
          </a:xfrm>
          <a:prstGeom prst="line">
            <a:avLst/>
          </a:prstGeom>
          <a:ln w="38100">
            <a:solidFill>
              <a:srgbClr val="E40037"/>
            </a:solidFill>
          </a:ln>
        </p:spPr>
        <p:style>
          <a:lnRef idx="1">
            <a:schemeClr val="accent1"/>
          </a:lnRef>
          <a:fillRef idx="0">
            <a:schemeClr val="accent1"/>
          </a:fillRef>
          <a:effectRef idx="0">
            <a:schemeClr val="accent1"/>
          </a:effectRef>
          <a:fontRef idx="minor">
            <a:schemeClr val="tx1"/>
          </a:fontRef>
        </p:style>
      </p:cxnSp>
      <p:sp>
        <p:nvSpPr>
          <p:cNvPr id="34" name="Picture Placeholder 9">
            <a:extLst>
              <a:ext uri="{FF2B5EF4-FFF2-40B4-BE49-F238E27FC236}">
                <a16:creationId xmlns:a16="http://schemas.microsoft.com/office/drawing/2014/main" id="{52B40F2D-D18C-4746-9C7C-40CBAC3C49F4}"/>
              </a:ext>
            </a:extLst>
          </p:cNvPr>
          <p:cNvSpPr>
            <a:spLocks noGrp="1"/>
          </p:cNvSpPr>
          <p:nvPr>
            <p:ph type="pic" sz="quarter" idx="21"/>
          </p:nvPr>
        </p:nvSpPr>
        <p:spPr>
          <a:xfrm>
            <a:off x="6146014" y="2843213"/>
            <a:ext cx="749300" cy="747712"/>
          </a:xfrm>
        </p:spPr>
        <p:txBody>
          <a:bodyPr/>
          <a:lstStyle/>
          <a:p>
            <a:endParaRPr lang="en-GB"/>
          </a:p>
        </p:txBody>
      </p:sp>
      <p:sp>
        <p:nvSpPr>
          <p:cNvPr id="35" name="Text Placeholder 24">
            <a:extLst>
              <a:ext uri="{FF2B5EF4-FFF2-40B4-BE49-F238E27FC236}">
                <a16:creationId xmlns:a16="http://schemas.microsoft.com/office/drawing/2014/main" id="{E30FB778-CD78-E940-9C4E-930564DA18A0}"/>
              </a:ext>
            </a:extLst>
          </p:cNvPr>
          <p:cNvSpPr>
            <a:spLocks noGrp="1"/>
          </p:cNvSpPr>
          <p:nvPr>
            <p:ph type="body" sz="quarter" idx="22"/>
          </p:nvPr>
        </p:nvSpPr>
        <p:spPr>
          <a:xfrm>
            <a:off x="7014240" y="2833688"/>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6" name="Picture Placeholder 9">
            <a:extLst>
              <a:ext uri="{FF2B5EF4-FFF2-40B4-BE49-F238E27FC236}">
                <a16:creationId xmlns:a16="http://schemas.microsoft.com/office/drawing/2014/main" id="{35DE5E7C-801C-6B44-9E52-804CA9A92A3A}"/>
              </a:ext>
            </a:extLst>
          </p:cNvPr>
          <p:cNvSpPr>
            <a:spLocks noGrp="1"/>
          </p:cNvSpPr>
          <p:nvPr>
            <p:ph type="pic" sz="quarter" idx="23"/>
          </p:nvPr>
        </p:nvSpPr>
        <p:spPr>
          <a:xfrm>
            <a:off x="6146014" y="3697979"/>
            <a:ext cx="749300" cy="747712"/>
          </a:xfrm>
        </p:spPr>
        <p:txBody>
          <a:bodyPr/>
          <a:lstStyle/>
          <a:p>
            <a:endParaRPr lang="en-GB"/>
          </a:p>
        </p:txBody>
      </p:sp>
      <p:sp>
        <p:nvSpPr>
          <p:cNvPr id="37" name="Text Placeholder 24">
            <a:extLst>
              <a:ext uri="{FF2B5EF4-FFF2-40B4-BE49-F238E27FC236}">
                <a16:creationId xmlns:a16="http://schemas.microsoft.com/office/drawing/2014/main" id="{7F7CB08F-A21A-AC47-A26D-BD054216CF98}"/>
              </a:ext>
            </a:extLst>
          </p:cNvPr>
          <p:cNvSpPr>
            <a:spLocks noGrp="1"/>
          </p:cNvSpPr>
          <p:nvPr>
            <p:ph type="body" sz="quarter" idx="24"/>
          </p:nvPr>
        </p:nvSpPr>
        <p:spPr>
          <a:xfrm>
            <a:off x="7014240" y="3688454"/>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8" name="Picture Placeholder 9">
            <a:extLst>
              <a:ext uri="{FF2B5EF4-FFF2-40B4-BE49-F238E27FC236}">
                <a16:creationId xmlns:a16="http://schemas.microsoft.com/office/drawing/2014/main" id="{9B55C9A7-79E4-1146-96C4-D754CD2DD139}"/>
              </a:ext>
            </a:extLst>
          </p:cNvPr>
          <p:cNvSpPr>
            <a:spLocks noGrp="1"/>
          </p:cNvSpPr>
          <p:nvPr>
            <p:ph type="pic" sz="quarter" idx="25"/>
          </p:nvPr>
        </p:nvSpPr>
        <p:spPr>
          <a:xfrm>
            <a:off x="6146014" y="4552745"/>
            <a:ext cx="749300" cy="747712"/>
          </a:xfrm>
        </p:spPr>
        <p:txBody>
          <a:bodyPr/>
          <a:lstStyle/>
          <a:p>
            <a:endParaRPr lang="en-GB"/>
          </a:p>
        </p:txBody>
      </p:sp>
      <p:sp>
        <p:nvSpPr>
          <p:cNvPr id="39" name="Text Placeholder 24">
            <a:extLst>
              <a:ext uri="{FF2B5EF4-FFF2-40B4-BE49-F238E27FC236}">
                <a16:creationId xmlns:a16="http://schemas.microsoft.com/office/drawing/2014/main" id="{A5F71D67-2D2F-554C-8C91-470D1E4C09A0}"/>
              </a:ext>
            </a:extLst>
          </p:cNvPr>
          <p:cNvSpPr>
            <a:spLocks noGrp="1"/>
          </p:cNvSpPr>
          <p:nvPr>
            <p:ph type="body" sz="quarter" idx="26"/>
          </p:nvPr>
        </p:nvSpPr>
        <p:spPr>
          <a:xfrm>
            <a:off x="7014240" y="4543220"/>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0" name="Picture Placeholder 9">
            <a:extLst>
              <a:ext uri="{FF2B5EF4-FFF2-40B4-BE49-F238E27FC236}">
                <a16:creationId xmlns:a16="http://schemas.microsoft.com/office/drawing/2014/main" id="{FFF82DB7-BA23-8741-90E6-68582BC84437}"/>
              </a:ext>
            </a:extLst>
          </p:cNvPr>
          <p:cNvSpPr>
            <a:spLocks noGrp="1"/>
          </p:cNvSpPr>
          <p:nvPr>
            <p:ph type="pic" sz="quarter" idx="27"/>
          </p:nvPr>
        </p:nvSpPr>
        <p:spPr>
          <a:xfrm>
            <a:off x="6146014" y="5407511"/>
            <a:ext cx="749300" cy="747712"/>
          </a:xfrm>
        </p:spPr>
        <p:txBody>
          <a:bodyPr/>
          <a:lstStyle/>
          <a:p>
            <a:endParaRPr lang="en-GB"/>
          </a:p>
        </p:txBody>
      </p:sp>
      <p:sp>
        <p:nvSpPr>
          <p:cNvPr id="41" name="Text Placeholder 24">
            <a:extLst>
              <a:ext uri="{FF2B5EF4-FFF2-40B4-BE49-F238E27FC236}">
                <a16:creationId xmlns:a16="http://schemas.microsoft.com/office/drawing/2014/main" id="{F0C9BC9A-FBD2-8447-B14B-34A67422E3FF}"/>
              </a:ext>
            </a:extLst>
          </p:cNvPr>
          <p:cNvSpPr>
            <a:spLocks noGrp="1"/>
          </p:cNvSpPr>
          <p:nvPr>
            <p:ph type="body" sz="quarter" idx="28"/>
          </p:nvPr>
        </p:nvSpPr>
        <p:spPr>
          <a:xfrm>
            <a:off x="7014240" y="5397986"/>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4146328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6" name="Slide Number Placeholder 5"/>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41" name="Title Placeholder 40">
            <a:extLst>
              <a:ext uri="{FF2B5EF4-FFF2-40B4-BE49-F238E27FC236}">
                <a16:creationId xmlns:a16="http://schemas.microsoft.com/office/drawing/2014/main" id="{2E204B7C-38DB-D44C-A60D-8DB1BC321B7A}"/>
              </a:ext>
            </a:extLst>
          </p:cNvPr>
          <p:cNvSpPr>
            <a:spLocks noGrp="1"/>
          </p:cNvSpPr>
          <p:nvPr>
            <p:ph type="title"/>
          </p:nvPr>
        </p:nvSpPr>
        <p:spPr>
          <a:xfrm>
            <a:off x="304799" y="264139"/>
            <a:ext cx="11552903" cy="701061"/>
          </a:xfrm>
          <a:prstGeom prst="rect">
            <a:avLst/>
          </a:prstGeom>
        </p:spPr>
        <p:txBody>
          <a:bodyPr vert="horz" lIns="91440" tIns="45720" rIns="91440" bIns="0" rtlCol="0" anchor="b" anchorCtr="0">
            <a:normAutofit/>
          </a:bodyPr>
          <a:lstStyle/>
          <a:p>
            <a:r>
              <a:rPr lang="en-US"/>
              <a:t>Click to edit Master title style</a:t>
            </a:r>
            <a:endParaRPr lang="en-GB"/>
          </a:p>
        </p:txBody>
      </p:sp>
      <p:sp>
        <p:nvSpPr>
          <p:cNvPr id="42" name="Footer Placeholder 41">
            <a:extLst>
              <a:ext uri="{FF2B5EF4-FFF2-40B4-BE49-F238E27FC236}">
                <a16:creationId xmlns:a16="http://schemas.microsoft.com/office/drawing/2014/main" id="{2944441C-D833-E34A-B4E2-6AA9068025A6}"/>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0" name="Text Placeholder 59">
            <a:extLst>
              <a:ext uri="{FF2B5EF4-FFF2-40B4-BE49-F238E27FC236}">
                <a16:creationId xmlns:a16="http://schemas.microsoft.com/office/drawing/2014/main" id="{D1054F53-AEA0-8E42-9EE5-F077D8A18FC8}"/>
              </a:ext>
            </a:extLst>
          </p:cNvPr>
          <p:cNvSpPr>
            <a:spLocks noGrp="1"/>
          </p:cNvSpPr>
          <p:nvPr>
            <p:ph type="body" idx="1"/>
          </p:nvPr>
        </p:nvSpPr>
        <p:spPr>
          <a:xfrm>
            <a:off x="304799" y="1257300"/>
            <a:ext cx="11552903" cy="49196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06480838"/>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9" r:id="rId3"/>
    <p:sldLayoutId id="2147483668" r:id="rId4"/>
    <p:sldLayoutId id="2147483664" r:id="rId5"/>
    <p:sldLayoutId id="2147483666" r:id="rId6"/>
    <p:sldLayoutId id="2147483662" r:id="rId7"/>
    <p:sldLayoutId id="2147483663" r:id="rId8"/>
    <p:sldLayoutId id="2147483665" r:id="rId9"/>
    <p:sldLayoutId id="2147483667" r:id="rId10"/>
    <p:sldLayoutId id="2147483671" r:id="rId11"/>
  </p:sldLayoutIdLst>
  <p:hf hdr="0"/>
  <p:txStyles>
    <p:titleStyle>
      <a:lvl1pPr algn="l" defTabSz="914400" rtl="0" eaLnBrk="1" latinLnBrk="0" hangingPunct="1">
        <a:lnSpc>
          <a:spcPct val="100000"/>
        </a:lnSpc>
        <a:spcBef>
          <a:spcPct val="0"/>
        </a:spcBef>
        <a:buNone/>
        <a:defRPr sz="3600" b="1" kern="1200">
          <a:solidFill>
            <a:srgbClr val="E4003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34988" indent="-268288"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2pPr>
      <a:lvl3pPr marL="757238" indent="-222250" algn="l" defTabSz="914400" rtl="0" eaLnBrk="1" latinLnBrk="0" hangingPunct="1">
        <a:lnSpc>
          <a:spcPct val="90000"/>
        </a:lnSpc>
        <a:spcBef>
          <a:spcPts val="500"/>
        </a:spcBef>
        <a:buFont typeface="Arial" panose="020B0604020202020204" pitchFamily="34" charset="0"/>
        <a:buChar char="•"/>
        <a:tabLst/>
        <a:defRPr sz="1800" kern="1200">
          <a:solidFill>
            <a:schemeClr val="tx1"/>
          </a:solidFill>
          <a:latin typeface="+mn-lt"/>
          <a:ea typeface="+mn-ea"/>
          <a:cs typeface="+mn-cs"/>
        </a:defRPr>
      </a:lvl3pPr>
      <a:lvl4pPr marL="977900" indent="-220663" algn="l" defTabSz="914400"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1211263" indent="-233363" algn="l" defTabSz="914400"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4C1672-D60B-45EF-A4EE-F4A22DF11CAF}"/>
              </a:ext>
            </a:extLst>
          </p:cNvPr>
          <p:cNvSpPr>
            <a:spLocks noGrp="1"/>
          </p:cNvSpPr>
          <p:nvPr>
            <p:ph type="title"/>
          </p:nvPr>
        </p:nvSpPr>
        <p:spPr>
          <a:xfrm>
            <a:off x="306000" y="252000"/>
            <a:ext cx="11552400" cy="820800"/>
          </a:xfrm>
          <a:prstGeom prst="rect">
            <a:avLst/>
          </a:prstGeom>
        </p:spPr>
        <p:txBody>
          <a:bodyPr vert="horz" lIns="90000" tIns="45720" rIns="90000" bIns="0" rtlCol="0" anchor="b" anchorCtr="0">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DBB563-2AAA-47EE-B9DD-8EB566057FC1}"/>
              </a:ext>
            </a:extLst>
          </p:cNvPr>
          <p:cNvSpPr>
            <a:spLocks noGrp="1"/>
          </p:cNvSpPr>
          <p:nvPr>
            <p:ph type="body" idx="1"/>
          </p:nvPr>
        </p:nvSpPr>
        <p:spPr>
          <a:xfrm>
            <a:off x="306000" y="1256400"/>
            <a:ext cx="11552400" cy="4921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39A4C9-558C-43EA-AA5D-420B7669B930}"/>
              </a:ext>
            </a:extLst>
          </p:cNvPr>
          <p:cNvSpPr>
            <a:spLocks noGrp="1"/>
          </p:cNvSpPr>
          <p:nvPr>
            <p:ph type="dt" sz="half" idx="2"/>
          </p:nvPr>
        </p:nvSpPr>
        <p:spPr>
          <a:xfrm>
            <a:off x="8802000" y="6591600"/>
            <a:ext cx="2192400" cy="13680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fld id="{DC13AD85-CE77-4F8C-BEB7-3D123B861324}" type="datetime1">
              <a:rPr lang="en-GB" smtClean="0"/>
              <a:t>10/01/2023</a:t>
            </a:fld>
            <a:endParaRPr lang="en-GB"/>
          </a:p>
        </p:txBody>
      </p:sp>
      <p:sp>
        <p:nvSpPr>
          <p:cNvPr id="5" name="Footer Placeholder 4">
            <a:extLst>
              <a:ext uri="{FF2B5EF4-FFF2-40B4-BE49-F238E27FC236}">
                <a16:creationId xmlns:a16="http://schemas.microsoft.com/office/drawing/2014/main" id="{090C1CA4-DD64-49C3-83E9-96543AE2DF8A}"/>
              </a:ext>
            </a:extLst>
          </p:cNvPr>
          <p:cNvSpPr>
            <a:spLocks noGrp="1"/>
          </p:cNvSpPr>
          <p:nvPr>
            <p:ph type="ftr" sz="quarter" idx="3"/>
          </p:nvPr>
        </p:nvSpPr>
        <p:spPr>
          <a:xfrm>
            <a:off x="306000" y="6591600"/>
            <a:ext cx="5760000" cy="136800"/>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 name="Slide Number Placeholder 5">
            <a:extLst>
              <a:ext uri="{FF2B5EF4-FFF2-40B4-BE49-F238E27FC236}">
                <a16:creationId xmlns:a16="http://schemas.microsoft.com/office/drawing/2014/main" id="{8C0FD232-A4AF-40A0-AB2E-8A02FF21016E}"/>
              </a:ext>
            </a:extLst>
          </p:cNvPr>
          <p:cNvSpPr>
            <a:spLocks noGrp="1"/>
          </p:cNvSpPr>
          <p:nvPr>
            <p:ph type="sldNum" sz="quarter" idx="4"/>
          </p:nvPr>
        </p:nvSpPr>
        <p:spPr>
          <a:xfrm>
            <a:off x="11080800" y="6591600"/>
            <a:ext cx="777600" cy="13680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4051260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234000" indent="-2340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468000" indent="-2340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702000" indent="-2340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936000" indent="-2340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170000" indent="-2340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6.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16.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5.xml"/><Relationship Id="rId5" Type="http://schemas.openxmlformats.org/officeDocument/2006/relationships/chart" Target="../charts/chart11.xml"/><Relationship Id="rId4" Type="http://schemas.openxmlformats.org/officeDocument/2006/relationships/chart" Target="../charts/chart10.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5.xml"/><Relationship Id="rId4"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CD98414-47A5-E248-826D-6203F3BFE4B5}"/>
              </a:ext>
            </a:extLst>
          </p:cNvPr>
          <p:cNvSpPr>
            <a:spLocks noGrp="1"/>
          </p:cNvSpPr>
          <p:nvPr>
            <p:ph type="subTitle" idx="1"/>
          </p:nvPr>
        </p:nvSpPr>
        <p:spPr>
          <a:xfrm>
            <a:off x="942107" y="1183746"/>
            <a:ext cx="7516093" cy="5247034"/>
          </a:xfrm>
        </p:spPr>
        <p:txBody>
          <a:bodyPr vert="horz" lIns="91440" tIns="45720" rIns="91440" bIns="45720" rtlCol="0" anchor="t">
            <a:normAutofit lnSpcReduction="10000"/>
          </a:bodyPr>
          <a:lstStyle/>
          <a:p>
            <a:pPr>
              <a:lnSpc>
                <a:spcPct val="107000"/>
              </a:lnSpc>
              <a:spcAft>
                <a:spcPts val="800"/>
              </a:spcAft>
              <a:defRPr/>
            </a:pPr>
            <a:r>
              <a:rPr lang="en-GB" sz="3600" b="1" dirty="0">
                <a:latin typeface="+mj-lt"/>
                <a:ea typeface="Calibri" panose="020F0502020204030204" pitchFamily="34" charset="0"/>
                <a:cs typeface="Arial"/>
              </a:rPr>
              <a:t>Young People’s Relationships &amp; Sex Education Survey 2022</a:t>
            </a:r>
          </a:p>
          <a:p>
            <a:pPr>
              <a:lnSpc>
                <a:spcPct val="107000"/>
              </a:lnSpc>
              <a:spcAft>
                <a:spcPts val="800"/>
              </a:spcAft>
              <a:defRPr/>
            </a:pPr>
            <a:r>
              <a:rPr lang="en-GB" sz="2800" b="1" dirty="0">
                <a:latin typeface="+mj-lt"/>
                <a:ea typeface="Calibri" panose="020F0502020204030204" pitchFamily="34" charset="0"/>
                <a:cs typeface="Arial"/>
              </a:rPr>
              <a:t>Key findings report</a:t>
            </a:r>
          </a:p>
          <a:p>
            <a:pPr>
              <a:lnSpc>
                <a:spcPct val="107000"/>
              </a:lnSpc>
              <a:spcAft>
                <a:spcPts val="800"/>
              </a:spcAft>
              <a:defRPr/>
            </a:pPr>
            <a:endParaRPr lang="en-GB" sz="3200" dirty="0">
              <a:latin typeface="+mj-lt"/>
              <a:ea typeface="Calibri" panose="020F0502020204030204" pitchFamily="34" charset="0"/>
              <a:cs typeface="Arial"/>
            </a:endParaRPr>
          </a:p>
          <a:p>
            <a:r>
              <a:rPr lang="en-GB" dirty="0">
                <a:cs typeface="Arial"/>
              </a:rPr>
              <a:t>November 2022</a:t>
            </a:r>
          </a:p>
          <a:p>
            <a:endParaRPr lang="en-GB" dirty="0">
              <a:cs typeface="Arial"/>
            </a:endParaRPr>
          </a:p>
          <a:p>
            <a:endParaRPr lang="en-GB" b="1" dirty="0">
              <a:cs typeface="Arial"/>
            </a:endParaRPr>
          </a:p>
          <a:p>
            <a:pPr>
              <a:lnSpc>
                <a:spcPct val="110000"/>
              </a:lnSpc>
              <a:spcBef>
                <a:spcPts val="0"/>
              </a:spcBef>
            </a:pPr>
            <a:r>
              <a:rPr lang="en-GB" dirty="0">
                <a:cs typeface="Arial"/>
              </a:rPr>
              <a:t>Poppy Reece</a:t>
            </a:r>
            <a:br>
              <a:rPr lang="en-GB" b="1" dirty="0">
                <a:cs typeface="Arial"/>
              </a:rPr>
            </a:br>
            <a:r>
              <a:rPr lang="en-GB" b="1" dirty="0">
                <a:cs typeface="Arial"/>
              </a:rPr>
              <a:t>Research &amp; Citizen Insight</a:t>
            </a:r>
          </a:p>
          <a:p>
            <a:pPr>
              <a:lnSpc>
                <a:spcPct val="110000"/>
              </a:lnSpc>
              <a:spcBef>
                <a:spcPts val="0"/>
              </a:spcBef>
            </a:pPr>
            <a:r>
              <a:rPr lang="en-GB" b="1" dirty="0">
                <a:cs typeface="Arial"/>
              </a:rPr>
              <a:t>Chief Executive’s Office</a:t>
            </a:r>
            <a:endParaRPr lang="en-GB" dirty="0"/>
          </a:p>
        </p:txBody>
      </p:sp>
    </p:spTree>
    <p:extLst>
      <p:ext uri="{BB962C8B-B14F-4D97-AF65-F5344CB8AC3E}">
        <p14:creationId xmlns:p14="http://schemas.microsoft.com/office/powerpoint/2010/main" val="1751046428"/>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0C74F-173D-419A-BF72-C3DD93BD3629}"/>
              </a:ext>
            </a:extLst>
          </p:cNvPr>
          <p:cNvSpPr>
            <a:spLocks noGrp="1"/>
          </p:cNvSpPr>
          <p:nvPr>
            <p:ph type="title"/>
          </p:nvPr>
        </p:nvSpPr>
        <p:spPr>
          <a:xfrm>
            <a:off x="267834" y="165468"/>
            <a:ext cx="9513249" cy="391199"/>
          </a:xfrm>
        </p:spPr>
        <p:txBody>
          <a:bodyPr>
            <a:noAutofit/>
          </a:bodyPr>
          <a:lstStyle/>
          <a:p>
            <a:r>
              <a:rPr lang="en-GB" sz="2800" dirty="0"/>
              <a:t>Which topics would you like to know more about? </a:t>
            </a:r>
          </a:p>
        </p:txBody>
      </p:sp>
      <p:sp>
        <p:nvSpPr>
          <p:cNvPr id="6" name="Date Placeholder 5">
            <a:extLst>
              <a:ext uri="{FF2B5EF4-FFF2-40B4-BE49-F238E27FC236}">
                <a16:creationId xmlns:a16="http://schemas.microsoft.com/office/drawing/2014/main" id="{5D9D802C-41C0-49DB-BAE6-0EBB3B93DB68}"/>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3DBD1222-6412-4A06-85E2-AEBCC669A043}"/>
              </a:ext>
            </a:extLst>
          </p:cNvPr>
          <p:cNvSpPr>
            <a:spLocks noGrp="1"/>
          </p:cNvSpPr>
          <p:nvPr>
            <p:ph type="sldNum" sz="quarter" idx="12"/>
          </p:nvPr>
        </p:nvSpPr>
        <p:spPr/>
        <p:txBody>
          <a:bodyPr/>
          <a:lstStyle/>
          <a:p>
            <a:r>
              <a:rPr lang="en-GB"/>
              <a:t>|   </a:t>
            </a:r>
            <a:fld id="{5898CC38-F149-5B45-A1B4-290B41364A0C}" type="slidenum">
              <a:rPr lang="en-GB" smtClean="0"/>
              <a:pPr/>
              <a:t>10</a:t>
            </a:fld>
            <a:endParaRPr lang="en-GB"/>
          </a:p>
        </p:txBody>
      </p:sp>
      <p:sp>
        <p:nvSpPr>
          <p:cNvPr id="11" name="Rectangle 10">
            <a:extLst>
              <a:ext uri="{FF2B5EF4-FFF2-40B4-BE49-F238E27FC236}">
                <a16:creationId xmlns:a16="http://schemas.microsoft.com/office/drawing/2014/main" id="{B2D2B38C-C4B9-4102-8198-747A191EFB90}"/>
              </a:ext>
            </a:extLst>
          </p:cNvPr>
          <p:cNvSpPr/>
          <p:nvPr/>
        </p:nvSpPr>
        <p:spPr>
          <a:xfrm>
            <a:off x="274361" y="702137"/>
            <a:ext cx="5441838" cy="3093154"/>
          </a:xfrm>
          <a:prstGeom prst="rect">
            <a:avLst/>
          </a:prstGeom>
        </p:spPr>
        <p:txBody>
          <a:bodyPr wrap="square" lIns="91440" tIns="45720" rIns="91440" bIns="45720" anchor="t">
            <a:spAutoFit/>
          </a:bodyPr>
          <a:lstStyle/>
          <a:p>
            <a:r>
              <a:rPr lang="en-GB" sz="1500" dirty="0"/>
              <a:t>Young people in both Years 7-9 and 10-11 would most like to know more</a:t>
            </a:r>
            <a:r>
              <a:rPr lang="en-GB" sz="1500" b="1" dirty="0"/>
              <a:t> </a:t>
            </a:r>
            <a:r>
              <a:rPr lang="en-GB" sz="1500" dirty="0"/>
              <a:t>about </a:t>
            </a:r>
            <a:r>
              <a:rPr lang="en-GB" sz="1500" b="1" dirty="0"/>
              <a:t>healthy and respectful relationships</a:t>
            </a:r>
            <a:r>
              <a:rPr lang="en-GB" sz="1500" dirty="0"/>
              <a:t>.</a:t>
            </a:r>
          </a:p>
          <a:p>
            <a:endParaRPr lang="en-GB" sz="1500" dirty="0"/>
          </a:p>
          <a:p>
            <a:r>
              <a:rPr lang="en-GB" sz="1500" dirty="0"/>
              <a:t>Those in Year 10+ were asked about a wider range of topics. There are similarities in responses of those in Years 10-11 and those aged 17-25, however those in the </a:t>
            </a:r>
            <a:r>
              <a:rPr lang="en-GB" sz="1500" b="1" dirty="0"/>
              <a:t>oldest age group </a:t>
            </a:r>
            <a:r>
              <a:rPr lang="en-GB" sz="1500" dirty="0"/>
              <a:t>were much more likely to want to know more about </a:t>
            </a:r>
            <a:r>
              <a:rPr lang="en-GB" sz="1500" b="1" dirty="0"/>
              <a:t>contraception </a:t>
            </a:r>
            <a:r>
              <a:rPr lang="en-GB" sz="1500" dirty="0"/>
              <a:t>and how to access it, information on </a:t>
            </a:r>
            <a:r>
              <a:rPr lang="en-GB" sz="1500" b="1" dirty="0"/>
              <a:t>choices around pregnancy</a:t>
            </a:r>
            <a:r>
              <a:rPr lang="en-GB" sz="1500" dirty="0"/>
              <a:t>, and steps to take after </a:t>
            </a:r>
            <a:r>
              <a:rPr lang="en-GB" sz="1500" b="1" dirty="0"/>
              <a:t>unprotected sex</a:t>
            </a:r>
            <a:r>
              <a:rPr lang="en-GB" sz="1500" dirty="0"/>
              <a:t>.</a:t>
            </a:r>
          </a:p>
          <a:p>
            <a:endParaRPr lang="en-GB" sz="1500" dirty="0"/>
          </a:p>
          <a:p>
            <a:r>
              <a:rPr lang="en-GB" sz="1500" dirty="0"/>
              <a:t>Responses for those aged 17-25 are also very closely </a:t>
            </a:r>
            <a:br>
              <a:rPr lang="en-GB" sz="1500" dirty="0"/>
            </a:br>
            <a:r>
              <a:rPr lang="en-GB" sz="1500" dirty="0"/>
              <a:t>aligned with responses from last year’s (2021) survey for young people aged 16-25.</a:t>
            </a:r>
          </a:p>
        </p:txBody>
      </p:sp>
      <p:sp>
        <p:nvSpPr>
          <p:cNvPr id="13" name="Footer Placeholder 9">
            <a:extLst>
              <a:ext uri="{FF2B5EF4-FFF2-40B4-BE49-F238E27FC236}">
                <a16:creationId xmlns:a16="http://schemas.microsoft.com/office/drawing/2014/main" id="{BF05A327-26FD-4D1C-940A-A25C7B698CBA}"/>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8" name="Rectangle 17">
            <a:extLst>
              <a:ext uri="{FF2B5EF4-FFF2-40B4-BE49-F238E27FC236}">
                <a16:creationId xmlns:a16="http://schemas.microsoft.com/office/drawing/2014/main" id="{9D203D94-338A-452A-9965-472D02DDCB44}"/>
              </a:ext>
            </a:extLst>
          </p:cNvPr>
          <p:cNvSpPr/>
          <p:nvPr/>
        </p:nvSpPr>
        <p:spPr>
          <a:xfrm>
            <a:off x="369277" y="3881265"/>
            <a:ext cx="1259032" cy="307777"/>
          </a:xfrm>
          <a:prstGeom prst="rect">
            <a:avLst/>
          </a:prstGeom>
        </p:spPr>
        <p:txBody>
          <a:bodyPr wrap="square" lIns="91440" tIns="45720" rIns="91440" bIns="45720" anchor="t">
            <a:spAutoFit/>
          </a:bodyPr>
          <a:lstStyle/>
          <a:p>
            <a:pPr>
              <a:spcBef>
                <a:spcPts val="600"/>
              </a:spcBef>
            </a:pPr>
            <a:r>
              <a:rPr lang="en-GB" sz="1400" b="1" dirty="0"/>
              <a:t>Years 7-9:</a:t>
            </a:r>
            <a:endParaRPr lang="en-GB" sz="1200" b="1" dirty="0"/>
          </a:p>
        </p:txBody>
      </p:sp>
      <p:sp>
        <p:nvSpPr>
          <p:cNvPr id="20" name="Rectangle 19">
            <a:extLst>
              <a:ext uri="{FF2B5EF4-FFF2-40B4-BE49-F238E27FC236}">
                <a16:creationId xmlns:a16="http://schemas.microsoft.com/office/drawing/2014/main" id="{930D7A7D-70DA-40B0-B691-CE414028D2BB}"/>
              </a:ext>
            </a:extLst>
          </p:cNvPr>
          <p:cNvSpPr/>
          <p:nvPr/>
        </p:nvSpPr>
        <p:spPr>
          <a:xfrm>
            <a:off x="369277" y="3849460"/>
            <a:ext cx="4879729" cy="263047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B3FEA3DA-08E1-4FA8-9C67-A36D741A31FD}"/>
              </a:ext>
            </a:extLst>
          </p:cNvPr>
          <p:cNvSpPr/>
          <p:nvPr/>
        </p:nvSpPr>
        <p:spPr>
          <a:xfrm>
            <a:off x="5779477" y="763811"/>
            <a:ext cx="6106523" cy="571612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E9A0CA07-324D-428D-9051-D2B70C9B87E8}"/>
              </a:ext>
            </a:extLst>
          </p:cNvPr>
          <p:cNvSpPr/>
          <p:nvPr/>
        </p:nvSpPr>
        <p:spPr>
          <a:xfrm>
            <a:off x="5810215" y="829060"/>
            <a:ext cx="3022523" cy="307777"/>
          </a:xfrm>
          <a:prstGeom prst="rect">
            <a:avLst/>
          </a:prstGeom>
        </p:spPr>
        <p:txBody>
          <a:bodyPr wrap="square" lIns="91440" tIns="45720" rIns="91440" bIns="45720" anchor="t">
            <a:spAutoFit/>
          </a:bodyPr>
          <a:lstStyle/>
          <a:p>
            <a:pPr>
              <a:spcBef>
                <a:spcPts val="600"/>
              </a:spcBef>
            </a:pPr>
            <a:r>
              <a:rPr lang="en-GB" sz="1400" b="1" dirty="0"/>
              <a:t>Years 10-11 and aged 17-25:</a:t>
            </a:r>
            <a:endParaRPr lang="en-GB" sz="1200" b="1" dirty="0"/>
          </a:p>
        </p:txBody>
      </p:sp>
      <p:graphicFrame>
        <p:nvGraphicFramePr>
          <p:cNvPr id="12" name="Chart 11">
            <a:extLst>
              <a:ext uri="{FF2B5EF4-FFF2-40B4-BE49-F238E27FC236}">
                <a16:creationId xmlns:a16="http://schemas.microsoft.com/office/drawing/2014/main" id="{EE6E4BE8-88A9-4052-858F-994F11FED4E9}"/>
              </a:ext>
            </a:extLst>
          </p:cNvPr>
          <p:cNvGraphicFramePr>
            <a:graphicFrameLocks/>
          </p:cNvGraphicFramePr>
          <p:nvPr>
            <p:extLst>
              <p:ext uri="{D42A27DB-BD31-4B8C-83A1-F6EECF244321}">
                <p14:modId xmlns:p14="http://schemas.microsoft.com/office/powerpoint/2010/main" val="3278816562"/>
              </p:ext>
            </p:extLst>
          </p:nvPr>
        </p:nvGraphicFramePr>
        <p:xfrm>
          <a:off x="490624" y="4220847"/>
          <a:ext cx="4661668" cy="22025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1A4298AD-72C3-4318-9BA3-FE789883C2A4}"/>
              </a:ext>
            </a:extLst>
          </p:cNvPr>
          <p:cNvGraphicFramePr>
            <a:graphicFrameLocks/>
          </p:cNvGraphicFramePr>
          <p:nvPr>
            <p:extLst>
              <p:ext uri="{D42A27DB-BD31-4B8C-83A1-F6EECF244321}">
                <p14:modId xmlns:p14="http://schemas.microsoft.com/office/powerpoint/2010/main" val="603825366"/>
              </p:ext>
            </p:extLst>
          </p:nvPr>
        </p:nvGraphicFramePr>
        <p:xfrm>
          <a:off x="5810215" y="1072662"/>
          <a:ext cx="6012507" cy="5655738"/>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3361A8CA-B8AB-4EE2-BA81-3A5D58B25399}"/>
              </a:ext>
            </a:extLst>
          </p:cNvPr>
          <p:cNvSpPr txBox="1"/>
          <p:nvPr/>
        </p:nvSpPr>
        <p:spPr>
          <a:xfrm>
            <a:off x="3862677" y="3889337"/>
            <a:ext cx="1417067"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[1941 responses]</a:t>
            </a:r>
            <a:endParaRPr lang="en-GB" dirty="0"/>
          </a:p>
        </p:txBody>
      </p:sp>
      <p:sp>
        <p:nvSpPr>
          <p:cNvPr id="16" name="TextBox 15">
            <a:extLst>
              <a:ext uri="{FF2B5EF4-FFF2-40B4-BE49-F238E27FC236}">
                <a16:creationId xmlns:a16="http://schemas.microsoft.com/office/drawing/2014/main" id="{B76AB920-1E32-452A-9803-38FC5D096083}"/>
              </a:ext>
            </a:extLst>
          </p:cNvPr>
          <p:cNvSpPr txBox="1"/>
          <p:nvPr/>
        </p:nvSpPr>
        <p:spPr>
          <a:xfrm>
            <a:off x="10500572" y="820056"/>
            <a:ext cx="1417067"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[1231 responses]</a:t>
            </a:r>
            <a:endParaRPr lang="en-GB" dirty="0"/>
          </a:p>
        </p:txBody>
      </p:sp>
      <p:sp>
        <p:nvSpPr>
          <p:cNvPr id="17" name="TextBox 16">
            <a:extLst>
              <a:ext uri="{FF2B5EF4-FFF2-40B4-BE49-F238E27FC236}">
                <a16:creationId xmlns:a16="http://schemas.microsoft.com/office/drawing/2014/main" id="{32E6601F-D336-4205-B968-081BAB169256}"/>
              </a:ext>
            </a:extLst>
          </p:cNvPr>
          <p:cNvSpPr txBox="1"/>
          <p:nvPr/>
        </p:nvSpPr>
        <p:spPr>
          <a:xfrm>
            <a:off x="5716199" y="6479930"/>
            <a:ext cx="3832583"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[N.B. r</a:t>
            </a:r>
            <a:r>
              <a:rPr lang="en-GB" sz="1100" dirty="0" err="1">
                <a:solidFill>
                  <a:prstClr val="black"/>
                </a:solidFill>
                <a:latin typeface="Arial" panose="020B0604020202020204"/>
              </a:rPr>
              <a:t>espondents</a:t>
            </a:r>
            <a:r>
              <a:rPr lang="en-GB" sz="1100" dirty="0">
                <a:solidFill>
                  <a:prstClr val="black"/>
                </a:solidFill>
                <a:latin typeface="Arial" panose="020B0604020202020204"/>
              </a:rPr>
              <a:t> could tick as many options as they liked</a:t>
            </a:r>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a:t>
            </a:r>
            <a:endParaRPr lang="en-GB" dirty="0"/>
          </a:p>
        </p:txBody>
      </p:sp>
    </p:spTree>
    <p:extLst>
      <p:ext uri="{BB962C8B-B14F-4D97-AF65-F5344CB8AC3E}">
        <p14:creationId xmlns:p14="http://schemas.microsoft.com/office/powerpoint/2010/main" val="73543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0C74F-173D-419A-BF72-C3DD93BD3629}"/>
              </a:ext>
            </a:extLst>
          </p:cNvPr>
          <p:cNvSpPr>
            <a:spLocks noGrp="1"/>
          </p:cNvSpPr>
          <p:nvPr>
            <p:ph type="title"/>
          </p:nvPr>
        </p:nvSpPr>
        <p:spPr>
          <a:xfrm>
            <a:off x="306000" y="169290"/>
            <a:ext cx="9513249" cy="391199"/>
          </a:xfrm>
        </p:spPr>
        <p:txBody>
          <a:bodyPr>
            <a:noAutofit/>
          </a:bodyPr>
          <a:lstStyle/>
          <a:p>
            <a:r>
              <a:rPr lang="en-GB" sz="2800" dirty="0"/>
              <a:t>Which topics would you like to know more about? </a:t>
            </a:r>
          </a:p>
        </p:txBody>
      </p:sp>
      <p:sp>
        <p:nvSpPr>
          <p:cNvPr id="6" name="Date Placeholder 5">
            <a:extLst>
              <a:ext uri="{FF2B5EF4-FFF2-40B4-BE49-F238E27FC236}">
                <a16:creationId xmlns:a16="http://schemas.microsoft.com/office/drawing/2014/main" id="{5D9D802C-41C0-49DB-BAE6-0EBB3B93DB68}"/>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3DBD1222-6412-4A06-85E2-AEBCC669A043}"/>
              </a:ext>
            </a:extLst>
          </p:cNvPr>
          <p:cNvSpPr>
            <a:spLocks noGrp="1"/>
          </p:cNvSpPr>
          <p:nvPr>
            <p:ph type="sldNum" sz="quarter" idx="12"/>
          </p:nvPr>
        </p:nvSpPr>
        <p:spPr/>
        <p:txBody>
          <a:bodyPr/>
          <a:lstStyle/>
          <a:p>
            <a:r>
              <a:rPr lang="en-GB"/>
              <a:t>|   </a:t>
            </a:r>
            <a:fld id="{5898CC38-F149-5B45-A1B4-290B41364A0C}" type="slidenum">
              <a:rPr lang="en-GB" smtClean="0"/>
              <a:pPr/>
              <a:t>11</a:t>
            </a:fld>
            <a:endParaRPr lang="en-GB"/>
          </a:p>
        </p:txBody>
      </p:sp>
      <p:sp>
        <p:nvSpPr>
          <p:cNvPr id="11" name="Rectangle 10">
            <a:extLst>
              <a:ext uri="{FF2B5EF4-FFF2-40B4-BE49-F238E27FC236}">
                <a16:creationId xmlns:a16="http://schemas.microsoft.com/office/drawing/2014/main" id="{B2D2B38C-C4B9-4102-8198-747A191EFB90}"/>
              </a:ext>
            </a:extLst>
          </p:cNvPr>
          <p:cNvSpPr/>
          <p:nvPr/>
        </p:nvSpPr>
        <p:spPr>
          <a:xfrm>
            <a:off x="369277" y="647282"/>
            <a:ext cx="5696723" cy="3754874"/>
          </a:xfrm>
          <a:prstGeom prst="rect">
            <a:avLst/>
          </a:prstGeom>
        </p:spPr>
        <p:txBody>
          <a:bodyPr wrap="square" lIns="91440" tIns="45720" rIns="91440" bIns="45720" anchor="t">
            <a:spAutoFit/>
          </a:bodyPr>
          <a:lstStyle/>
          <a:p>
            <a:r>
              <a:rPr lang="en-GB" sz="1600" b="1" dirty="0"/>
              <a:t>Other comments for this question included:</a:t>
            </a:r>
          </a:p>
          <a:p>
            <a:endParaRPr lang="en-GB" sz="1600" b="1" dirty="0"/>
          </a:p>
          <a:p>
            <a:pPr marL="285750" indent="-285750">
              <a:buFont typeface="Arial" panose="020B0604020202020204" pitchFamily="34" charset="0"/>
              <a:buChar char="•"/>
            </a:pPr>
            <a:r>
              <a:rPr lang="en-GB" sz="1600" dirty="0"/>
              <a:t>More sex education in general and what’s involved in sex</a:t>
            </a:r>
          </a:p>
          <a:p>
            <a:pPr marL="285750" indent="-285750">
              <a:buFont typeface="Arial" panose="020B0604020202020204" pitchFamily="34" charset="0"/>
              <a:buChar char="•"/>
            </a:pPr>
            <a:r>
              <a:rPr lang="en-GB" sz="1600" dirty="0"/>
              <a:t>LGBTQ+ sex and relationships education</a:t>
            </a:r>
          </a:p>
          <a:p>
            <a:pPr marL="285750" indent="-285750">
              <a:buFont typeface="Arial" panose="020B0604020202020204" pitchFamily="34" charset="0"/>
              <a:buChar char="•"/>
            </a:pPr>
            <a:r>
              <a:rPr lang="en-GB" sz="1600" dirty="0"/>
              <a:t>Cultures around relationships and healthy relationships</a:t>
            </a:r>
          </a:p>
          <a:p>
            <a:pPr marL="285750" indent="-285750">
              <a:buFont typeface="Arial" panose="020B0604020202020204" pitchFamily="34" charset="0"/>
              <a:buChar char="•"/>
            </a:pPr>
            <a:r>
              <a:rPr lang="en-GB" sz="1600" dirty="0"/>
              <a:t>Mental health </a:t>
            </a:r>
          </a:p>
          <a:p>
            <a:pPr marL="285750" indent="-285750">
              <a:buFont typeface="Arial" panose="020B0604020202020204" pitchFamily="34" charset="0"/>
              <a:buChar char="•"/>
            </a:pPr>
            <a:r>
              <a:rPr lang="en-GB" sz="1600" dirty="0"/>
              <a:t>Body confidence</a:t>
            </a:r>
          </a:p>
          <a:p>
            <a:pPr marL="285750" indent="-285750">
              <a:buFont typeface="Arial" panose="020B0604020202020204" pitchFamily="34" charset="0"/>
              <a:buChar char="•"/>
            </a:pPr>
            <a:r>
              <a:rPr lang="en-GB" sz="1600" dirty="0"/>
              <a:t>Teaching BOTH genders about sexual assault/ harassment/abuse and what to do if it happens </a:t>
            </a:r>
          </a:p>
          <a:p>
            <a:pPr marL="285750" indent="-285750">
              <a:buFont typeface="Arial" panose="020B0604020202020204" pitchFamily="34" charset="0"/>
              <a:buChar char="•"/>
            </a:pPr>
            <a:r>
              <a:rPr lang="en-GB" sz="1600" dirty="0"/>
              <a:t>Periods</a:t>
            </a:r>
          </a:p>
          <a:p>
            <a:pPr marL="285750" indent="-285750">
              <a:buFont typeface="Arial" panose="020B0604020202020204" pitchFamily="34" charset="0"/>
              <a:buChar char="•"/>
            </a:pPr>
            <a:r>
              <a:rPr lang="en-GB" sz="1600" dirty="0"/>
              <a:t>Pressure around having sex</a:t>
            </a:r>
          </a:p>
          <a:p>
            <a:pPr marL="285750" indent="-285750">
              <a:buFont typeface="Arial" panose="020B0604020202020204" pitchFamily="34" charset="0"/>
              <a:buChar char="•"/>
            </a:pPr>
            <a:r>
              <a:rPr lang="en-GB" sz="1600" dirty="0"/>
              <a:t>Contraception and safe sex</a:t>
            </a:r>
          </a:p>
          <a:p>
            <a:pPr marL="285750" indent="-285750">
              <a:buFont typeface="Arial" panose="020B0604020202020204" pitchFamily="34" charset="0"/>
              <a:buChar char="•"/>
            </a:pPr>
            <a:r>
              <a:rPr lang="en-GB" sz="1600" dirty="0"/>
              <a:t>Abortion awareness</a:t>
            </a:r>
          </a:p>
          <a:p>
            <a:pPr marL="285750" indent="-285750">
              <a:buFont typeface="Arial" panose="020B0604020202020204" pitchFamily="34" charset="0"/>
              <a:buChar char="•"/>
            </a:pPr>
            <a:r>
              <a:rPr lang="en-GB" sz="1600" dirty="0"/>
              <a:t>Toxic masculinity </a:t>
            </a:r>
          </a:p>
          <a:p>
            <a:endParaRPr lang="en-GB" sz="1400" dirty="0"/>
          </a:p>
        </p:txBody>
      </p:sp>
      <p:sp>
        <p:nvSpPr>
          <p:cNvPr id="13" name="Footer Placeholder 9">
            <a:extLst>
              <a:ext uri="{FF2B5EF4-FFF2-40B4-BE49-F238E27FC236}">
                <a16:creationId xmlns:a16="http://schemas.microsoft.com/office/drawing/2014/main" id="{BF05A327-26FD-4D1C-940A-A25C7B698CBA}"/>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4" name="TextBox 13">
            <a:extLst>
              <a:ext uri="{FF2B5EF4-FFF2-40B4-BE49-F238E27FC236}">
                <a16:creationId xmlns:a16="http://schemas.microsoft.com/office/drawing/2014/main" id="{3FA42176-173B-4CDC-9A35-6EB40EC07141}"/>
              </a:ext>
            </a:extLst>
          </p:cNvPr>
          <p:cNvSpPr txBox="1"/>
          <p:nvPr/>
        </p:nvSpPr>
        <p:spPr>
          <a:xfrm>
            <a:off x="7837940" y="1009143"/>
            <a:ext cx="4038817" cy="1384995"/>
          </a:xfrm>
          <a:prstGeom prst="rect">
            <a:avLst/>
          </a:prstGeom>
          <a:noFill/>
        </p:spPr>
        <p:txBody>
          <a:bodyPr wrap="square">
            <a:spAutoFit/>
          </a:bodyPr>
          <a:lstStyle/>
          <a:p>
            <a:pPr algn="ctr"/>
            <a:r>
              <a:rPr lang="en-GB" sz="1400" i="1" dirty="0"/>
              <a:t>“The way that sex is taught about in school is very heteronormative, I think it should be more inclusive to queer people. I also think we should be taught about disabilities and neurodiversity, which is important to me as a neurodiverse person who lives in a disabled household.”</a:t>
            </a:r>
          </a:p>
        </p:txBody>
      </p:sp>
      <p:sp>
        <p:nvSpPr>
          <p:cNvPr id="16" name="Rectangle 15">
            <a:extLst>
              <a:ext uri="{FF2B5EF4-FFF2-40B4-BE49-F238E27FC236}">
                <a16:creationId xmlns:a16="http://schemas.microsoft.com/office/drawing/2014/main" id="{4579B015-1321-4AE4-B717-9719A448C9DD}"/>
              </a:ext>
            </a:extLst>
          </p:cNvPr>
          <p:cNvSpPr/>
          <p:nvPr/>
        </p:nvSpPr>
        <p:spPr>
          <a:xfrm>
            <a:off x="7872318" y="907751"/>
            <a:ext cx="3986082" cy="1592848"/>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465249D6-BA25-4E82-9FC1-63DEF274F686}"/>
              </a:ext>
            </a:extLst>
          </p:cNvPr>
          <p:cNvSpPr txBox="1"/>
          <p:nvPr/>
        </p:nvSpPr>
        <p:spPr>
          <a:xfrm>
            <a:off x="9827908" y="2797288"/>
            <a:ext cx="1918229" cy="1169551"/>
          </a:xfrm>
          <a:prstGeom prst="rect">
            <a:avLst/>
          </a:prstGeom>
          <a:noFill/>
        </p:spPr>
        <p:txBody>
          <a:bodyPr wrap="square">
            <a:spAutoFit/>
          </a:bodyPr>
          <a:lstStyle/>
          <a:p>
            <a:pPr algn="ctr"/>
            <a:r>
              <a:rPr lang="en-GB" sz="1400" i="1" dirty="0"/>
              <a:t>“Actual hygiene and safety precautions for LGBT people as most resort to online and get misinformed.”</a:t>
            </a:r>
          </a:p>
        </p:txBody>
      </p:sp>
      <p:sp>
        <p:nvSpPr>
          <p:cNvPr id="19" name="Rectangle 18">
            <a:extLst>
              <a:ext uri="{FF2B5EF4-FFF2-40B4-BE49-F238E27FC236}">
                <a16:creationId xmlns:a16="http://schemas.microsoft.com/office/drawing/2014/main" id="{DB577DA6-34E8-4942-85AC-18D8FA2D956D}"/>
              </a:ext>
            </a:extLst>
          </p:cNvPr>
          <p:cNvSpPr/>
          <p:nvPr/>
        </p:nvSpPr>
        <p:spPr>
          <a:xfrm>
            <a:off x="9715646" y="2675657"/>
            <a:ext cx="2142754" cy="141619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4CC3B465-B12A-48FC-966F-F5D1FC34B17E}"/>
              </a:ext>
            </a:extLst>
          </p:cNvPr>
          <p:cNvSpPr txBox="1"/>
          <p:nvPr/>
        </p:nvSpPr>
        <p:spPr>
          <a:xfrm>
            <a:off x="414040" y="4920768"/>
            <a:ext cx="4790202" cy="307777"/>
          </a:xfrm>
          <a:prstGeom prst="rect">
            <a:avLst/>
          </a:prstGeom>
          <a:noFill/>
        </p:spPr>
        <p:txBody>
          <a:bodyPr wrap="square">
            <a:spAutoFit/>
          </a:bodyPr>
          <a:lstStyle/>
          <a:p>
            <a:pPr algn="ctr"/>
            <a:r>
              <a:rPr lang="en-GB" sz="1400" i="1" dirty="0"/>
              <a:t>“I think boys should know more about periods.”</a:t>
            </a:r>
          </a:p>
        </p:txBody>
      </p:sp>
      <p:sp>
        <p:nvSpPr>
          <p:cNvPr id="24" name="Rectangle 23">
            <a:extLst>
              <a:ext uri="{FF2B5EF4-FFF2-40B4-BE49-F238E27FC236}">
                <a16:creationId xmlns:a16="http://schemas.microsoft.com/office/drawing/2014/main" id="{2FAB1FE3-B43B-4B28-9389-2D7752F696D8}"/>
              </a:ext>
            </a:extLst>
          </p:cNvPr>
          <p:cNvSpPr/>
          <p:nvPr/>
        </p:nvSpPr>
        <p:spPr>
          <a:xfrm>
            <a:off x="369277" y="4888869"/>
            <a:ext cx="4879729" cy="41678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D7831A94-DEDB-4B53-8FF2-C33F2074B36E}"/>
              </a:ext>
            </a:extLst>
          </p:cNvPr>
          <p:cNvSpPr txBox="1"/>
          <p:nvPr/>
        </p:nvSpPr>
        <p:spPr>
          <a:xfrm>
            <a:off x="414040" y="5496830"/>
            <a:ext cx="4790202" cy="954107"/>
          </a:xfrm>
          <a:prstGeom prst="rect">
            <a:avLst/>
          </a:prstGeom>
          <a:noFill/>
        </p:spPr>
        <p:txBody>
          <a:bodyPr wrap="square">
            <a:spAutoFit/>
          </a:bodyPr>
          <a:lstStyle/>
          <a:p>
            <a:pPr algn="ctr"/>
            <a:r>
              <a:rPr lang="en-GB" sz="1400" i="1" dirty="0"/>
              <a:t>“Periods for girls because most of it isn’t taught they just tell you what it is, not what to do, so when most girls get theirs they have no idea what to do and have to rely on themselves if they don’t have anyone who can help them.”</a:t>
            </a:r>
          </a:p>
        </p:txBody>
      </p:sp>
      <p:sp>
        <p:nvSpPr>
          <p:cNvPr id="26" name="Rectangle 25">
            <a:extLst>
              <a:ext uri="{FF2B5EF4-FFF2-40B4-BE49-F238E27FC236}">
                <a16:creationId xmlns:a16="http://schemas.microsoft.com/office/drawing/2014/main" id="{16253422-E847-45A1-88CC-9494A58D110F}"/>
              </a:ext>
            </a:extLst>
          </p:cNvPr>
          <p:cNvSpPr/>
          <p:nvPr/>
        </p:nvSpPr>
        <p:spPr>
          <a:xfrm>
            <a:off x="369277" y="5464931"/>
            <a:ext cx="4879729" cy="98600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299180CC-0C12-4A1B-B08D-5A4EE6043FF7}"/>
              </a:ext>
            </a:extLst>
          </p:cNvPr>
          <p:cNvSpPr txBox="1"/>
          <p:nvPr/>
        </p:nvSpPr>
        <p:spPr>
          <a:xfrm>
            <a:off x="326745" y="4350874"/>
            <a:ext cx="4955402" cy="307777"/>
          </a:xfrm>
          <a:prstGeom prst="rect">
            <a:avLst/>
          </a:prstGeom>
          <a:noFill/>
        </p:spPr>
        <p:txBody>
          <a:bodyPr wrap="square">
            <a:spAutoFit/>
          </a:bodyPr>
          <a:lstStyle/>
          <a:p>
            <a:pPr algn="ctr"/>
            <a:r>
              <a:rPr lang="en-GB" sz="1400" i="1" dirty="0"/>
              <a:t>“The emotional side of sex, rather than just the science of it.”</a:t>
            </a:r>
          </a:p>
        </p:txBody>
      </p:sp>
      <p:sp>
        <p:nvSpPr>
          <p:cNvPr id="28" name="Rectangle 27">
            <a:extLst>
              <a:ext uri="{FF2B5EF4-FFF2-40B4-BE49-F238E27FC236}">
                <a16:creationId xmlns:a16="http://schemas.microsoft.com/office/drawing/2014/main" id="{21CCB4F1-1A2D-40E7-BFC7-CDE3A34B1DA3}"/>
              </a:ext>
            </a:extLst>
          </p:cNvPr>
          <p:cNvSpPr/>
          <p:nvPr/>
        </p:nvSpPr>
        <p:spPr>
          <a:xfrm>
            <a:off x="369277" y="4297014"/>
            <a:ext cx="4879729" cy="41678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2DDE32ED-C662-454D-A49E-FA3E77B0251D}"/>
              </a:ext>
            </a:extLst>
          </p:cNvPr>
          <p:cNvSpPr txBox="1"/>
          <p:nvPr/>
        </p:nvSpPr>
        <p:spPr>
          <a:xfrm>
            <a:off x="7932139" y="2825633"/>
            <a:ext cx="1370886" cy="1169551"/>
          </a:xfrm>
          <a:prstGeom prst="rect">
            <a:avLst/>
          </a:prstGeom>
          <a:noFill/>
        </p:spPr>
        <p:txBody>
          <a:bodyPr wrap="square">
            <a:spAutoFit/>
          </a:bodyPr>
          <a:lstStyle/>
          <a:p>
            <a:pPr algn="ctr"/>
            <a:r>
              <a:rPr lang="en-GB" sz="1400" i="1" dirty="0"/>
              <a:t>“Staying safe in public, on the streets especially as a girl it's scary.”</a:t>
            </a:r>
          </a:p>
        </p:txBody>
      </p:sp>
      <p:sp>
        <p:nvSpPr>
          <p:cNvPr id="30" name="Rectangle 29">
            <a:extLst>
              <a:ext uri="{FF2B5EF4-FFF2-40B4-BE49-F238E27FC236}">
                <a16:creationId xmlns:a16="http://schemas.microsoft.com/office/drawing/2014/main" id="{D9F33D27-0C89-4D07-A83E-EC36B6CD31EE}"/>
              </a:ext>
            </a:extLst>
          </p:cNvPr>
          <p:cNvSpPr/>
          <p:nvPr/>
        </p:nvSpPr>
        <p:spPr>
          <a:xfrm>
            <a:off x="7872318" y="2675657"/>
            <a:ext cx="1509496" cy="141620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E91CD93C-5666-4AA0-97E7-1A692E7A68B6}"/>
              </a:ext>
            </a:extLst>
          </p:cNvPr>
          <p:cNvSpPr txBox="1"/>
          <p:nvPr/>
        </p:nvSpPr>
        <p:spPr>
          <a:xfrm>
            <a:off x="5731695" y="4370033"/>
            <a:ext cx="1648940" cy="2031325"/>
          </a:xfrm>
          <a:prstGeom prst="rect">
            <a:avLst/>
          </a:prstGeom>
          <a:noFill/>
        </p:spPr>
        <p:txBody>
          <a:bodyPr wrap="square">
            <a:spAutoFit/>
          </a:bodyPr>
          <a:lstStyle/>
          <a:p>
            <a:pPr algn="ctr"/>
            <a:r>
              <a:rPr lang="en-GB" sz="1400" i="1" dirty="0"/>
              <a:t>“I feel topics such as mental health in relation to sexual identity or gender should be looked at, as well as homophobia, sexism and mental abuse”.</a:t>
            </a:r>
          </a:p>
        </p:txBody>
      </p:sp>
      <p:sp>
        <p:nvSpPr>
          <p:cNvPr id="32" name="Rectangle 31">
            <a:extLst>
              <a:ext uri="{FF2B5EF4-FFF2-40B4-BE49-F238E27FC236}">
                <a16:creationId xmlns:a16="http://schemas.microsoft.com/office/drawing/2014/main" id="{CFDA8846-2AEE-4131-B1DD-74A3A70E7E3A}"/>
              </a:ext>
            </a:extLst>
          </p:cNvPr>
          <p:cNvSpPr/>
          <p:nvPr/>
        </p:nvSpPr>
        <p:spPr>
          <a:xfrm>
            <a:off x="5507170" y="4284939"/>
            <a:ext cx="2097990" cy="2165998"/>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B096CF94-D708-40AD-B793-A9ED03D9A1F9}"/>
              </a:ext>
            </a:extLst>
          </p:cNvPr>
          <p:cNvSpPr txBox="1"/>
          <p:nvPr/>
        </p:nvSpPr>
        <p:spPr>
          <a:xfrm>
            <a:off x="9940171" y="4460015"/>
            <a:ext cx="1648940" cy="1815882"/>
          </a:xfrm>
          <a:prstGeom prst="rect">
            <a:avLst/>
          </a:prstGeom>
          <a:noFill/>
        </p:spPr>
        <p:txBody>
          <a:bodyPr wrap="square">
            <a:spAutoFit/>
          </a:bodyPr>
          <a:lstStyle/>
          <a:p>
            <a:pPr algn="ctr"/>
            <a:r>
              <a:rPr lang="en-GB" sz="1400" i="1" dirty="0"/>
              <a:t>“Allow </a:t>
            </a:r>
            <a:r>
              <a:rPr lang="en-GB" sz="1400" i="1" dirty="0" err="1"/>
              <a:t>asexuals</a:t>
            </a:r>
            <a:r>
              <a:rPr lang="en-GB" sz="1400" i="1" dirty="0"/>
              <a:t> who don't feel comfortable with discussing sex-related content </a:t>
            </a:r>
          </a:p>
          <a:p>
            <a:pPr algn="ctr"/>
            <a:r>
              <a:rPr lang="en-GB" sz="1400" i="1" dirty="0"/>
              <a:t>to just chill somewhere outside the class.”</a:t>
            </a:r>
          </a:p>
        </p:txBody>
      </p:sp>
      <p:sp>
        <p:nvSpPr>
          <p:cNvPr id="34" name="Rectangle 33">
            <a:extLst>
              <a:ext uri="{FF2B5EF4-FFF2-40B4-BE49-F238E27FC236}">
                <a16:creationId xmlns:a16="http://schemas.microsoft.com/office/drawing/2014/main" id="{C6E89682-4DAF-40DD-BAB4-6E6E707AF104}"/>
              </a:ext>
            </a:extLst>
          </p:cNvPr>
          <p:cNvSpPr/>
          <p:nvPr/>
        </p:nvSpPr>
        <p:spPr>
          <a:xfrm>
            <a:off x="9715646" y="4284957"/>
            <a:ext cx="2097990" cy="2165998"/>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extLst>
              <a:ext uri="{FF2B5EF4-FFF2-40B4-BE49-F238E27FC236}">
                <a16:creationId xmlns:a16="http://schemas.microsoft.com/office/drawing/2014/main" id="{73CD6608-C41F-4A6E-9F31-F74D8CE7A530}"/>
              </a:ext>
            </a:extLst>
          </p:cNvPr>
          <p:cNvSpPr txBox="1"/>
          <p:nvPr/>
        </p:nvSpPr>
        <p:spPr>
          <a:xfrm>
            <a:off x="7946522" y="4579794"/>
            <a:ext cx="1284970" cy="1600438"/>
          </a:xfrm>
          <a:prstGeom prst="rect">
            <a:avLst/>
          </a:prstGeom>
          <a:noFill/>
        </p:spPr>
        <p:txBody>
          <a:bodyPr wrap="square">
            <a:spAutoFit/>
          </a:bodyPr>
          <a:lstStyle/>
          <a:p>
            <a:pPr algn="ctr"/>
            <a:r>
              <a:rPr lang="en-GB" sz="1400" i="1" dirty="0"/>
              <a:t>“Body confidence and how each persons genitals look different but are normal.”</a:t>
            </a:r>
          </a:p>
        </p:txBody>
      </p:sp>
      <p:sp>
        <p:nvSpPr>
          <p:cNvPr id="36" name="Rectangle 35">
            <a:extLst>
              <a:ext uri="{FF2B5EF4-FFF2-40B4-BE49-F238E27FC236}">
                <a16:creationId xmlns:a16="http://schemas.microsoft.com/office/drawing/2014/main" id="{DE6524EE-537E-4171-96CD-9C25B47EBC2E}"/>
              </a:ext>
            </a:extLst>
          </p:cNvPr>
          <p:cNvSpPr/>
          <p:nvPr/>
        </p:nvSpPr>
        <p:spPr>
          <a:xfrm>
            <a:off x="7872318" y="4284939"/>
            <a:ext cx="1509495" cy="2165998"/>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5951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0C74F-173D-419A-BF72-C3DD93BD3629}"/>
              </a:ext>
            </a:extLst>
          </p:cNvPr>
          <p:cNvSpPr>
            <a:spLocks noGrp="1"/>
          </p:cNvSpPr>
          <p:nvPr>
            <p:ph type="title"/>
          </p:nvPr>
        </p:nvSpPr>
        <p:spPr>
          <a:xfrm>
            <a:off x="304847" y="200995"/>
            <a:ext cx="8497153" cy="788902"/>
          </a:xfrm>
        </p:spPr>
        <p:txBody>
          <a:bodyPr>
            <a:noAutofit/>
          </a:bodyPr>
          <a:lstStyle/>
          <a:p>
            <a:r>
              <a:rPr lang="en-GB" sz="2800" dirty="0"/>
              <a:t>Which of the following sexual health information and services are you already aware of? </a:t>
            </a:r>
          </a:p>
        </p:txBody>
      </p:sp>
      <p:sp>
        <p:nvSpPr>
          <p:cNvPr id="6" name="Date Placeholder 5">
            <a:extLst>
              <a:ext uri="{FF2B5EF4-FFF2-40B4-BE49-F238E27FC236}">
                <a16:creationId xmlns:a16="http://schemas.microsoft.com/office/drawing/2014/main" id="{5D9D802C-41C0-49DB-BAE6-0EBB3B93DB68}"/>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3DBD1222-6412-4A06-85E2-AEBCC669A043}"/>
              </a:ext>
            </a:extLst>
          </p:cNvPr>
          <p:cNvSpPr>
            <a:spLocks noGrp="1"/>
          </p:cNvSpPr>
          <p:nvPr>
            <p:ph type="sldNum" sz="quarter" idx="12"/>
          </p:nvPr>
        </p:nvSpPr>
        <p:spPr/>
        <p:txBody>
          <a:bodyPr/>
          <a:lstStyle/>
          <a:p>
            <a:r>
              <a:rPr lang="en-GB"/>
              <a:t>|   </a:t>
            </a:r>
            <a:fld id="{5898CC38-F149-5B45-A1B4-290B41364A0C}" type="slidenum">
              <a:rPr lang="en-GB" smtClean="0"/>
              <a:pPr/>
              <a:t>12</a:t>
            </a:fld>
            <a:endParaRPr lang="en-GB"/>
          </a:p>
        </p:txBody>
      </p:sp>
      <p:sp>
        <p:nvSpPr>
          <p:cNvPr id="11" name="Rectangle 10">
            <a:extLst>
              <a:ext uri="{FF2B5EF4-FFF2-40B4-BE49-F238E27FC236}">
                <a16:creationId xmlns:a16="http://schemas.microsoft.com/office/drawing/2014/main" id="{B2D2B38C-C4B9-4102-8198-747A191EFB90}"/>
              </a:ext>
            </a:extLst>
          </p:cNvPr>
          <p:cNvSpPr/>
          <p:nvPr/>
        </p:nvSpPr>
        <p:spPr>
          <a:xfrm>
            <a:off x="436563" y="2322742"/>
            <a:ext cx="1307034" cy="369332"/>
          </a:xfrm>
          <a:prstGeom prst="rect">
            <a:avLst/>
          </a:prstGeom>
        </p:spPr>
        <p:txBody>
          <a:bodyPr wrap="square" lIns="91440" tIns="45720" rIns="91440" bIns="45720" anchor="t">
            <a:spAutoFit/>
          </a:bodyPr>
          <a:lstStyle/>
          <a:p>
            <a:pPr>
              <a:spcBef>
                <a:spcPts val="600"/>
              </a:spcBef>
            </a:pPr>
            <a:r>
              <a:rPr lang="en-GB" dirty="0"/>
              <a:t>Years 7-9:</a:t>
            </a:r>
            <a:endParaRPr lang="en-GB" sz="2000" dirty="0"/>
          </a:p>
        </p:txBody>
      </p:sp>
      <p:sp>
        <p:nvSpPr>
          <p:cNvPr id="10" name="Footer Placeholder 9">
            <a:extLst>
              <a:ext uri="{FF2B5EF4-FFF2-40B4-BE49-F238E27FC236}">
                <a16:creationId xmlns:a16="http://schemas.microsoft.com/office/drawing/2014/main" id="{6A1A1856-2F1F-4B26-B5A2-92370EFCD480}"/>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graphicFrame>
        <p:nvGraphicFramePr>
          <p:cNvPr id="9" name="Chart 8">
            <a:extLst>
              <a:ext uri="{FF2B5EF4-FFF2-40B4-BE49-F238E27FC236}">
                <a16:creationId xmlns:a16="http://schemas.microsoft.com/office/drawing/2014/main" id="{52D42895-0F86-4B84-A4A9-60C353EDCC94}"/>
              </a:ext>
            </a:extLst>
          </p:cNvPr>
          <p:cNvGraphicFramePr>
            <a:graphicFrameLocks/>
          </p:cNvGraphicFramePr>
          <p:nvPr>
            <p:extLst>
              <p:ext uri="{D42A27DB-BD31-4B8C-83A1-F6EECF244321}">
                <p14:modId xmlns:p14="http://schemas.microsoft.com/office/powerpoint/2010/main" val="3572025099"/>
              </p:ext>
            </p:extLst>
          </p:nvPr>
        </p:nvGraphicFramePr>
        <p:xfrm>
          <a:off x="438149" y="2663664"/>
          <a:ext cx="4810857" cy="2327436"/>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22D82EFD-44CD-4ED1-A66D-295FE0FE6A37}"/>
              </a:ext>
            </a:extLst>
          </p:cNvPr>
          <p:cNvSpPr/>
          <p:nvPr/>
        </p:nvSpPr>
        <p:spPr>
          <a:xfrm>
            <a:off x="5808662" y="2301277"/>
            <a:ext cx="3219451" cy="369332"/>
          </a:xfrm>
          <a:prstGeom prst="rect">
            <a:avLst/>
          </a:prstGeom>
        </p:spPr>
        <p:txBody>
          <a:bodyPr wrap="square" lIns="91440" tIns="45720" rIns="91440" bIns="45720" anchor="t">
            <a:spAutoFit/>
          </a:bodyPr>
          <a:lstStyle/>
          <a:p>
            <a:pPr>
              <a:spcBef>
                <a:spcPts val="600"/>
              </a:spcBef>
            </a:pPr>
            <a:r>
              <a:rPr lang="en-GB" dirty="0"/>
              <a:t>Years 10-11 and age 17-25:</a:t>
            </a:r>
            <a:endParaRPr lang="en-GB" sz="2000" dirty="0"/>
          </a:p>
        </p:txBody>
      </p:sp>
      <p:sp>
        <p:nvSpPr>
          <p:cNvPr id="14" name="Rectangle 13">
            <a:extLst>
              <a:ext uri="{FF2B5EF4-FFF2-40B4-BE49-F238E27FC236}">
                <a16:creationId xmlns:a16="http://schemas.microsoft.com/office/drawing/2014/main" id="{7E4BBA30-24E3-45D1-8B37-EB78A50C1744}"/>
              </a:ext>
            </a:extLst>
          </p:cNvPr>
          <p:cNvSpPr/>
          <p:nvPr/>
        </p:nvSpPr>
        <p:spPr>
          <a:xfrm>
            <a:off x="304847" y="2276476"/>
            <a:ext cx="5087033" cy="2809874"/>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B1AC3B-9712-49AF-BDE9-0836ED71DA71}"/>
              </a:ext>
            </a:extLst>
          </p:cNvPr>
          <p:cNvSpPr/>
          <p:nvPr/>
        </p:nvSpPr>
        <p:spPr>
          <a:xfrm>
            <a:off x="5676947" y="2276476"/>
            <a:ext cx="6353081" cy="418644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B345C5D9-C008-4D19-8383-AC6B6CFCBADC}"/>
              </a:ext>
            </a:extLst>
          </p:cNvPr>
          <p:cNvSpPr/>
          <p:nvPr/>
        </p:nvSpPr>
        <p:spPr>
          <a:xfrm>
            <a:off x="285797" y="1078117"/>
            <a:ext cx="11469640" cy="1077218"/>
          </a:xfrm>
          <a:prstGeom prst="rect">
            <a:avLst/>
          </a:prstGeom>
        </p:spPr>
        <p:txBody>
          <a:bodyPr wrap="square" lIns="91440" tIns="45720" rIns="91440" bIns="45720" anchor="t">
            <a:spAutoFit/>
          </a:bodyPr>
          <a:lstStyle/>
          <a:p>
            <a:pPr>
              <a:spcBef>
                <a:spcPts val="600"/>
              </a:spcBef>
            </a:pPr>
            <a:r>
              <a:rPr lang="en-GB" sz="1600" b="1" dirty="0"/>
              <a:t>A higher proportion of Years 7-9 were aware of the Essex Youth Service and Sexual Health Service website compared to older age groups </a:t>
            </a:r>
            <a:r>
              <a:rPr lang="en-GB" sz="1600" dirty="0"/>
              <a:t>(this may be due to a larger sample size for this age group and more proactive promotion within particular schools). Year 10+ were asked about a wider range of services. 17-25 year olds were significantly more likely to be aware of the </a:t>
            </a:r>
            <a:r>
              <a:rPr lang="en-GB" sz="1600" dirty="0" err="1"/>
              <a:t>eC</a:t>
            </a:r>
            <a:r>
              <a:rPr lang="en-GB" sz="1600" dirty="0"/>
              <a:t>-Card &amp; STI testing services compared to Years 10-11s.</a:t>
            </a:r>
          </a:p>
        </p:txBody>
      </p:sp>
      <p:graphicFrame>
        <p:nvGraphicFramePr>
          <p:cNvPr id="13" name="Chart 12">
            <a:extLst>
              <a:ext uri="{FF2B5EF4-FFF2-40B4-BE49-F238E27FC236}">
                <a16:creationId xmlns:a16="http://schemas.microsoft.com/office/drawing/2014/main" id="{68073EA2-4ADB-4CB9-85AB-4E62F20AF37A}"/>
              </a:ext>
            </a:extLst>
          </p:cNvPr>
          <p:cNvGraphicFramePr>
            <a:graphicFrameLocks/>
          </p:cNvGraphicFramePr>
          <p:nvPr>
            <p:extLst>
              <p:ext uri="{D42A27DB-BD31-4B8C-83A1-F6EECF244321}">
                <p14:modId xmlns:p14="http://schemas.microsoft.com/office/powerpoint/2010/main" val="4279148832"/>
              </p:ext>
            </p:extLst>
          </p:nvPr>
        </p:nvGraphicFramePr>
        <p:xfrm>
          <a:off x="5808662" y="2791750"/>
          <a:ext cx="5994910" cy="3483215"/>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a:extLst>
              <a:ext uri="{FF2B5EF4-FFF2-40B4-BE49-F238E27FC236}">
                <a16:creationId xmlns:a16="http://schemas.microsoft.com/office/drawing/2014/main" id="{582CEB2A-A237-4580-97D7-937CA8AE50F3}"/>
              </a:ext>
            </a:extLst>
          </p:cNvPr>
          <p:cNvSpPr txBox="1"/>
          <p:nvPr/>
        </p:nvSpPr>
        <p:spPr>
          <a:xfrm>
            <a:off x="3365771" y="2301277"/>
            <a:ext cx="1883236"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[1073 provided a response]</a:t>
            </a:r>
            <a:endParaRPr lang="en-GB" dirty="0"/>
          </a:p>
        </p:txBody>
      </p:sp>
      <p:sp>
        <p:nvSpPr>
          <p:cNvPr id="18" name="TextBox 17">
            <a:extLst>
              <a:ext uri="{FF2B5EF4-FFF2-40B4-BE49-F238E27FC236}">
                <a16:creationId xmlns:a16="http://schemas.microsoft.com/office/drawing/2014/main" id="{AA353BF7-90A5-41BB-9244-7F6E05C65D84}"/>
              </a:ext>
            </a:extLst>
          </p:cNvPr>
          <p:cNvSpPr txBox="1"/>
          <p:nvPr/>
        </p:nvSpPr>
        <p:spPr>
          <a:xfrm>
            <a:off x="10195657" y="2322742"/>
            <a:ext cx="1883236"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[843 provided a response]</a:t>
            </a:r>
            <a:endParaRPr lang="en-GB" dirty="0"/>
          </a:p>
        </p:txBody>
      </p:sp>
      <p:sp>
        <p:nvSpPr>
          <p:cNvPr id="19" name="TextBox 18">
            <a:extLst>
              <a:ext uri="{FF2B5EF4-FFF2-40B4-BE49-F238E27FC236}">
                <a16:creationId xmlns:a16="http://schemas.microsoft.com/office/drawing/2014/main" id="{CA3A849F-07CC-4D3C-AD3F-A851FE3E9CC7}"/>
              </a:ext>
            </a:extLst>
          </p:cNvPr>
          <p:cNvSpPr txBox="1"/>
          <p:nvPr/>
        </p:nvSpPr>
        <p:spPr>
          <a:xfrm>
            <a:off x="332652" y="5249985"/>
            <a:ext cx="4850496" cy="1107996"/>
          </a:xfrm>
          <a:prstGeom prst="rect">
            <a:avLst/>
          </a:prstGeom>
          <a:noFill/>
        </p:spPr>
        <p:txBody>
          <a:bodyPr wrap="square">
            <a:spAutoFit/>
          </a:bodyPr>
          <a:lstStyle/>
          <a:p>
            <a:r>
              <a:rPr lang="en-GB" sz="1100" dirty="0">
                <a:solidFill>
                  <a:prstClr val="black"/>
                </a:solidFill>
                <a:latin typeface="Arial" panose="020B0604020202020204"/>
              </a:rPr>
              <a:t>For 17-25 year olds, awareness across all services has increased compared to last year’s survey, where awareness was as follows:</a:t>
            </a:r>
          </a:p>
          <a:p>
            <a:endParaRPr lang="en-GB" sz="1100" dirty="0">
              <a:solidFill>
                <a:prstClr val="black"/>
              </a:solidFill>
              <a:latin typeface="Arial" panose="020B0604020202020204"/>
            </a:endParaRPr>
          </a:p>
          <a:p>
            <a:pPr marL="171450" indent="-171450">
              <a:buFont typeface="Arial" panose="020B0604020202020204" pitchFamily="34" charset="0"/>
              <a:buChar char="•"/>
            </a:pPr>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Online STI testing: 15%</a:t>
            </a:r>
          </a:p>
          <a:p>
            <a:pPr marL="171450" indent="-171450">
              <a:buFont typeface="Arial" panose="020B0604020202020204" pitchFamily="34" charset="0"/>
              <a:buChar char="•"/>
            </a:pPr>
            <a:r>
              <a:rPr lang="en-GB" sz="1100" dirty="0">
                <a:solidFill>
                  <a:prstClr val="black"/>
                </a:solidFill>
                <a:latin typeface="Arial" panose="020B0604020202020204"/>
              </a:rPr>
              <a:t>Essex Youth Service website: 26%</a:t>
            </a:r>
          </a:p>
          <a:p>
            <a:pPr marL="171450" indent="-171450">
              <a:buFont typeface="Arial" panose="020B0604020202020204" pitchFamily="34" charset="0"/>
              <a:buChar char="•"/>
            </a:pPr>
            <a:r>
              <a:rPr lang="en-GB" sz="1100" dirty="0">
                <a:solidFill>
                  <a:prstClr val="black"/>
                </a:solidFill>
                <a:latin typeface="Arial" panose="020B0604020202020204"/>
              </a:rPr>
              <a:t>e</a:t>
            </a:r>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C-Card: 20%</a:t>
            </a:r>
            <a:endParaRPr lang="en-GB" sz="1100" dirty="0"/>
          </a:p>
        </p:txBody>
      </p:sp>
      <p:cxnSp>
        <p:nvCxnSpPr>
          <p:cNvPr id="4" name="Straight Arrow Connector 3">
            <a:extLst>
              <a:ext uri="{FF2B5EF4-FFF2-40B4-BE49-F238E27FC236}">
                <a16:creationId xmlns:a16="http://schemas.microsoft.com/office/drawing/2014/main" id="{5C7F11F4-5B43-4B5F-89C8-412E8FA76C25}"/>
              </a:ext>
            </a:extLst>
          </p:cNvPr>
          <p:cNvCxnSpPr>
            <a:cxnSpLocks/>
          </p:cNvCxnSpPr>
          <p:nvPr/>
        </p:nvCxnSpPr>
        <p:spPr>
          <a:xfrm>
            <a:off x="5391880" y="6086475"/>
            <a:ext cx="28506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F58FD756-D5AD-4B1F-A943-E272456BB091}"/>
              </a:ext>
            </a:extLst>
          </p:cNvPr>
          <p:cNvSpPr/>
          <p:nvPr/>
        </p:nvSpPr>
        <p:spPr>
          <a:xfrm>
            <a:off x="304846" y="5187127"/>
            <a:ext cx="5087034" cy="129463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9B70C6CB-CCD7-4928-9A3A-358A5FB42D57}"/>
              </a:ext>
            </a:extLst>
          </p:cNvPr>
          <p:cNvSpPr txBox="1"/>
          <p:nvPr/>
        </p:nvSpPr>
        <p:spPr>
          <a:xfrm>
            <a:off x="2885209" y="5752139"/>
            <a:ext cx="2638386" cy="430887"/>
          </a:xfrm>
          <a:prstGeom prst="rect">
            <a:avLst/>
          </a:prstGeom>
          <a:noFill/>
        </p:spPr>
        <p:txBody>
          <a:bodyPr wrap="square">
            <a:spAutoFit/>
          </a:bodyPr>
          <a:lstStyle/>
          <a:p>
            <a:pPr marL="171450" indent="-171450">
              <a:buFont typeface="Arial" panose="020B0604020202020204" pitchFamily="34" charset="0"/>
              <a:buChar char="•"/>
            </a:pPr>
            <a:r>
              <a:rPr lang="en-GB" sz="1100" dirty="0">
                <a:solidFill>
                  <a:prstClr val="black"/>
                </a:solidFill>
                <a:latin typeface="Arial" panose="020B0604020202020204"/>
              </a:rPr>
              <a:t>Essex Sexual Health Service: 32%</a:t>
            </a:r>
          </a:p>
          <a:p>
            <a:pPr marL="171450" indent="-171450">
              <a:buFont typeface="Arial" panose="020B0604020202020204" pitchFamily="34" charset="0"/>
              <a:buChar char="•"/>
            </a:pPr>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Brook website: 5%</a:t>
            </a:r>
          </a:p>
        </p:txBody>
      </p:sp>
    </p:spTree>
    <p:extLst>
      <p:ext uri="{BB962C8B-B14F-4D97-AF65-F5344CB8AC3E}">
        <p14:creationId xmlns:p14="http://schemas.microsoft.com/office/powerpoint/2010/main" val="969807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327376" y="3033722"/>
            <a:ext cx="4988200" cy="1600200"/>
          </a:xfrm>
        </p:spPr>
        <p:txBody>
          <a:bodyPr>
            <a:normAutofit/>
          </a:bodyPr>
          <a:lstStyle/>
          <a:p>
            <a:r>
              <a:rPr lang="en-GB" sz="4400" dirty="0"/>
              <a:t>Being online and technology use</a:t>
            </a:r>
          </a:p>
        </p:txBody>
      </p:sp>
    </p:spTree>
    <p:extLst>
      <p:ext uri="{BB962C8B-B14F-4D97-AF65-F5344CB8AC3E}">
        <p14:creationId xmlns:p14="http://schemas.microsoft.com/office/powerpoint/2010/main" val="145142491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BE2042A-F547-46DA-ADD6-C4599FBBB4AF}"/>
              </a:ext>
            </a:extLst>
          </p:cNvPr>
          <p:cNvSpPr>
            <a:spLocks noGrp="1"/>
          </p:cNvSpPr>
          <p:nvPr>
            <p:ph type="title"/>
          </p:nvPr>
        </p:nvSpPr>
        <p:spPr>
          <a:xfrm>
            <a:off x="289800" y="261485"/>
            <a:ext cx="9692400" cy="571988"/>
          </a:xfrm>
        </p:spPr>
        <p:txBody>
          <a:bodyPr>
            <a:noAutofit/>
          </a:bodyPr>
          <a:lstStyle/>
          <a:p>
            <a:r>
              <a:rPr lang="en-GB" sz="2400" dirty="0"/>
              <a:t>When being on the internet or social media have you ever felt intimidated/uncomfortable/worried?</a:t>
            </a:r>
          </a:p>
        </p:txBody>
      </p:sp>
      <p:sp>
        <p:nvSpPr>
          <p:cNvPr id="6" name="Date Placeholder 5">
            <a:extLst>
              <a:ext uri="{FF2B5EF4-FFF2-40B4-BE49-F238E27FC236}">
                <a16:creationId xmlns:a16="http://schemas.microsoft.com/office/drawing/2014/main" id="{E0988848-611A-476C-BDA9-2713BC8EADD5}"/>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CE26ABB9-6B3F-4969-8369-3A35F1D2892C}"/>
              </a:ext>
            </a:extLst>
          </p:cNvPr>
          <p:cNvSpPr>
            <a:spLocks noGrp="1"/>
          </p:cNvSpPr>
          <p:nvPr>
            <p:ph type="sldNum" sz="quarter" idx="12"/>
          </p:nvPr>
        </p:nvSpPr>
        <p:spPr/>
        <p:txBody>
          <a:bodyPr/>
          <a:lstStyle/>
          <a:p>
            <a:r>
              <a:rPr lang="en-GB"/>
              <a:t>|   </a:t>
            </a:r>
            <a:fld id="{5898CC38-F149-5B45-A1B4-290B41364A0C}" type="slidenum">
              <a:rPr lang="en-GB" smtClean="0"/>
              <a:pPr/>
              <a:t>14</a:t>
            </a:fld>
            <a:endParaRPr lang="en-GB"/>
          </a:p>
        </p:txBody>
      </p:sp>
      <p:sp>
        <p:nvSpPr>
          <p:cNvPr id="2" name="TextBox 1">
            <a:extLst>
              <a:ext uri="{FF2B5EF4-FFF2-40B4-BE49-F238E27FC236}">
                <a16:creationId xmlns:a16="http://schemas.microsoft.com/office/drawing/2014/main" id="{4DA28BFC-1C58-47F3-A757-EEA22DCAF6EF}"/>
              </a:ext>
            </a:extLst>
          </p:cNvPr>
          <p:cNvSpPr txBox="1"/>
          <p:nvPr/>
        </p:nvSpPr>
        <p:spPr>
          <a:xfrm>
            <a:off x="306000" y="918803"/>
            <a:ext cx="11552400" cy="830997"/>
          </a:xfrm>
          <a:prstGeom prst="rect">
            <a:avLst/>
          </a:prstGeom>
          <a:noFill/>
        </p:spPr>
        <p:txBody>
          <a:bodyPr wrap="square" rtlCol="0">
            <a:spAutoFit/>
          </a:bodyPr>
          <a:lstStyle/>
          <a:p>
            <a:r>
              <a:rPr lang="en-GB" sz="1600" b="1" dirty="0"/>
              <a:t>Whilst many young people responding said they had never felt worried, uncomfortable or intimidated while on the internet, a significant proportion had felt worried or uncomfortable, and this increases with each age group. </a:t>
            </a:r>
            <a:r>
              <a:rPr lang="en-GB" sz="1600" dirty="0"/>
              <a:t>Younger age groups were more likely to have told someone if they felt this way, and also more likely to know where to go for help.</a:t>
            </a:r>
          </a:p>
        </p:txBody>
      </p:sp>
      <p:sp>
        <p:nvSpPr>
          <p:cNvPr id="9" name="Footer Placeholder 9">
            <a:extLst>
              <a:ext uri="{FF2B5EF4-FFF2-40B4-BE49-F238E27FC236}">
                <a16:creationId xmlns:a16="http://schemas.microsoft.com/office/drawing/2014/main" id="{65340E99-2F46-4D12-BD3F-B93278B1D2DC}"/>
              </a:ext>
            </a:extLst>
          </p:cNvPr>
          <p:cNvSpPr>
            <a:spLocks noGrp="1"/>
          </p:cNvSpPr>
          <p:nvPr>
            <p:ph type="ftr" sz="quarter" idx="11"/>
          </p:nvPr>
        </p:nvSpPr>
        <p:spPr>
          <a:xfrm>
            <a:off x="306000" y="6591600"/>
            <a:ext cx="3989163"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graphicFrame>
        <p:nvGraphicFramePr>
          <p:cNvPr id="8" name="Chart 7">
            <a:extLst>
              <a:ext uri="{FF2B5EF4-FFF2-40B4-BE49-F238E27FC236}">
                <a16:creationId xmlns:a16="http://schemas.microsoft.com/office/drawing/2014/main" id="{B9305AF4-CB4E-4E0B-B0C1-CEEFAC43D125}"/>
              </a:ext>
            </a:extLst>
          </p:cNvPr>
          <p:cNvGraphicFramePr>
            <a:graphicFrameLocks/>
          </p:cNvGraphicFramePr>
          <p:nvPr>
            <p:extLst>
              <p:ext uri="{D42A27DB-BD31-4B8C-83A1-F6EECF244321}">
                <p14:modId xmlns:p14="http://schemas.microsoft.com/office/powerpoint/2010/main" val="2289526473"/>
              </p:ext>
            </p:extLst>
          </p:nvPr>
        </p:nvGraphicFramePr>
        <p:xfrm>
          <a:off x="307154" y="2346226"/>
          <a:ext cx="4563949" cy="3934551"/>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5F362581-61FA-4914-938E-A79C8DB30A64}"/>
              </a:ext>
            </a:extLst>
          </p:cNvPr>
          <p:cNvSpPr txBox="1"/>
          <p:nvPr/>
        </p:nvSpPr>
        <p:spPr>
          <a:xfrm>
            <a:off x="407116" y="2038449"/>
            <a:ext cx="4154905" cy="307777"/>
          </a:xfrm>
          <a:prstGeom prst="rect">
            <a:avLst/>
          </a:prstGeom>
          <a:noFill/>
        </p:spPr>
        <p:txBody>
          <a:bodyPr wrap="square" rtlCol="0">
            <a:spAutoFit/>
          </a:bodyPr>
          <a:lstStyle/>
          <a:p>
            <a:r>
              <a:rPr lang="en-GB" sz="1400" dirty="0"/>
              <a:t>When being on the internet have you ever felt…</a:t>
            </a:r>
          </a:p>
        </p:txBody>
      </p:sp>
      <p:sp>
        <p:nvSpPr>
          <p:cNvPr id="13" name="Rectangle 12">
            <a:extLst>
              <a:ext uri="{FF2B5EF4-FFF2-40B4-BE49-F238E27FC236}">
                <a16:creationId xmlns:a16="http://schemas.microsoft.com/office/drawing/2014/main" id="{64B42FD2-08EB-4053-9AF0-9AB20644FE4A}"/>
              </a:ext>
            </a:extLst>
          </p:cNvPr>
          <p:cNvSpPr/>
          <p:nvPr/>
        </p:nvSpPr>
        <p:spPr>
          <a:xfrm>
            <a:off x="306002" y="1956987"/>
            <a:ext cx="4563950" cy="436912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9E32A4D-47E9-475F-948A-5E3F7D4440AC}"/>
              </a:ext>
            </a:extLst>
          </p:cNvPr>
          <p:cNvSpPr/>
          <p:nvPr/>
        </p:nvSpPr>
        <p:spPr>
          <a:xfrm>
            <a:off x="5031161" y="1956988"/>
            <a:ext cx="3213092" cy="4369128"/>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7" name="Chart 16">
            <a:extLst>
              <a:ext uri="{FF2B5EF4-FFF2-40B4-BE49-F238E27FC236}">
                <a16:creationId xmlns:a16="http://schemas.microsoft.com/office/drawing/2014/main" id="{67881CAC-EC0B-4901-B4F5-ADBE797EAFE1}"/>
              </a:ext>
            </a:extLst>
          </p:cNvPr>
          <p:cNvGraphicFramePr>
            <a:graphicFrameLocks/>
          </p:cNvGraphicFramePr>
          <p:nvPr>
            <p:extLst>
              <p:ext uri="{D42A27DB-BD31-4B8C-83A1-F6EECF244321}">
                <p14:modId xmlns:p14="http://schemas.microsoft.com/office/powerpoint/2010/main" val="1880543599"/>
              </p:ext>
            </p:extLst>
          </p:nvPr>
        </p:nvGraphicFramePr>
        <p:xfrm>
          <a:off x="5055647" y="2427687"/>
          <a:ext cx="3348663" cy="3908654"/>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a:extLst>
              <a:ext uri="{FF2B5EF4-FFF2-40B4-BE49-F238E27FC236}">
                <a16:creationId xmlns:a16="http://schemas.microsoft.com/office/drawing/2014/main" id="{C94B591F-9153-4360-B2C8-E5E50EF4CDE1}"/>
              </a:ext>
            </a:extLst>
          </p:cNvPr>
          <p:cNvSpPr txBox="1"/>
          <p:nvPr/>
        </p:nvSpPr>
        <p:spPr>
          <a:xfrm>
            <a:off x="5102707" y="2038449"/>
            <a:ext cx="2864298" cy="307777"/>
          </a:xfrm>
          <a:prstGeom prst="rect">
            <a:avLst/>
          </a:prstGeom>
          <a:noFill/>
        </p:spPr>
        <p:txBody>
          <a:bodyPr wrap="square" rtlCol="0">
            <a:spAutoFit/>
          </a:bodyPr>
          <a:lstStyle/>
          <a:p>
            <a:r>
              <a:rPr lang="en-GB" sz="1400" dirty="0"/>
              <a:t>If you have…did you tell anyone?</a:t>
            </a:r>
          </a:p>
        </p:txBody>
      </p:sp>
      <p:sp>
        <p:nvSpPr>
          <p:cNvPr id="19" name="TextBox 18">
            <a:extLst>
              <a:ext uri="{FF2B5EF4-FFF2-40B4-BE49-F238E27FC236}">
                <a16:creationId xmlns:a16="http://schemas.microsoft.com/office/drawing/2014/main" id="{E1FD2A95-6E36-456B-B4B4-6464C228EF55}"/>
              </a:ext>
            </a:extLst>
          </p:cNvPr>
          <p:cNvSpPr txBox="1"/>
          <p:nvPr/>
        </p:nvSpPr>
        <p:spPr>
          <a:xfrm>
            <a:off x="8461398" y="2038449"/>
            <a:ext cx="3041603" cy="307777"/>
          </a:xfrm>
          <a:prstGeom prst="rect">
            <a:avLst/>
          </a:prstGeom>
          <a:noFill/>
        </p:spPr>
        <p:txBody>
          <a:bodyPr wrap="square" rtlCol="0">
            <a:spAutoFit/>
          </a:bodyPr>
          <a:lstStyle/>
          <a:p>
            <a:r>
              <a:rPr lang="en-GB" sz="1400" dirty="0"/>
              <a:t>Did you know where to go for help?</a:t>
            </a:r>
          </a:p>
        </p:txBody>
      </p:sp>
      <p:sp>
        <p:nvSpPr>
          <p:cNvPr id="20" name="Rectangle 19">
            <a:extLst>
              <a:ext uri="{FF2B5EF4-FFF2-40B4-BE49-F238E27FC236}">
                <a16:creationId xmlns:a16="http://schemas.microsoft.com/office/drawing/2014/main" id="{1978D91F-1124-403A-B527-A319971E39EF}"/>
              </a:ext>
            </a:extLst>
          </p:cNvPr>
          <p:cNvSpPr/>
          <p:nvPr/>
        </p:nvSpPr>
        <p:spPr>
          <a:xfrm>
            <a:off x="8408994" y="1955226"/>
            <a:ext cx="3535996" cy="4369127"/>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1" name="Chart 20">
            <a:extLst>
              <a:ext uri="{FF2B5EF4-FFF2-40B4-BE49-F238E27FC236}">
                <a16:creationId xmlns:a16="http://schemas.microsoft.com/office/drawing/2014/main" id="{3F3C8271-4C5F-4212-85D9-6CBC5C15A84B}"/>
              </a:ext>
            </a:extLst>
          </p:cNvPr>
          <p:cNvGraphicFramePr>
            <a:graphicFrameLocks/>
          </p:cNvGraphicFramePr>
          <p:nvPr>
            <p:extLst>
              <p:ext uri="{D42A27DB-BD31-4B8C-83A1-F6EECF244321}">
                <p14:modId xmlns:p14="http://schemas.microsoft.com/office/powerpoint/2010/main" val="1230663385"/>
              </p:ext>
            </p:extLst>
          </p:nvPr>
        </p:nvGraphicFramePr>
        <p:xfrm>
          <a:off x="8477355" y="2483252"/>
          <a:ext cx="3535996" cy="3853089"/>
        </p:xfrm>
        <a:graphic>
          <a:graphicData uri="http://schemas.openxmlformats.org/drawingml/2006/chart">
            <c:chart xmlns:c="http://schemas.openxmlformats.org/drawingml/2006/chart" xmlns:r="http://schemas.openxmlformats.org/officeDocument/2006/relationships" r:id="rId5"/>
          </a:graphicData>
        </a:graphic>
      </p:graphicFrame>
      <p:sp>
        <p:nvSpPr>
          <p:cNvPr id="23" name="TextBox 22">
            <a:extLst>
              <a:ext uri="{FF2B5EF4-FFF2-40B4-BE49-F238E27FC236}">
                <a16:creationId xmlns:a16="http://schemas.microsoft.com/office/drawing/2014/main" id="{59C5C8D8-1CA3-47B2-B3BA-25F69D119AAF}"/>
              </a:ext>
            </a:extLst>
          </p:cNvPr>
          <p:cNvSpPr txBox="1"/>
          <p:nvPr/>
        </p:nvSpPr>
        <p:spPr>
          <a:xfrm>
            <a:off x="8404309" y="6019167"/>
            <a:ext cx="1352533" cy="261610"/>
          </a:xfrm>
          <a:prstGeom prst="rect">
            <a:avLst/>
          </a:prstGeom>
          <a:noFill/>
        </p:spPr>
        <p:txBody>
          <a:bodyPr wrap="square" rtlCol="0">
            <a:spAutoFit/>
          </a:bodyPr>
          <a:lstStyle/>
          <a:p>
            <a:r>
              <a:rPr lang="en-GB" sz="1100" dirty="0"/>
              <a:t>[3441 responses]</a:t>
            </a:r>
          </a:p>
        </p:txBody>
      </p:sp>
      <p:sp>
        <p:nvSpPr>
          <p:cNvPr id="22" name="TextBox 21">
            <a:extLst>
              <a:ext uri="{FF2B5EF4-FFF2-40B4-BE49-F238E27FC236}">
                <a16:creationId xmlns:a16="http://schemas.microsoft.com/office/drawing/2014/main" id="{00606403-5A75-4A09-BCF9-A2AD62817BD9}"/>
              </a:ext>
            </a:extLst>
          </p:cNvPr>
          <p:cNvSpPr txBox="1"/>
          <p:nvPr/>
        </p:nvSpPr>
        <p:spPr>
          <a:xfrm>
            <a:off x="3547659" y="6032109"/>
            <a:ext cx="1442901"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[3616 responses]</a:t>
            </a:r>
            <a:endParaRPr lang="en-GB" dirty="0"/>
          </a:p>
        </p:txBody>
      </p:sp>
      <p:sp>
        <p:nvSpPr>
          <p:cNvPr id="24" name="TextBox 23">
            <a:extLst>
              <a:ext uri="{FF2B5EF4-FFF2-40B4-BE49-F238E27FC236}">
                <a16:creationId xmlns:a16="http://schemas.microsoft.com/office/drawing/2014/main" id="{177546B7-88A1-4229-B671-77500BC20AD3}"/>
              </a:ext>
            </a:extLst>
          </p:cNvPr>
          <p:cNvSpPr txBox="1"/>
          <p:nvPr/>
        </p:nvSpPr>
        <p:spPr>
          <a:xfrm>
            <a:off x="5015237" y="6038460"/>
            <a:ext cx="1385562"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[3468 responses]</a:t>
            </a:r>
            <a:endParaRPr lang="en-GB" dirty="0"/>
          </a:p>
        </p:txBody>
      </p:sp>
    </p:spTree>
    <p:extLst>
      <p:ext uri="{BB962C8B-B14F-4D97-AF65-F5344CB8AC3E}">
        <p14:creationId xmlns:p14="http://schemas.microsoft.com/office/powerpoint/2010/main" val="1384219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BE2042A-F547-46DA-ADD6-C4599FBBB4AF}"/>
              </a:ext>
            </a:extLst>
          </p:cNvPr>
          <p:cNvSpPr>
            <a:spLocks noGrp="1"/>
          </p:cNvSpPr>
          <p:nvPr>
            <p:ph type="title"/>
          </p:nvPr>
        </p:nvSpPr>
        <p:spPr>
          <a:xfrm>
            <a:off x="289800" y="261484"/>
            <a:ext cx="11552400" cy="392857"/>
          </a:xfrm>
        </p:spPr>
        <p:txBody>
          <a:bodyPr>
            <a:normAutofit/>
          </a:bodyPr>
          <a:lstStyle/>
          <a:p>
            <a:r>
              <a:rPr lang="en-GB" sz="2400" dirty="0"/>
              <a:t>If you have felt intimidated, uncomfortable, worried…</a:t>
            </a:r>
          </a:p>
        </p:txBody>
      </p:sp>
      <p:sp>
        <p:nvSpPr>
          <p:cNvPr id="6" name="Date Placeholder 5">
            <a:extLst>
              <a:ext uri="{FF2B5EF4-FFF2-40B4-BE49-F238E27FC236}">
                <a16:creationId xmlns:a16="http://schemas.microsoft.com/office/drawing/2014/main" id="{E0988848-611A-476C-BDA9-2713BC8EADD5}"/>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CE26ABB9-6B3F-4969-8369-3A35F1D2892C}"/>
              </a:ext>
            </a:extLst>
          </p:cNvPr>
          <p:cNvSpPr>
            <a:spLocks noGrp="1"/>
          </p:cNvSpPr>
          <p:nvPr>
            <p:ph type="sldNum" sz="quarter" idx="12"/>
          </p:nvPr>
        </p:nvSpPr>
        <p:spPr/>
        <p:txBody>
          <a:bodyPr/>
          <a:lstStyle/>
          <a:p>
            <a:r>
              <a:rPr lang="en-GB"/>
              <a:t>|   </a:t>
            </a:r>
            <a:fld id="{5898CC38-F149-5B45-A1B4-290B41364A0C}" type="slidenum">
              <a:rPr lang="en-GB" smtClean="0"/>
              <a:pPr/>
              <a:t>15</a:t>
            </a:fld>
            <a:endParaRPr lang="en-GB"/>
          </a:p>
        </p:txBody>
      </p:sp>
      <p:sp>
        <p:nvSpPr>
          <p:cNvPr id="9" name="Footer Placeholder 9">
            <a:extLst>
              <a:ext uri="{FF2B5EF4-FFF2-40B4-BE49-F238E27FC236}">
                <a16:creationId xmlns:a16="http://schemas.microsoft.com/office/drawing/2014/main" id="{65340E99-2F46-4D12-BD3F-B93278B1D2DC}"/>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8" name="TextBox 7">
            <a:extLst>
              <a:ext uri="{FF2B5EF4-FFF2-40B4-BE49-F238E27FC236}">
                <a16:creationId xmlns:a16="http://schemas.microsoft.com/office/drawing/2014/main" id="{9DFE7C13-8B23-4C7E-BC64-383FEF9F3495}"/>
              </a:ext>
            </a:extLst>
          </p:cNvPr>
          <p:cNvSpPr txBox="1"/>
          <p:nvPr/>
        </p:nvSpPr>
        <p:spPr>
          <a:xfrm>
            <a:off x="391387" y="4748898"/>
            <a:ext cx="5842359" cy="1600438"/>
          </a:xfrm>
          <a:prstGeom prst="rect">
            <a:avLst/>
          </a:prstGeom>
          <a:noFill/>
        </p:spPr>
        <p:txBody>
          <a:bodyPr wrap="square" rtlCol="0">
            <a:spAutoFit/>
          </a:bodyPr>
          <a:lstStyle/>
          <a:p>
            <a:r>
              <a:rPr lang="en-GB" sz="1400" dirty="0"/>
              <a:t>All age groups are most likely to turn to family or friends, with Years 7-9 much more likely to go to family. A smaller proportion would go to a teacher, youth worker or the police. </a:t>
            </a:r>
          </a:p>
          <a:p>
            <a:endParaRPr lang="en-GB" sz="1400" dirty="0"/>
          </a:p>
          <a:p>
            <a:r>
              <a:rPr lang="en-GB" sz="1400" dirty="0"/>
              <a:t>17-25 year olds were additionally asked whether they would tell a work friend/colleague or someone they trust. 51% say they would tell someone they trust, and 7% would tell a work friend/colleague.</a:t>
            </a:r>
          </a:p>
        </p:txBody>
      </p:sp>
      <p:graphicFrame>
        <p:nvGraphicFramePr>
          <p:cNvPr id="10" name="Chart 9">
            <a:extLst>
              <a:ext uri="{FF2B5EF4-FFF2-40B4-BE49-F238E27FC236}">
                <a16:creationId xmlns:a16="http://schemas.microsoft.com/office/drawing/2014/main" id="{C5D1A480-FD05-4D7B-9CEA-4A734D94C8D2}"/>
              </a:ext>
            </a:extLst>
          </p:cNvPr>
          <p:cNvGraphicFramePr>
            <a:graphicFrameLocks/>
          </p:cNvGraphicFramePr>
          <p:nvPr>
            <p:extLst>
              <p:ext uri="{D42A27DB-BD31-4B8C-83A1-F6EECF244321}">
                <p14:modId xmlns:p14="http://schemas.microsoft.com/office/powerpoint/2010/main" val="2853794626"/>
              </p:ext>
            </p:extLst>
          </p:nvPr>
        </p:nvGraphicFramePr>
        <p:xfrm>
          <a:off x="434587" y="1177702"/>
          <a:ext cx="5913022" cy="359753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6CA5B6C3-A7FE-4666-B533-0C055EC6EC21}"/>
              </a:ext>
            </a:extLst>
          </p:cNvPr>
          <p:cNvSpPr txBox="1"/>
          <p:nvPr/>
        </p:nvSpPr>
        <p:spPr>
          <a:xfrm>
            <a:off x="346996" y="869925"/>
            <a:ext cx="4106354" cy="307777"/>
          </a:xfrm>
          <a:prstGeom prst="rect">
            <a:avLst/>
          </a:prstGeom>
          <a:noFill/>
        </p:spPr>
        <p:txBody>
          <a:bodyPr wrap="square" rtlCol="0">
            <a:spAutoFit/>
          </a:bodyPr>
          <a:lstStyle/>
          <a:p>
            <a:r>
              <a:rPr lang="en-GB" sz="1400" dirty="0"/>
              <a:t>Would you go to any of the following?</a:t>
            </a:r>
          </a:p>
        </p:txBody>
      </p:sp>
      <p:sp>
        <p:nvSpPr>
          <p:cNvPr id="13" name="Rectangle 12">
            <a:extLst>
              <a:ext uri="{FF2B5EF4-FFF2-40B4-BE49-F238E27FC236}">
                <a16:creationId xmlns:a16="http://schemas.microsoft.com/office/drawing/2014/main" id="{72C5D12B-30EA-4903-AEC3-0D1F107CB14F}"/>
              </a:ext>
            </a:extLst>
          </p:cNvPr>
          <p:cNvSpPr/>
          <p:nvPr/>
        </p:nvSpPr>
        <p:spPr>
          <a:xfrm>
            <a:off x="306000" y="837369"/>
            <a:ext cx="6147554" cy="5571203"/>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47AF71D5-12F3-4AD9-A42F-19E76A096C2A}"/>
              </a:ext>
            </a:extLst>
          </p:cNvPr>
          <p:cNvSpPr/>
          <p:nvPr/>
        </p:nvSpPr>
        <p:spPr>
          <a:xfrm>
            <a:off x="6626471" y="837369"/>
            <a:ext cx="5355338" cy="5571203"/>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D03AD1E8-8F6A-4609-8333-9DFBB2B32F03}"/>
              </a:ext>
            </a:extLst>
          </p:cNvPr>
          <p:cNvSpPr txBox="1"/>
          <p:nvPr/>
        </p:nvSpPr>
        <p:spPr>
          <a:xfrm>
            <a:off x="6692854" y="877558"/>
            <a:ext cx="5246959" cy="738664"/>
          </a:xfrm>
          <a:prstGeom prst="rect">
            <a:avLst/>
          </a:prstGeom>
          <a:noFill/>
        </p:spPr>
        <p:txBody>
          <a:bodyPr wrap="square" rtlCol="0">
            <a:spAutoFit/>
          </a:bodyPr>
          <a:lstStyle/>
          <a:p>
            <a:r>
              <a:rPr lang="en-GB" sz="1400" dirty="0"/>
              <a:t>Would you tell an adult if you were asked to do something online that you were uncomfortable with? (E.g. sending private pictures or joining an online private chat).</a:t>
            </a:r>
          </a:p>
        </p:txBody>
      </p:sp>
      <p:graphicFrame>
        <p:nvGraphicFramePr>
          <p:cNvPr id="16" name="Chart 15">
            <a:extLst>
              <a:ext uri="{FF2B5EF4-FFF2-40B4-BE49-F238E27FC236}">
                <a16:creationId xmlns:a16="http://schemas.microsoft.com/office/drawing/2014/main" id="{CBA1701E-8709-4E48-A901-DBEFE4BB4908}"/>
              </a:ext>
            </a:extLst>
          </p:cNvPr>
          <p:cNvGraphicFramePr>
            <a:graphicFrameLocks/>
          </p:cNvGraphicFramePr>
          <p:nvPr>
            <p:extLst>
              <p:ext uri="{D42A27DB-BD31-4B8C-83A1-F6EECF244321}">
                <p14:modId xmlns:p14="http://schemas.microsoft.com/office/powerpoint/2010/main" val="3434975831"/>
              </p:ext>
            </p:extLst>
          </p:nvPr>
        </p:nvGraphicFramePr>
        <p:xfrm>
          <a:off x="6727324" y="1707083"/>
          <a:ext cx="5355338" cy="362907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a:extLst>
              <a:ext uri="{FF2B5EF4-FFF2-40B4-BE49-F238E27FC236}">
                <a16:creationId xmlns:a16="http://schemas.microsoft.com/office/drawing/2014/main" id="{97E2A46F-08DE-4C73-B3C5-D35DEF5FC4D6}"/>
              </a:ext>
            </a:extLst>
          </p:cNvPr>
          <p:cNvSpPr txBox="1"/>
          <p:nvPr/>
        </p:nvSpPr>
        <p:spPr>
          <a:xfrm>
            <a:off x="6711124" y="5316784"/>
            <a:ext cx="5131076" cy="738664"/>
          </a:xfrm>
          <a:prstGeom prst="rect">
            <a:avLst/>
          </a:prstGeom>
          <a:noFill/>
        </p:spPr>
        <p:txBody>
          <a:bodyPr wrap="square" rtlCol="0">
            <a:spAutoFit/>
          </a:bodyPr>
          <a:lstStyle/>
          <a:p>
            <a:r>
              <a:rPr lang="en-GB" sz="1400" dirty="0"/>
              <a:t>Years 7-9 were much more likely to say they would tell an adult compared to older age groups, with the proportion who say they would tell an adult falling with each increasing age group.</a:t>
            </a:r>
          </a:p>
        </p:txBody>
      </p:sp>
      <p:sp>
        <p:nvSpPr>
          <p:cNvPr id="18" name="TextBox 17">
            <a:extLst>
              <a:ext uri="{FF2B5EF4-FFF2-40B4-BE49-F238E27FC236}">
                <a16:creationId xmlns:a16="http://schemas.microsoft.com/office/drawing/2014/main" id="{7329A610-B262-4A9F-9EA6-30D9CAA41805}"/>
              </a:ext>
            </a:extLst>
          </p:cNvPr>
          <p:cNvSpPr txBox="1"/>
          <p:nvPr/>
        </p:nvSpPr>
        <p:spPr>
          <a:xfrm>
            <a:off x="5051649" y="863869"/>
            <a:ext cx="1442901"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[3479 responses]</a:t>
            </a:r>
            <a:endParaRPr lang="en-GB" dirty="0"/>
          </a:p>
        </p:txBody>
      </p:sp>
      <p:sp>
        <p:nvSpPr>
          <p:cNvPr id="19" name="TextBox 18">
            <a:extLst>
              <a:ext uri="{FF2B5EF4-FFF2-40B4-BE49-F238E27FC236}">
                <a16:creationId xmlns:a16="http://schemas.microsoft.com/office/drawing/2014/main" id="{17CF1360-D4E3-4701-8338-4A183C1B1DCB}"/>
              </a:ext>
            </a:extLst>
          </p:cNvPr>
          <p:cNvSpPr txBox="1"/>
          <p:nvPr/>
        </p:nvSpPr>
        <p:spPr>
          <a:xfrm>
            <a:off x="6626471" y="6119582"/>
            <a:ext cx="1442901"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[3618 responses]</a:t>
            </a:r>
            <a:endParaRPr lang="en-GB" dirty="0"/>
          </a:p>
        </p:txBody>
      </p:sp>
    </p:spTree>
    <p:extLst>
      <p:ext uri="{BB962C8B-B14F-4D97-AF65-F5344CB8AC3E}">
        <p14:creationId xmlns:p14="http://schemas.microsoft.com/office/powerpoint/2010/main" val="1753020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BE2042A-F547-46DA-ADD6-C4599FBBB4AF}"/>
              </a:ext>
            </a:extLst>
          </p:cNvPr>
          <p:cNvSpPr>
            <a:spLocks noGrp="1"/>
          </p:cNvSpPr>
          <p:nvPr>
            <p:ph type="title"/>
          </p:nvPr>
        </p:nvSpPr>
        <p:spPr>
          <a:xfrm>
            <a:off x="306000" y="129601"/>
            <a:ext cx="8644569" cy="727630"/>
          </a:xfrm>
        </p:spPr>
        <p:txBody>
          <a:bodyPr>
            <a:noAutofit/>
          </a:bodyPr>
          <a:lstStyle/>
          <a:p>
            <a:r>
              <a:rPr lang="en-GB" sz="2400" dirty="0"/>
              <a:t>Reasons for not telling an adult if you were asked to do something online that you were uncomfortable with</a:t>
            </a:r>
          </a:p>
        </p:txBody>
      </p:sp>
      <p:sp>
        <p:nvSpPr>
          <p:cNvPr id="6" name="Date Placeholder 5">
            <a:extLst>
              <a:ext uri="{FF2B5EF4-FFF2-40B4-BE49-F238E27FC236}">
                <a16:creationId xmlns:a16="http://schemas.microsoft.com/office/drawing/2014/main" id="{E0988848-611A-476C-BDA9-2713BC8EADD5}"/>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CE26ABB9-6B3F-4969-8369-3A35F1D2892C}"/>
              </a:ext>
            </a:extLst>
          </p:cNvPr>
          <p:cNvSpPr>
            <a:spLocks noGrp="1"/>
          </p:cNvSpPr>
          <p:nvPr>
            <p:ph type="sldNum" sz="quarter" idx="12"/>
          </p:nvPr>
        </p:nvSpPr>
        <p:spPr/>
        <p:txBody>
          <a:bodyPr/>
          <a:lstStyle/>
          <a:p>
            <a:r>
              <a:rPr lang="en-GB"/>
              <a:t>|   </a:t>
            </a:r>
            <a:fld id="{5898CC38-F149-5B45-A1B4-290B41364A0C}" type="slidenum">
              <a:rPr lang="en-GB" smtClean="0"/>
              <a:pPr/>
              <a:t>16</a:t>
            </a:fld>
            <a:endParaRPr lang="en-GB"/>
          </a:p>
        </p:txBody>
      </p:sp>
      <p:sp>
        <p:nvSpPr>
          <p:cNvPr id="9" name="Footer Placeholder 9">
            <a:extLst>
              <a:ext uri="{FF2B5EF4-FFF2-40B4-BE49-F238E27FC236}">
                <a16:creationId xmlns:a16="http://schemas.microsoft.com/office/drawing/2014/main" id="{65340E99-2F46-4D12-BD3F-B93278B1D2DC}"/>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8" name="TextBox 7">
            <a:extLst>
              <a:ext uri="{FF2B5EF4-FFF2-40B4-BE49-F238E27FC236}">
                <a16:creationId xmlns:a16="http://schemas.microsoft.com/office/drawing/2014/main" id="{9DFE7C13-8B23-4C7E-BC64-383FEF9F3495}"/>
              </a:ext>
            </a:extLst>
          </p:cNvPr>
          <p:cNvSpPr txBox="1"/>
          <p:nvPr/>
        </p:nvSpPr>
        <p:spPr>
          <a:xfrm>
            <a:off x="391083" y="4958933"/>
            <a:ext cx="5068636" cy="1138773"/>
          </a:xfrm>
          <a:prstGeom prst="rect">
            <a:avLst/>
          </a:prstGeom>
          <a:noFill/>
        </p:spPr>
        <p:txBody>
          <a:bodyPr wrap="square" rtlCol="0">
            <a:spAutoFit/>
          </a:bodyPr>
          <a:lstStyle/>
          <a:p>
            <a:r>
              <a:rPr lang="en-GB" sz="1400" dirty="0"/>
              <a:t>The main reason for not telling an adult across all age groups was embarrassment, which increased with each age group. Getting into trouble was the second reason, which decreased with each age group. </a:t>
            </a:r>
            <a:r>
              <a:rPr lang="en-GB" sz="1200" i="1" dirty="0"/>
              <a:t>(N.B. 17-25 year olds were not asked about internet being taken away).</a:t>
            </a:r>
          </a:p>
        </p:txBody>
      </p:sp>
      <p:sp>
        <p:nvSpPr>
          <p:cNvPr id="12" name="TextBox 11">
            <a:extLst>
              <a:ext uri="{FF2B5EF4-FFF2-40B4-BE49-F238E27FC236}">
                <a16:creationId xmlns:a16="http://schemas.microsoft.com/office/drawing/2014/main" id="{6CA5B6C3-A7FE-4666-B533-0C055EC6EC21}"/>
              </a:ext>
            </a:extLst>
          </p:cNvPr>
          <p:cNvSpPr txBox="1"/>
          <p:nvPr/>
        </p:nvSpPr>
        <p:spPr>
          <a:xfrm>
            <a:off x="306000" y="1614119"/>
            <a:ext cx="4774569" cy="307777"/>
          </a:xfrm>
          <a:prstGeom prst="rect">
            <a:avLst/>
          </a:prstGeom>
          <a:noFill/>
        </p:spPr>
        <p:txBody>
          <a:bodyPr wrap="square" rtlCol="0">
            <a:spAutoFit/>
          </a:bodyPr>
          <a:lstStyle/>
          <a:p>
            <a:r>
              <a:rPr lang="en-GB" sz="1400" dirty="0"/>
              <a:t>If no, what would be the reasons for not telling an adult?</a:t>
            </a:r>
          </a:p>
        </p:txBody>
      </p:sp>
      <p:sp>
        <p:nvSpPr>
          <p:cNvPr id="13" name="Rectangle 12">
            <a:extLst>
              <a:ext uri="{FF2B5EF4-FFF2-40B4-BE49-F238E27FC236}">
                <a16:creationId xmlns:a16="http://schemas.microsoft.com/office/drawing/2014/main" id="{72C5D12B-30EA-4903-AEC3-0D1F107CB14F}"/>
              </a:ext>
            </a:extLst>
          </p:cNvPr>
          <p:cNvSpPr/>
          <p:nvPr/>
        </p:nvSpPr>
        <p:spPr>
          <a:xfrm>
            <a:off x="296593" y="1520329"/>
            <a:ext cx="5268938" cy="488047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47AF71D5-12F3-4AD9-A42F-19E76A096C2A}"/>
              </a:ext>
            </a:extLst>
          </p:cNvPr>
          <p:cNvSpPr/>
          <p:nvPr/>
        </p:nvSpPr>
        <p:spPr>
          <a:xfrm>
            <a:off x="5734254" y="1520329"/>
            <a:ext cx="6267246" cy="488047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D03AD1E8-8F6A-4609-8333-9DFBB2B32F03}"/>
              </a:ext>
            </a:extLst>
          </p:cNvPr>
          <p:cNvSpPr txBox="1"/>
          <p:nvPr/>
        </p:nvSpPr>
        <p:spPr>
          <a:xfrm>
            <a:off x="5800637" y="1614119"/>
            <a:ext cx="5620570" cy="2677656"/>
          </a:xfrm>
          <a:prstGeom prst="rect">
            <a:avLst/>
          </a:prstGeom>
          <a:noFill/>
        </p:spPr>
        <p:txBody>
          <a:bodyPr wrap="square" rtlCol="0">
            <a:spAutoFit/>
          </a:bodyPr>
          <a:lstStyle/>
          <a:p>
            <a:r>
              <a:rPr lang="en-GB" sz="1400" dirty="0"/>
              <a:t>Respondents were asked if there was something else that might stop them from telling an adult. Comments from Year 7-11 included:</a:t>
            </a:r>
          </a:p>
          <a:p>
            <a:endParaRPr lang="en-GB" sz="1400" dirty="0"/>
          </a:p>
          <a:p>
            <a:pPr marL="285750" indent="-285750">
              <a:buFont typeface="Arial" panose="020B0604020202020204" pitchFamily="34" charset="0"/>
              <a:buChar char="•"/>
            </a:pPr>
            <a:r>
              <a:rPr lang="en-GB" sz="1400" dirty="0"/>
              <a:t>It’s not a big deal/I would just deal with it/ignore/block them</a:t>
            </a:r>
          </a:p>
          <a:p>
            <a:pPr marL="285750" indent="-285750">
              <a:buFont typeface="Arial" panose="020B0604020202020204" pitchFamily="34" charset="0"/>
              <a:buChar char="•"/>
            </a:pPr>
            <a:r>
              <a:rPr lang="en-GB" sz="1400" dirty="0"/>
              <a:t>I just wouldn’t do what they were asking (e.g. sending photos)</a:t>
            </a:r>
          </a:p>
          <a:p>
            <a:pPr marL="285750" indent="-285750">
              <a:buFont typeface="Arial" panose="020B0604020202020204" pitchFamily="34" charset="0"/>
              <a:buChar char="•"/>
            </a:pPr>
            <a:r>
              <a:rPr lang="en-GB" sz="1400" dirty="0"/>
              <a:t>It’s private/none of their business</a:t>
            </a:r>
          </a:p>
          <a:p>
            <a:pPr marL="285750" indent="-285750">
              <a:buFont typeface="Arial" panose="020B0604020202020204" pitchFamily="34" charset="0"/>
              <a:buChar char="•"/>
            </a:pPr>
            <a:r>
              <a:rPr lang="en-GB" sz="1400" dirty="0"/>
              <a:t>I would feel uncomfortable/scared/anxious</a:t>
            </a:r>
          </a:p>
          <a:p>
            <a:pPr marL="285750" indent="-285750">
              <a:buFont typeface="Arial" panose="020B0604020202020204" pitchFamily="34" charset="0"/>
              <a:buChar char="•"/>
            </a:pPr>
            <a:r>
              <a:rPr lang="en-GB" sz="1400" dirty="0"/>
              <a:t>Parents don’t understand the internet or wouldn’t ‘get it’ </a:t>
            </a:r>
            <a:br>
              <a:rPr lang="en-GB" sz="1400" dirty="0"/>
            </a:br>
            <a:r>
              <a:rPr lang="en-GB" sz="1400" dirty="0"/>
              <a:t>or know what to do anyway</a:t>
            </a:r>
          </a:p>
          <a:p>
            <a:pPr marL="285750" indent="-285750">
              <a:buFont typeface="Arial" panose="020B0604020202020204" pitchFamily="34" charset="0"/>
              <a:buChar char="•"/>
            </a:pPr>
            <a:r>
              <a:rPr lang="en-GB" sz="1400" dirty="0"/>
              <a:t>Parents would make a big fuss/involve others (e.g. Police)</a:t>
            </a:r>
          </a:p>
          <a:p>
            <a:pPr marL="285750" indent="-285750">
              <a:buFont typeface="Arial" panose="020B0604020202020204" pitchFamily="34" charset="0"/>
              <a:buChar char="•"/>
            </a:pPr>
            <a:r>
              <a:rPr lang="en-GB" sz="1400" dirty="0"/>
              <a:t>Wouldn’t want parents to worry</a:t>
            </a:r>
          </a:p>
          <a:p>
            <a:pPr marL="285750" indent="-285750">
              <a:buFont typeface="Arial" panose="020B0604020202020204" pitchFamily="34" charset="0"/>
              <a:buChar char="•"/>
            </a:pPr>
            <a:r>
              <a:rPr lang="en-GB" sz="1400" dirty="0"/>
              <a:t>It depends on the situation/how serious it is</a:t>
            </a:r>
          </a:p>
        </p:txBody>
      </p:sp>
      <p:graphicFrame>
        <p:nvGraphicFramePr>
          <p:cNvPr id="18" name="Chart 17">
            <a:extLst>
              <a:ext uri="{FF2B5EF4-FFF2-40B4-BE49-F238E27FC236}">
                <a16:creationId xmlns:a16="http://schemas.microsoft.com/office/drawing/2014/main" id="{7BD9AA53-F5C0-46DD-8585-3E5ADBBBB241}"/>
              </a:ext>
            </a:extLst>
          </p:cNvPr>
          <p:cNvGraphicFramePr>
            <a:graphicFrameLocks/>
          </p:cNvGraphicFramePr>
          <p:nvPr>
            <p:extLst>
              <p:ext uri="{D42A27DB-BD31-4B8C-83A1-F6EECF244321}">
                <p14:modId xmlns:p14="http://schemas.microsoft.com/office/powerpoint/2010/main" val="705279321"/>
              </p:ext>
            </p:extLst>
          </p:nvPr>
        </p:nvGraphicFramePr>
        <p:xfrm>
          <a:off x="391083" y="2083777"/>
          <a:ext cx="4954640" cy="2875156"/>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a:extLst>
              <a:ext uri="{FF2B5EF4-FFF2-40B4-BE49-F238E27FC236}">
                <a16:creationId xmlns:a16="http://schemas.microsoft.com/office/drawing/2014/main" id="{6F780A97-CA33-425F-B982-CE3016BB70EA}"/>
              </a:ext>
            </a:extLst>
          </p:cNvPr>
          <p:cNvSpPr txBox="1"/>
          <p:nvPr/>
        </p:nvSpPr>
        <p:spPr>
          <a:xfrm>
            <a:off x="5800637" y="4367981"/>
            <a:ext cx="5523855" cy="738664"/>
          </a:xfrm>
          <a:prstGeom prst="rect">
            <a:avLst/>
          </a:prstGeom>
          <a:noFill/>
        </p:spPr>
        <p:txBody>
          <a:bodyPr wrap="square" rtlCol="0">
            <a:spAutoFit/>
          </a:bodyPr>
          <a:lstStyle/>
          <a:p>
            <a:r>
              <a:rPr lang="en-GB" sz="1400" dirty="0"/>
              <a:t>Comments for 17-25 year olds had similar themes, with most saying things such as ‘I am an adult’, ‘I can deal with it myself’, ‘it’s none of their business’, and ‘I know how to handle it’.</a:t>
            </a:r>
          </a:p>
        </p:txBody>
      </p:sp>
      <p:sp>
        <p:nvSpPr>
          <p:cNvPr id="20" name="TextBox 19">
            <a:extLst>
              <a:ext uri="{FF2B5EF4-FFF2-40B4-BE49-F238E27FC236}">
                <a16:creationId xmlns:a16="http://schemas.microsoft.com/office/drawing/2014/main" id="{8632797B-1213-415F-9286-D7D2C077441A}"/>
              </a:ext>
            </a:extLst>
          </p:cNvPr>
          <p:cNvSpPr txBox="1"/>
          <p:nvPr/>
        </p:nvSpPr>
        <p:spPr>
          <a:xfrm>
            <a:off x="289626" y="1004114"/>
            <a:ext cx="9581885" cy="369332"/>
          </a:xfrm>
          <a:prstGeom prst="rect">
            <a:avLst/>
          </a:prstGeom>
          <a:noFill/>
        </p:spPr>
        <p:txBody>
          <a:bodyPr wrap="square" rtlCol="0">
            <a:spAutoFit/>
          </a:bodyPr>
          <a:lstStyle/>
          <a:p>
            <a:r>
              <a:rPr lang="en-GB" b="1" dirty="0"/>
              <a:t>Embarrassment was the main reason for not telling an adult across all age groups. </a:t>
            </a:r>
          </a:p>
        </p:txBody>
      </p:sp>
      <p:sp>
        <p:nvSpPr>
          <p:cNvPr id="21" name="TextBox 20">
            <a:extLst>
              <a:ext uri="{FF2B5EF4-FFF2-40B4-BE49-F238E27FC236}">
                <a16:creationId xmlns:a16="http://schemas.microsoft.com/office/drawing/2014/main" id="{5E36D062-996F-47BF-BD14-42A2936075A2}"/>
              </a:ext>
            </a:extLst>
          </p:cNvPr>
          <p:cNvSpPr txBox="1"/>
          <p:nvPr/>
        </p:nvSpPr>
        <p:spPr>
          <a:xfrm>
            <a:off x="5800637" y="5301682"/>
            <a:ext cx="2157425" cy="954107"/>
          </a:xfrm>
          <a:prstGeom prst="rect">
            <a:avLst/>
          </a:prstGeom>
          <a:noFill/>
        </p:spPr>
        <p:txBody>
          <a:bodyPr wrap="square">
            <a:spAutoFit/>
          </a:bodyPr>
          <a:lstStyle/>
          <a:p>
            <a:pPr algn="ctr"/>
            <a:r>
              <a:rPr lang="en-GB" sz="1400" b="1" i="1" dirty="0">
                <a:solidFill>
                  <a:srgbClr val="004899"/>
                </a:solidFill>
              </a:rPr>
              <a:t>“I feel as though I am capable of dealing with it myself, just blocking and moving on.”</a:t>
            </a:r>
          </a:p>
        </p:txBody>
      </p:sp>
      <p:sp>
        <p:nvSpPr>
          <p:cNvPr id="23" name="TextBox 22">
            <a:extLst>
              <a:ext uri="{FF2B5EF4-FFF2-40B4-BE49-F238E27FC236}">
                <a16:creationId xmlns:a16="http://schemas.microsoft.com/office/drawing/2014/main" id="{44711BD9-8EBA-4AB7-A5D8-7E24773CFE9B}"/>
              </a:ext>
            </a:extLst>
          </p:cNvPr>
          <p:cNvSpPr txBox="1"/>
          <p:nvPr/>
        </p:nvSpPr>
        <p:spPr>
          <a:xfrm>
            <a:off x="8269546" y="5177738"/>
            <a:ext cx="3625861" cy="1169551"/>
          </a:xfrm>
          <a:prstGeom prst="rect">
            <a:avLst/>
          </a:prstGeom>
          <a:noFill/>
        </p:spPr>
        <p:txBody>
          <a:bodyPr wrap="square">
            <a:spAutoFit/>
          </a:bodyPr>
          <a:lstStyle/>
          <a:p>
            <a:pPr algn="ctr"/>
            <a:r>
              <a:rPr lang="en-GB" sz="1400" b="1" i="1" dirty="0">
                <a:solidFill>
                  <a:srgbClr val="004899"/>
                </a:solidFill>
              </a:rPr>
              <a:t>“Unless I was really worried I don’t think there’s any need to tell an adult unless I want them to do something about it as </a:t>
            </a:r>
            <a:br>
              <a:rPr lang="en-GB" sz="1400" b="1" i="1" dirty="0">
                <a:solidFill>
                  <a:srgbClr val="004899"/>
                </a:solidFill>
              </a:rPr>
            </a:br>
            <a:r>
              <a:rPr lang="en-GB" sz="1400" b="1" i="1" dirty="0">
                <a:solidFill>
                  <a:srgbClr val="004899"/>
                </a:solidFill>
              </a:rPr>
              <a:t>I already know to block them etc if I don’t </a:t>
            </a:r>
            <a:r>
              <a:rPr lang="en-GB" sz="1400" b="1" i="1" dirty="0" err="1">
                <a:solidFill>
                  <a:srgbClr val="004899"/>
                </a:solidFill>
              </a:rPr>
              <a:t>wanna</a:t>
            </a:r>
            <a:r>
              <a:rPr lang="en-GB" sz="1400" b="1" i="1" dirty="0">
                <a:solidFill>
                  <a:srgbClr val="004899"/>
                </a:solidFill>
              </a:rPr>
              <a:t> see or hear anything.”</a:t>
            </a:r>
          </a:p>
        </p:txBody>
      </p:sp>
      <p:sp>
        <p:nvSpPr>
          <p:cNvPr id="16" name="TextBox 15">
            <a:extLst>
              <a:ext uri="{FF2B5EF4-FFF2-40B4-BE49-F238E27FC236}">
                <a16:creationId xmlns:a16="http://schemas.microsoft.com/office/drawing/2014/main" id="{E457AC4A-2E9F-4BB5-A54C-19C70EB7841B}"/>
              </a:ext>
            </a:extLst>
          </p:cNvPr>
          <p:cNvSpPr txBox="1"/>
          <p:nvPr/>
        </p:nvSpPr>
        <p:spPr>
          <a:xfrm>
            <a:off x="281800" y="6124984"/>
            <a:ext cx="5467037"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[833 responses – only answered by those who selected ‘no’ to previous question]</a:t>
            </a:r>
            <a:endParaRPr lang="en-GB" dirty="0"/>
          </a:p>
        </p:txBody>
      </p:sp>
    </p:spTree>
    <p:extLst>
      <p:ext uri="{BB962C8B-B14F-4D97-AF65-F5344CB8AC3E}">
        <p14:creationId xmlns:p14="http://schemas.microsoft.com/office/powerpoint/2010/main" val="1652912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BE2042A-F547-46DA-ADD6-C4599FBBB4AF}"/>
              </a:ext>
            </a:extLst>
          </p:cNvPr>
          <p:cNvSpPr>
            <a:spLocks noGrp="1"/>
          </p:cNvSpPr>
          <p:nvPr>
            <p:ph type="title"/>
          </p:nvPr>
        </p:nvSpPr>
        <p:spPr>
          <a:xfrm>
            <a:off x="289800" y="261484"/>
            <a:ext cx="9328985" cy="400110"/>
          </a:xfrm>
        </p:spPr>
        <p:txBody>
          <a:bodyPr>
            <a:noAutofit/>
          </a:bodyPr>
          <a:lstStyle/>
          <a:p>
            <a:r>
              <a:rPr lang="en-GB" sz="2800" dirty="0"/>
              <a:t>Technology use - which of the following do you have?</a:t>
            </a:r>
          </a:p>
        </p:txBody>
      </p:sp>
      <p:sp>
        <p:nvSpPr>
          <p:cNvPr id="6" name="Date Placeholder 5">
            <a:extLst>
              <a:ext uri="{FF2B5EF4-FFF2-40B4-BE49-F238E27FC236}">
                <a16:creationId xmlns:a16="http://schemas.microsoft.com/office/drawing/2014/main" id="{E0988848-611A-476C-BDA9-2713BC8EADD5}"/>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CE26ABB9-6B3F-4969-8369-3A35F1D2892C}"/>
              </a:ext>
            </a:extLst>
          </p:cNvPr>
          <p:cNvSpPr>
            <a:spLocks noGrp="1"/>
          </p:cNvSpPr>
          <p:nvPr>
            <p:ph type="sldNum" sz="quarter" idx="12"/>
          </p:nvPr>
        </p:nvSpPr>
        <p:spPr/>
        <p:txBody>
          <a:bodyPr/>
          <a:lstStyle/>
          <a:p>
            <a:r>
              <a:rPr lang="en-GB"/>
              <a:t>|   </a:t>
            </a:r>
            <a:fld id="{5898CC38-F149-5B45-A1B4-290B41364A0C}" type="slidenum">
              <a:rPr lang="en-GB" smtClean="0"/>
              <a:pPr/>
              <a:t>17</a:t>
            </a:fld>
            <a:endParaRPr lang="en-GB"/>
          </a:p>
        </p:txBody>
      </p:sp>
      <p:sp>
        <p:nvSpPr>
          <p:cNvPr id="2" name="TextBox 1">
            <a:extLst>
              <a:ext uri="{FF2B5EF4-FFF2-40B4-BE49-F238E27FC236}">
                <a16:creationId xmlns:a16="http://schemas.microsoft.com/office/drawing/2014/main" id="{4DA28BFC-1C58-47F3-A757-EEA22DCAF6EF}"/>
              </a:ext>
            </a:extLst>
          </p:cNvPr>
          <p:cNvSpPr txBox="1"/>
          <p:nvPr/>
        </p:nvSpPr>
        <p:spPr>
          <a:xfrm>
            <a:off x="296592" y="780662"/>
            <a:ext cx="11598815" cy="584775"/>
          </a:xfrm>
          <a:prstGeom prst="rect">
            <a:avLst/>
          </a:prstGeom>
          <a:noFill/>
        </p:spPr>
        <p:txBody>
          <a:bodyPr wrap="square" rtlCol="0">
            <a:spAutoFit/>
          </a:bodyPr>
          <a:lstStyle/>
          <a:p>
            <a:r>
              <a:rPr lang="en-GB" sz="1600" b="1" dirty="0"/>
              <a:t>Almost all young people have a mobile phone with internet access. The vast majority of young people also have Snapchat and TikTok, with most Year 10+ also using Instagram. Use of online gaming decreases as age increases.</a:t>
            </a:r>
          </a:p>
        </p:txBody>
      </p:sp>
      <p:sp>
        <p:nvSpPr>
          <p:cNvPr id="9" name="Footer Placeholder 9">
            <a:extLst>
              <a:ext uri="{FF2B5EF4-FFF2-40B4-BE49-F238E27FC236}">
                <a16:creationId xmlns:a16="http://schemas.microsoft.com/office/drawing/2014/main" id="{65340E99-2F46-4D12-BD3F-B93278B1D2DC}"/>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graphicFrame>
        <p:nvGraphicFramePr>
          <p:cNvPr id="8" name="Chart 7">
            <a:extLst>
              <a:ext uri="{FF2B5EF4-FFF2-40B4-BE49-F238E27FC236}">
                <a16:creationId xmlns:a16="http://schemas.microsoft.com/office/drawing/2014/main" id="{D29CB60B-49D2-456A-8A08-CE70E66725FA}"/>
              </a:ext>
            </a:extLst>
          </p:cNvPr>
          <p:cNvGraphicFramePr>
            <a:graphicFrameLocks/>
          </p:cNvGraphicFramePr>
          <p:nvPr>
            <p:extLst>
              <p:ext uri="{D42A27DB-BD31-4B8C-83A1-F6EECF244321}">
                <p14:modId xmlns:p14="http://schemas.microsoft.com/office/powerpoint/2010/main" val="4071819080"/>
              </p:ext>
            </p:extLst>
          </p:nvPr>
        </p:nvGraphicFramePr>
        <p:xfrm>
          <a:off x="385132" y="1730893"/>
          <a:ext cx="11589407" cy="2892711"/>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a:extLst>
              <a:ext uri="{FF2B5EF4-FFF2-40B4-BE49-F238E27FC236}">
                <a16:creationId xmlns:a16="http://schemas.microsoft.com/office/drawing/2014/main" id="{18676B4F-959B-4402-B3E5-5A023A49258C}"/>
              </a:ext>
            </a:extLst>
          </p:cNvPr>
          <p:cNvSpPr/>
          <p:nvPr/>
        </p:nvSpPr>
        <p:spPr>
          <a:xfrm>
            <a:off x="296592" y="1556237"/>
            <a:ext cx="11589407" cy="4844563"/>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CA1AAD8B-2745-4755-8565-3C9A1A595A66}"/>
              </a:ext>
            </a:extLst>
          </p:cNvPr>
          <p:cNvSpPr txBox="1"/>
          <p:nvPr/>
        </p:nvSpPr>
        <p:spPr>
          <a:xfrm>
            <a:off x="385132" y="4636240"/>
            <a:ext cx="10695668" cy="1569660"/>
          </a:xfrm>
          <a:prstGeom prst="rect">
            <a:avLst/>
          </a:prstGeom>
          <a:noFill/>
        </p:spPr>
        <p:txBody>
          <a:bodyPr wrap="square" rtlCol="0">
            <a:spAutoFit/>
          </a:bodyPr>
          <a:lstStyle/>
          <a:p>
            <a:r>
              <a:rPr lang="en-GB" sz="1600" dirty="0"/>
              <a:t>When asked what else young people use, comments from many respondents suggested the following are popular:</a:t>
            </a:r>
          </a:p>
          <a:p>
            <a:endParaRPr lang="en-GB" sz="1600" dirty="0"/>
          </a:p>
          <a:p>
            <a:pPr marL="285750" indent="-285750">
              <a:buFont typeface="Arial" panose="020B0604020202020204" pitchFamily="34" charset="0"/>
              <a:buChar char="•"/>
            </a:pPr>
            <a:r>
              <a:rPr lang="en-GB" sz="1600" dirty="0"/>
              <a:t>YouTube</a:t>
            </a:r>
          </a:p>
          <a:p>
            <a:pPr marL="285750" indent="-285750">
              <a:buFont typeface="Arial" panose="020B0604020202020204" pitchFamily="34" charset="0"/>
              <a:buChar char="•"/>
            </a:pPr>
            <a:r>
              <a:rPr lang="en-GB" sz="1600" dirty="0"/>
              <a:t>Twitter</a:t>
            </a:r>
          </a:p>
          <a:p>
            <a:pPr marL="285750" indent="-285750">
              <a:buFont typeface="Arial" panose="020B0604020202020204" pitchFamily="34" charset="0"/>
              <a:buChar char="•"/>
            </a:pPr>
            <a:r>
              <a:rPr lang="en-GB" sz="1600" dirty="0"/>
              <a:t>WhatsApp</a:t>
            </a:r>
          </a:p>
          <a:p>
            <a:pPr marL="285750" indent="-285750">
              <a:buFont typeface="Arial" panose="020B0604020202020204" pitchFamily="34" charset="0"/>
              <a:buChar char="•"/>
            </a:pPr>
            <a:r>
              <a:rPr lang="en-GB" sz="1600" dirty="0"/>
              <a:t>Facebook</a:t>
            </a:r>
          </a:p>
        </p:txBody>
      </p:sp>
      <p:sp>
        <p:nvSpPr>
          <p:cNvPr id="13" name="TextBox 12">
            <a:extLst>
              <a:ext uri="{FF2B5EF4-FFF2-40B4-BE49-F238E27FC236}">
                <a16:creationId xmlns:a16="http://schemas.microsoft.com/office/drawing/2014/main" id="{8F96D5C4-6B02-440F-8F99-CDEEC25FCF3D}"/>
              </a:ext>
            </a:extLst>
          </p:cNvPr>
          <p:cNvSpPr txBox="1"/>
          <p:nvPr/>
        </p:nvSpPr>
        <p:spPr>
          <a:xfrm>
            <a:off x="2362932" y="5103022"/>
            <a:ext cx="7519621" cy="1077218"/>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Discord (instant messaging social media platform)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Reddit (news and discussion platform)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Roblox (online gaming platform with chat features)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err="1">
                <a:ln>
                  <a:noFill/>
                </a:ln>
                <a:solidFill>
                  <a:prstClr val="black"/>
                </a:solidFill>
                <a:effectLst/>
                <a:uLnTx/>
                <a:uFillTx/>
                <a:latin typeface="Arial" panose="020B0604020202020204"/>
                <a:ea typeface="+mn-ea"/>
                <a:cs typeface="+mn-cs"/>
              </a:rPr>
              <a:t>BeReal</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(photo sharing app which encourages posting daily unfiltered photos)</a:t>
            </a:r>
          </a:p>
        </p:txBody>
      </p:sp>
    </p:spTree>
    <p:extLst>
      <p:ext uri="{BB962C8B-B14F-4D97-AF65-F5344CB8AC3E}">
        <p14:creationId xmlns:p14="http://schemas.microsoft.com/office/powerpoint/2010/main" val="1964531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750038" y="3219450"/>
            <a:ext cx="5127512" cy="1915258"/>
          </a:xfrm>
        </p:spPr>
        <p:txBody>
          <a:bodyPr>
            <a:normAutofit fontScale="90000"/>
          </a:bodyPr>
          <a:lstStyle/>
          <a:p>
            <a:r>
              <a:rPr lang="en-GB" sz="4400" dirty="0"/>
              <a:t>Contraception and how to access it</a:t>
            </a:r>
            <a:br>
              <a:rPr lang="en-GB" sz="4400" dirty="0"/>
            </a:br>
            <a:r>
              <a:rPr lang="en-GB" sz="4400" dirty="0"/>
              <a:t>(Year 10+ only)</a:t>
            </a:r>
          </a:p>
        </p:txBody>
      </p:sp>
    </p:spTree>
    <p:extLst>
      <p:ext uri="{BB962C8B-B14F-4D97-AF65-F5344CB8AC3E}">
        <p14:creationId xmlns:p14="http://schemas.microsoft.com/office/powerpoint/2010/main" val="74901038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BE2042A-F547-46DA-ADD6-C4599FBBB4AF}"/>
              </a:ext>
            </a:extLst>
          </p:cNvPr>
          <p:cNvSpPr>
            <a:spLocks noGrp="1"/>
          </p:cNvSpPr>
          <p:nvPr>
            <p:ph type="title"/>
          </p:nvPr>
        </p:nvSpPr>
        <p:spPr>
          <a:xfrm>
            <a:off x="296592" y="132979"/>
            <a:ext cx="11800600" cy="400110"/>
          </a:xfrm>
        </p:spPr>
        <p:txBody>
          <a:bodyPr>
            <a:noAutofit/>
          </a:bodyPr>
          <a:lstStyle/>
          <a:p>
            <a:r>
              <a:rPr lang="en-GB" sz="2400" dirty="0"/>
              <a:t>Do you know how to access the following contraceptive methods? (Years 10-11)</a:t>
            </a:r>
          </a:p>
        </p:txBody>
      </p:sp>
      <p:sp>
        <p:nvSpPr>
          <p:cNvPr id="6" name="Date Placeholder 5">
            <a:extLst>
              <a:ext uri="{FF2B5EF4-FFF2-40B4-BE49-F238E27FC236}">
                <a16:creationId xmlns:a16="http://schemas.microsoft.com/office/drawing/2014/main" id="{E0988848-611A-476C-BDA9-2713BC8EADD5}"/>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CE26ABB9-6B3F-4969-8369-3A35F1D2892C}"/>
              </a:ext>
            </a:extLst>
          </p:cNvPr>
          <p:cNvSpPr>
            <a:spLocks noGrp="1"/>
          </p:cNvSpPr>
          <p:nvPr>
            <p:ph type="sldNum" sz="quarter" idx="12"/>
          </p:nvPr>
        </p:nvSpPr>
        <p:spPr/>
        <p:txBody>
          <a:bodyPr/>
          <a:lstStyle/>
          <a:p>
            <a:r>
              <a:rPr lang="en-GB"/>
              <a:t>|   </a:t>
            </a:r>
            <a:fld id="{5898CC38-F149-5B45-A1B4-290B41364A0C}" type="slidenum">
              <a:rPr lang="en-GB" smtClean="0"/>
              <a:pPr/>
              <a:t>19</a:t>
            </a:fld>
            <a:endParaRPr lang="en-GB"/>
          </a:p>
        </p:txBody>
      </p:sp>
      <p:sp>
        <p:nvSpPr>
          <p:cNvPr id="2" name="TextBox 1">
            <a:extLst>
              <a:ext uri="{FF2B5EF4-FFF2-40B4-BE49-F238E27FC236}">
                <a16:creationId xmlns:a16="http://schemas.microsoft.com/office/drawing/2014/main" id="{4DA28BFC-1C58-47F3-A757-EEA22DCAF6EF}"/>
              </a:ext>
            </a:extLst>
          </p:cNvPr>
          <p:cNvSpPr txBox="1"/>
          <p:nvPr/>
        </p:nvSpPr>
        <p:spPr>
          <a:xfrm>
            <a:off x="306000" y="656929"/>
            <a:ext cx="10774800" cy="584775"/>
          </a:xfrm>
          <a:prstGeom prst="rect">
            <a:avLst/>
          </a:prstGeom>
          <a:noFill/>
        </p:spPr>
        <p:txBody>
          <a:bodyPr wrap="square" rtlCol="0">
            <a:spAutoFit/>
          </a:bodyPr>
          <a:lstStyle/>
          <a:p>
            <a:r>
              <a:rPr lang="en-GB" sz="1600" b="1" dirty="0"/>
              <a:t>Condoms are the contraceptive method which young people in Years 10-11 are most aware of how to access, with IUS and IUDs being the least known methods. </a:t>
            </a:r>
          </a:p>
        </p:txBody>
      </p:sp>
      <p:sp>
        <p:nvSpPr>
          <p:cNvPr id="9" name="Footer Placeholder 9">
            <a:extLst>
              <a:ext uri="{FF2B5EF4-FFF2-40B4-BE49-F238E27FC236}">
                <a16:creationId xmlns:a16="http://schemas.microsoft.com/office/drawing/2014/main" id="{65340E99-2F46-4D12-BD3F-B93278B1D2DC}"/>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4" name="TextBox 13">
            <a:extLst>
              <a:ext uri="{FF2B5EF4-FFF2-40B4-BE49-F238E27FC236}">
                <a16:creationId xmlns:a16="http://schemas.microsoft.com/office/drawing/2014/main" id="{090A3830-223D-4DBF-82F6-C1F9F47FFC7F}"/>
              </a:ext>
            </a:extLst>
          </p:cNvPr>
          <p:cNvSpPr txBox="1"/>
          <p:nvPr/>
        </p:nvSpPr>
        <p:spPr>
          <a:xfrm>
            <a:off x="367546" y="1537131"/>
            <a:ext cx="1373331" cy="307777"/>
          </a:xfrm>
          <a:prstGeom prst="rect">
            <a:avLst/>
          </a:prstGeom>
          <a:noFill/>
        </p:spPr>
        <p:txBody>
          <a:bodyPr wrap="square" rtlCol="0">
            <a:spAutoFit/>
          </a:bodyPr>
          <a:lstStyle/>
          <a:p>
            <a:r>
              <a:rPr lang="en-GB" sz="1400" b="1" dirty="0"/>
              <a:t>Years 10-11:</a:t>
            </a:r>
          </a:p>
        </p:txBody>
      </p:sp>
      <p:sp>
        <p:nvSpPr>
          <p:cNvPr id="15" name="Rectangle 14">
            <a:extLst>
              <a:ext uri="{FF2B5EF4-FFF2-40B4-BE49-F238E27FC236}">
                <a16:creationId xmlns:a16="http://schemas.microsoft.com/office/drawing/2014/main" id="{5AE3FE6C-0AA9-4F8C-9484-9F876F36602C}"/>
              </a:ext>
            </a:extLst>
          </p:cNvPr>
          <p:cNvSpPr/>
          <p:nvPr/>
        </p:nvSpPr>
        <p:spPr>
          <a:xfrm>
            <a:off x="296592" y="1483439"/>
            <a:ext cx="11660946" cy="503166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ACD20135-482D-4693-AE15-2E68A7CED044}"/>
              </a:ext>
            </a:extLst>
          </p:cNvPr>
          <p:cNvSpPr txBox="1"/>
          <p:nvPr/>
        </p:nvSpPr>
        <p:spPr>
          <a:xfrm>
            <a:off x="504498" y="5712514"/>
            <a:ext cx="4662958" cy="738664"/>
          </a:xfrm>
          <a:prstGeom prst="rect">
            <a:avLst/>
          </a:prstGeom>
          <a:noFill/>
        </p:spPr>
        <p:txBody>
          <a:bodyPr wrap="square">
            <a:spAutoFit/>
          </a:bodyPr>
          <a:lstStyle/>
          <a:p>
            <a:pPr algn="ctr"/>
            <a:r>
              <a:rPr lang="en-GB" sz="1400" i="1" dirty="0">
                <a:solidFill>
                  <a:srgbClr val="004899"/>
                </a:solidFill>
              </a:rPr>
              <a:t>“Many young people my age don’t feel comfortable or know if they are allowed to get/buy condoms and where to buy them, so they practice unprotected sex.”</a:t>
            </a:r>
          </a:p>
        </p:txBody>
      </p:sp>
      <p:sp>
        <p:nvSpPr>
          <p:cNvPr id="19" name="TextBox 18">
            <a:extLst>
              <a:ext uri="{FF2B5EF4-FFF2-40B4-BE49-F238E27FC236}">
                <a16:creationId xmlns:a16="http://schemas.microsoft.com/office/drawing/2014/main" id="{200CDC53-0D10-4FE7-A822-03AC7E84843D}"/>
              </a:ext>
            </a:extLst>
          </p:cNvPr>
          <p:cNvSpPr txBox="1"/>
          <p:nvPr/>
        </p:nvSpPr>
        <p:spPr>
          <a:xfrm>
            <a:off x="5894377" y="5860177"/>
            <a:ext cx="2070985" cy="523220"/>
          </a:xfrm>
          <a:prstGeom prst="rect">
            <a:avLst/>
          </a:prstGeom>
          <a:noFill/>
        </p:spPr>
        <p:txBody>
          <a:bodyPr wrap="square">
            <a:spAutoFit/>
          </a:bodyPr>
          <a:lstStyle/>
          <a:p>
            <a:pPr algn="ctr"/>
            <a:r>
              <a:rPr lang="en-GB" sz="1400" i="1" dirty="0">
                <a:solidFill>
                  <a:srgbClr val="004899"/>
                </a:solidFill>
              </a:rPr>
              <a:t>“I don't know any of those last ones.”</a:t>
            </a:r>
          </a:p>
        </p:txBody>
      </p:sp>
      <p:sp>
        <p:nvSpPr>
          <p:cNvPr id="20" name="TextBox 19">
            <a:extLst>
              <a:ext uri="{FF2B5EF4-FFF2-40B4-BE49-F238E27FC236}">
                <a16:creationId xmlns:a16="http://schemas.microsoft.com/office/drawing/2014/main" id="{2A93F7CB-F54F-43DA-920B-54CFA4BB7DC8}"/>
              </a:ext>
            </a:extLst>
          </p:cNvPr>
          <p:cNvSpPr txBox="1"/>
          <p:nvPr/>
        </p:nvSpPr>
        <p:spPr>
          <a:xfrm>
            <a:off x="6494513" y="1736310"/>
            <a:ext cx="5372715" cy="3785652"/>
          </a:xfrm>
          <a:prstGeom prst="rect">
            <a:avLst/>
          </a:prstGeom>
          <a:noFill/>
        </p:spPr>
        <p:txBody>
          <a:bodyPr wrap="square" rtlCol="0">
            <a:spAutoFit/>
          </a:bodyPr>
          <a:lstStyle/>
          <a:p>
            <a:r>
              <a:rPr lang="en-GB" sz="1500" dirty="0"/>
              <a:t>This graphs presents responses for </a:t>
            </a:r>
            <a:r>
              <a:rPr lang="en-GB" sz="1500" b="1" dirty="0"/>
              <a:t>female respondents only</a:t>
            </a:r>
            <a:r>
              <a:rPr lang="en-GB" sz="1500" dirty="0"/>
              <a:t>, as the focus is on awareness of how to access and most methods are only relevant for females.</a:t>
            </a:r>
          </a:p>
          <a:p>
            <a:endParaRPr lang="en-GB" sz="1500" b="1" dirty="0"/>
          </a:p>
          <a:p>
            <a:r>
              <a:rPr lang="en-GB" sz="1500" dirty="0"/>
              <a:t>Proportions of males and females knowing how to access condoms was broadly similar (females 69% and males 71%).</a:t>
            </a:r>
          </a:p>
          <a:p>
            <a:endParaRPr lang="en-GB" sz="1500" dirty="0"/>
          </a:p>
          <a:p>
            <a:r>
              <a:rPr lang="en-GB" sz="1500" dirty="0"/>
              <a:t>For other methods, the majority of males said they didn’t know how to access or not applicable. 36% of males knew how to access the pill, and awareness for other methods </a:t>
            </a:r>
            <a:br>
              <a:rPr lang="en-GB" sz="1500" dirty="0"/>
            </a:br>
            <a:r>
              <a:rPr lang="en-GB" sz="1500" dirty="0"/>
              <a:t>was between 10-14%. </a:t>
            </a:r>
          </a:p>
          <a:p>
            <a:endParaRPr lang="en-GB" sz="1500" dirty="0"/>
          </a:p>
          <a:p>
            <a:r>
              <a:rPr lang="en-GB" sz="1500" dirty="0"/>
              <a:t>For females, awareness for methods other than condoms and the pill is relatively low, with 40% and under knowing how to access other methods. A small proportion said they had difficulty accessing contraception.</a:t>
            </a:r>
          </a:p>
        </p:txBody>
      </p:sp>
      <p:sp>
        <p:nvSpPr>
          <p:cNvPr id="22" name="TextBox 21">
            <a:extLst>
              <a:ext uri="{FF2B5EF4-FFF2-40B4-BE49-F238E27FC236}">
                <a16:creationId xmlns:a16="http://schemas.microsoft.com/office/drawing/2014/main" id="{CA998ECC-C761-4434-8BBE-8A3BFA408AFB}"/>
              </a:ext>
            </a:extLst>
          </p:cNvPr>
          <p:cNvSpPr txBox="1"/>
          <p:nvPr/>
        </p:nvSpPr>
        <p:spPr>
          <a:xfrm>
            <a:off x="8457402" y="5860177"/>
            <a:ext cx="3380627" cy="523220"/>
          </a:xfrm>
          <a:prstGeom prst="rect">
            <a:avLst/>
          </a:prstGeom>
          <a:noFill/>
        </p:spPr>
        <p:txBody>
          <a:bodyPr wrap="square">
            <a:spAutoFit/>
          </a:bodyPr>
          <a:lstStyle/>
          <a:p>
            <a:pPr algn="ctr"/>
            <a:r>
              <a:rPr lang="en-GB" sz="1400" i="1" dirty="0">
                <a:solidFill>
                  <a:srgbClr val="004899"/>
                </a:solidFill>
              </a:rPr>
              <a:t>“I tried to get contraception but I couldn't get it as I can't drive or get there.”</a:t>
            </a:r>
          </a:p>
        </p:txBody>
      </p:sp>
      <p:graphicFrame>
        <p:nvGraphicFramePr>
          <p:cNvPr id="16" name="Chart 15">
            <a:extLst>
              <a:ext uri="{FF2B5EF4-FFF2-40B4-BE49-F238E27FC236}">
                <a16:creationId xmlns:a16="http://schemas.microsoft.com/office/drawing/2014/main" id="{BAE30875-DAC3-4B35-B8F7-336C44BADC2C}"/>
              </a:ext>
            </a:extLst>
          </p:cNvPr>
          <p:cNvGraphicFramePr>
            <a:graphicFrameLocks/>
          </p:cNvGraphicFramePr>
          <p:nvPr>
            <p:extLst>
              <p:ext uri="{D42A27DB-BD31-4B8C-83A1-F6EECF244321}">
                <p14:modId xmlns:p14="http://schemas.microsoft.com/office/powerpoint/2010/main" val="3671581187"/>
              </p:ext>
            </p:extLst>
          </p:nvPr>
        </p:nvGraphicFramePr>
        <p:xfrm>
          <a:off x="472245" y="1749670"/>
          <a:ext cx="5917569" cy="3815080"/>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a:extLst>
              <a:ext uri="{FF2B5EF4-FFF2-40B4-BE49-F238E27FC236}">
                <a16:creationId xmlns:a16="http://schemas.microsoft.com/office/drawing/2014/main" id="{F0C27289-F817-490B-80FD-8B67B15C55F8}"/>
              </a:ext>
            </a:extLst>
          </p:cNvPr>
          <p:cNvSpPr txBox="1"/>
          <p:nvPr/>
        </p:nvSpPr>
        <p:spPr>
          <a:xfrm>
            <a:off x="2598634" y="1554943"/>
            <a:ext cx="3113637" cy="261610"/>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[562 responses – female respondents only]</a:t>
            </a:r>
            <a:endParaRPr lang="en-GB" dirty="0"/>
          </a:p>
        </p:txBody>
      </p:sp>
    </p:spTree>
    <p:extLst>
      <p:ext uri="{BB962C8B-B14F-4D97-AF65-F5344CB8AC3E}">
        <p14:creationId xmlns:p14="http://schemas.microsoft.com/office/powerpoint/2010/main" val="91446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40">
            <a:extLst>
              <a:ext uri="{FF2B5EF4-FFF2-40B4-BE49-F238E27FC236}">
                <a16:creationId xmlns:a16="http://schemas.microsoft.com/office/drawing/2014/main" id="{0AD4A83D-549B-417A-B834-8290BEFA528C}"/>
              </a:ext>
            </a:extLst>
          </p:cNvPr>
          <p:cNvSpPr>
            <a:spLocks noGrp="1"/>
          </p:cNvSpPr>
          <p:nvPr>
            <p:ph type="title"/>
          </p:nvPr>
        </p:nvSpPr>
        <p:spPr>
          <a:xfrm>
            <a:off x="1062000" y="1252800"/>
            <a:ext cx="4467600" cy="1299900"/>
          </a:xfrm>
        </p:spPr>
        <p:txBody>
          <a:bodyPr vert="horz" lIns="90000" tIns="45720" rIns="90000" bIns="0" rtlCol="0" anchor="t" anchorCtr="0">
            <a:normAutofit/>
          </a:bodyPr>
          <a:lstStyle/>
          <a:p>
            <a:r>
              <a:rPr lang="en-GB" sz="4400" dirty="0"/>
              <a:t>Background</a:t>
            </a:r>
          </a:p>
        </p:txBody>
      </p:sp>
      <p:sp>
        <p:nvSpPr>
          <p:cNvPr id="2" name="Rectangle 1">
            <a:extLst>
              <a:ext uri="{FF2B5EF4-FFF2-40B4-BE49-F238E27FC236}">
                <a16:creationId xmlns:a16="http://schemas.microsoft.com/office/drawing/2014/main" id="{C390FB50-33AD-4160-AAB0-C20BAF039C38}"/>
              </a:ext>
            </a:extLst>
          </p:cNvPr>
          <p:cNvSpPr/>
          <p:nvPr/>
        </p:nvSpPr>
        <p:spPr>
          <a:xfrm>
            <a:off x="6598434" y="1148646"/>
            <a:ext cx="5028708" cy="4560708"/>
          </a:xfrm>
          <a:prstGeom prst="rect">
            <a:avLst/>
          </a:prstGeom>
        </p:spPr>
        <p:txBody>
          <a:bodyPr vert="horz" lIns="91440" tIns="45720" rIns="91440" bIns="45720" rtlCol="0">
            <a:noAutofit/>
          </a:bodyPr>
          <a:lstStyle/>
          <a:p>
            <a:r>
              <a:rPr lang="en-GB" sz="1600" dirty="0"/>
              <a:t>The purpose of this survey, led by Essex Youth Service and Essex Public Health, was to gather the views of young people on a range of topics relating to relationships and sexual health, understanding what further information and support they would like and their preferred ways in which to access it.  </a:t>
            </a:r>
          </a:p>
          <a:p>
            <a:endParaRPr lang="en-GB" sz="1600" dirty="0"/>
          </a:p>
          <a:p>
            <a:r>
              <a:rPr lang="en-GB" sz="1600" dirty="0"/>
              <a:t>Following on from our first Relationships and Sex Education (RSE) survey in 2021 gathering the views of 16-25 </a:t>
            </a:r>
            <a:r>
              <a:rPr lang="en-GB" sz="1600"/>
              <a:t>year olds, </a:t>
            </a:r>
            <a:r>
              <a:rPr lang="en-GB" sz="1600" dirty="0"/>
              <a:t>this year we continued our work with young people to co-design survey questions for 11-25 year olds.  Age appropriate questions were developed for young people in Years 7-9,  young people in Years 10-11 and young people aged 17-25.   </a:t>
            </a:r>
          </a:p>
          <a:p>
            <a:endParaRPr lang="en-GB" sz="1600" dirty="0"/>
          </a:p>
          <a:p>
            <a:r>
              <a:rPr lang="en-GB" sz="1600" dirty="0"/>
              <a:t>This insight will be used to help shape and improve services so that young people feel supported to have healthy relationships. </a:t>
            </a:r>
          </a:p>
        </p:txBody>
      </p:sp>
      <p:grpSp>
        <p:nvGrpSpPr>
          <p:cNvPr id="5" name="Group 4">
            <a:extLst>
              <a:ext uri="{FF2B5EF4-FFF2-40B4-BE49-F238E27FC236}">
                <a16:creationId xmlns:a16="http://schemas.microsoft.com/office/drawing/2014/main" id="{E3B9C2EA-28D2-46F6-B000-B0FC877A2FA8}"/>
              </a:ext>
              <a:ext uri="{C183D7F6-B498-43B3-948B-1728B52AA6E4}">
                <adec:decorative xmlns:adec="http://schemas.microsoft.com/office/drawing/2017/decorative" val="1"/>
              </a:ext>
            </a:extLst>
          </p:cNvPr>
          <p:cNvGrpSpPr/>
          <p:nvPr/>
        </p:nvGrpSpPr>
        <p:grpSpPr>
          <a:xfrm>
            <a:off x="0" y="-1676267"/>
            <a:ext cx="6096000" cy="1384995"/>
            <a:chOff x="0" y="-1899289"/>
            <a:chExt cx="6096000" cy="1384995"/>
          </a:xfrm>
        </p:grpSpPr>
        <p:sp>
          <p:nvSpPr>
            <p:cNvPr id="3" name="TextBox 2">
              <a:extLst>
                <a:ext uri="{FF2B5EF4-FFF2-40B4-BE49-F238E27FC236}">
                  <a16:creationId xmlns:a16="http://schemas.microsoft.com/office/drawing/2014/main" id="{CF877E46-7BFF-4A5A-91FF-E59740FBE229}"/>
                </a:ext>
              </a:extLst>
            </p:cNvPr>
            <p:cNvSpPr txBox="1"/>
            <p:nvPr/>
          </p:nvSpPr>
          <p:spPr>
            <a:xfrm>
              <a:off x="0" y="-1899289"/>
              <a:ext cx="6096000" cy="1384995"/>
            </a:xfrm>
            <a:prstGeom prst="rect">
              <a:avLst/>
            </a:prstGeom>
            <a:solidFill>
              <a:schemeClr val="accent4"/>
            </a:solidFill>
          </p:spPr>
          <p:txBody>
            <a:bodyPr wrap="square" numCol="1" spcCol="180000" rtlCol="0">
              <a:spAutoFit/>
            </a:bodyPr>
            <a:lstStyle/>
            <a:p>
              <a:pPr marL="0" marR="0" lvl="0" indent="0" algn="l" defTabSz="914400" rtl="0" eaLnBrk="1" fontAlgn="auto" latinLnBrk="0" hangingPunct="1">
                <a:spcBef>
                  <a:spcPts val="0"/>
                </a:spcBef>
                <a:spcAft>
                  <a:spcPts val="2400"/>
                </a:spcAft>
                <a:buClrTx/>
                <a:buSzTx/>
                <a:buFontTx/>
                <a:buNone/>
                <a:tabLst/>
                <a:defRPr/>
              </a:pP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Please use the “Decrease/Increase List Level” </a:t>
              </a:r>
              <a:b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b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buttons to change between levels of text – </a:t>
              </a:r>
              <a:b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b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the buttons look like this:</a:t>
              </a:r>
            </a:p>
            <a:p>
              <a:pPr marL="0" marR="0" lvl="0" indent="0" algn="l" defTabSz="914400" rtl="0" eaLnBrk="1" fontAlgn="auto" latinLnBrk="0" hangingPunct="1">
                <a:spcBef>
                  <a:spcPts val="0"/>
                </a:spcBef>
                <a:spcAft>
                  <a:spcPts val="1200"/>
                </a:spcAft>
                <a:buClrTx/>
                <a:buSzTx/>
                <a:buFontTx/>
                <a:buNone/>
                <a:tabLst/>
                <a:defRPr/>
              </a:pP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Please do not manually add/remove bullets or indents </a:t>
              </a:r>
              <a:endParaRPr kumimoji="0" lang="en-GB" sz="16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4" name="Picture 3">
              <a:extLst>
                <a:ext uri="{FF2B5EF4-FFF2-40B4-BE49-F238E27FC236}">
                  <a16:creationId xmlns:a16="http://schemas.microsoft.com/office/drawing/2014/main" id="{C4DE7804-B64F-4B16-B98C-0E4CB4F4B913}"/>
                </a:ext>
              </a:extLst>
            </p:cNvPr>
            <p:cNvPicPr>
              <a:picLocks noChangeAspect="1"/>
            </p:cNvPicPr>
            <p:nvPr/>
          </p:nvPicPr>
          <p:blipFill rotWithShape="1">
            <a:blip r:embed="rId3"/>
            <a:srcRect l="42818" t="7867" r="54316" b="89318"/>
            <a:stretch/>
          </p:blipFill>
          <p:spPr>
            <a:xfrm>
              <a:off x="2689902" y="-1335281"/>
              <a:ext cx="845036" cy="504544"/>
            </a:xfrm>
            <a:prstGeom prst="rect">
              <a:avLst/>
            </a:prstGeom>
          </p:spPr>
        </p:pic>
      </p:grpSp>
      <p:sp>
        <p:nvSpPr>
          <p:cNvPr id="12" name="Footer Placeholder 9">
            <a:extLst>
              <a:ext uri="{FF2B5EF4-FFF2-40B4-BE49-F238E27FC236}">
                <a16:creationId xmlns:a16="http://schemas.microsoft.com/office/drawing/2014/main" id="{2F355ADE-BE38-42AA-8B06-C0D5A5F66848}"/>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3" name="Date Placeholder 8">
            <a:extLst>
              <a:ext uri="{FF2B5EF4-FFF2-40B4-BE49-F238E27FC236}">
                <a16:creationId xmlns:a16="http://schemas.microsoft.com/office/drawing/2014/main" id="{23291D7B-7EEE-4C64-8A34-38E59F8E0D3A}"/>
              </a:ext>
            </a:extLst>
          </p:cNvPr>
          <p:cNvSpPr>
            <a:spLocks noGrp="1"/>
          </p:cNvSpPr>
          <p:nvPr>
            <p:ph type="dt" sz="half" idx="10"/>
          </p:nvPr>
        </p:nvSpPr>
        <p:spPr>
          <a:xfrm>
            <a:off x="8802000" y="6591600"/>
            <a:ext cx="2192400" cy="1368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A31D65-42FF-432E-8A2A-78EA252A5C75}"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10/01/2023</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14" name="Slide Number Placeholder 10">
            <a:extLst>
              <a:ext uri="{FF2B5EF4-FFF2-40B4-BE49-F238E27FC236}">
                <a16:creationId xmlns:a16="http://schemas.microsoft.com/office/drawing/2014/main" id="{B07E8DA9-A7CD-4E7B-857B-98535170922B}"/>
              </a:ext>
            </a:extLst>
          </p:cNvPr>
          <p:cNvSpPr>
            <a:spLocks noGrp="1"/>
          </p:cNvSpPr>
          <p:nvPr>
            <p:ph type="sldNum" sz="quarter" idx="12"/>
          </p:nvPr>
        </p:nvSpPr>
        <p:spPr>
          <a:xfrm>
            <a:off x="11080800" y="6591600"/>
            <a:ext cx="777600" cy="1368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73052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BE2042A-F547-46DA-ADD6-C4599FBBB4AF}"/>
              </a:ext>
            </a:extLst>
          </p:cNvPr>
          <p:cNvSpPr>
            <a:spLocks noGrp="1"/>
          </p:cNvSpPr>
          <p:nvPr>
            <p:ph type="title"/>
          </p:nvPr>
        </p:nvSpPr>
        <p:spPr>
          <a:xfrm>
            <a:off x="289800" y="261484"/>
            <a:ext cx="11552400" cy="400110"/>
          </a:xfrm>
        </p:spPr>
        <p:txBody>
          <a:bodyPr>
            <a:noAutofit/>
          </a:bodyPr>
          <a:lstStyle/>
          <a:p>
            <a:r>
              <a:rPr lang="en-GB" sz="2400" dirty="0"/>
              <a:t>Do you know how to access the following contraceptive methods? (Age 17-25)</a:t>
            </a:r>
          </a:p>
        </p:txBody>
      </p:sp>
      <p:sp>
        <p:nvSpPr>
          <p:cNvPr id="6" name="Date Placeholder 5">
            <a:extLst>
              <a:ext uri="{FF2B5EF4-FFF2-40B4-BE49-F238E27FC236}">
                <a16:creationId xmlns:a16="http://schemas.microsoft.com/office/drawing/2014/main" id="{E0988848-611A-476C-BDA9-2713BC8EADD5}"/>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CE26ABB9-6B3F-4969-8369-3A35F1D2892C}"/>
              </a:ext>
            </a:extLst>
          </p:cNvPr>
          <p:cNvSpPr>
            <a:spLocks noGrp="1"/>
          </p:cNvSpPr>
          <p:nvPr>
            <p:ph type="sldNum" sz="quarter" idx="12"/>
          </p:nvPr>
        </p:nvSpPr>
        <p:spPr/>
        <p:txBody>
          <a:bodyPr/>
          <a:lstStyle/>
          <a:p>
            <a:r>
              <a:rPr lang="en-GB"/>
              <a:t>|   </a:t>
            </a:r>
            <a:fld id="{5898CC38-F149-5B45-A1B4-290B41364A0C}" type="slidenum">
              <a:rPr lang="en-GB" smtClean="0"/>
              <a:pPr/>
              <a:t>20</a:t>
            </a:fld>
            <a:endParaRPr lang="en-GB"/>
          </a:p>
        </p:txBody>
      </p:sp>
      <p:sp>
        <p:nvSpPr>
          <p:cNvPr id="2" name="TextBox 1">
            <a:extLst>
              <a:ext uri="{FF2B5EF4-FFF2-40B4-BE49-F238E27FC236}">
                <a16:creationId xmlns:a16="http://schemas.microsoft.com/office/drawing/2014/main" id="{4DA28BFC-1C58-47F3-A757-EEA22DCAF6EF}"/>
              </a:ext>
            </a:extLst>
          </p:cNvPr>
          <p:cNvSpPr txBox="1"/>
          <p:nvPr/>
        </p:nvSpPr>
        <p:spPr>
          <a:xfrm>
            <a:off x="305999" y="780129"/>
            <a:ext cx="11886001" cy="338554"/>
          </a:xfrm>
          <a:prstGeom prst="rect">
            <a:avLst/>
          </a:prstGeom>
          <a:noFill/>
        </p:spPr>
        <p:txBody>
          <a:bodyPr wrap="square" rtlCol="0">
            <a:spAutoFit/>
          </a:bodyPr>
          <a:lstStyle/>
          <a:p>
            <a:r>
              <a:rPr lang="en-GB" sz="1600" b="1" dirty="0"/>
              <a:t>The same trends can be seen for 17-25 year olds, however with larger proportions knowing how to access all methods.</a:t>
            </a:r>
          </a:p>
        </p:txBody>
      </p:sp>
      <p:sp>
        <p:nvSpPr>
          <p:cNvPr id="9" name="Footer Placeholder 9">
            <a:extLst>
              <a:ext uri="{FF2B5EF4-FFF2-40B4-BE49-F238E27FC236}">
                <a16:creationId xmlns:a16="http://schemas.microsoft.com/office/drawing/2014/main" id="{65340E99-2F46-4D12-BD3F-B93278B1D2DC}"/>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2" name="TextBox 11">
            <a:extLst>
              <a:ext uri="{FF2B5EF4-FFF2-40B4-BE49-F238E27FC236}">
                <a16:creationId xmlns:a16="http://schemas.microsoft.com/office/drawing/2014/main" id="{D7FB6D26-4D41-42C9-89B1-9FA30A5C4E0E}"/>
              </a:ext>
            </a:extLst>
          </p:cNvPr>
          <p:cNvSpPr txBox="1"/>
          <p:nvPr/>
        </p:nvSpPr>
        <p:spPr>
          <a:xfrm>
            <a:off x="305999" y="1292413"/>
            <a:ext cx="1130335" cy="307777"/>
          </a:xfrm>
          <a:prstGeom prst="rect">
            <a:avLst/>
          </a:prstGeom>
          <a:noFill/>
        </p:spPr>
        <p:txBody>
          <a:bodyPr wrap="square" rtlCol="0">
            <a:spAutoFit/>
          </a:bodyPr>
          <a:lstStyle/>
          <a:p>
            <a:r>
              <a:rPr lang="en-GB" sz="1400" b="1" dirty="0"/>
              <a:t>Age 17-25:</a:t>
            </a:r>
          </a:p>
        </p:txBody>
      </p:sp>
      <p:sp>
        <p:nvSpPr>
          <p:cNvPr id="15" name="Rectangle 14">
            <a:extLst>
              <a:ext uri="{FF2B5EF4-FFF2-40B4-BE49-F238E27FC236}">
                <a16:creationId xmlns:a16="http://schemas.microsoft.com/office/drawing/2014/main" id="{5AE3FE6C-0AA9-4F8C-9484-9F876F36602C}"/>
              </a:ext>
            </a:extLst>
          </p:cNvPr>
          <p:cNvSpPr/>
          <p:nvPr/>
        </p:nvSpPr>
        <p:spPr>
          <a:xfrm>
            <a:off x="296592" y="1237219"/>
            <a:ext cx="11660945" cy="5163582"/>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5DEADD1C-6109-4107-8476-9AED0612A23D}"/>
              </a:ext>
            </a:extLst>
          </p:cNvPr>
          <p:cNvSpPr txBox="1"/>
          <p:nvPr/>
        </p:nvSpPr>
        <p:spPr>
          <a:xfrm>
            <a:off x="7200901" y="1352916"/>
            <a:ext cx="4712675" cy="401648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500" b="0" i="0" u="none" strike="noStrike" kern="1200" cap="none" spc="0" normalizeH="0" baseline="0" noProof="0" dirty="0">
                <a:ln>
                  <a:noFill/>
                </a:ln>
                <a:solidFill>
                  <a:prstClr val="black"/>
                </a:solidFill>
                <a:effectLst/>
                <a:uLnTx/>
                <a:uFillTx/>
                <a:latin typeface="Arial" panose="020B0604020202020204"/>
                <a:ea typeface="+mn-ea"/>
                <a:cs typeface="+mn-cs"/>
              </a:rPr>
              <a:t>This graphs again presents responses </a:t>
            </a:r>
            <a:r>
              <a:rPr kumimoji="0" lang="en-GB" sz="1500" b="1" i="0" u="none" strike="noStrike" kern="1200" cap="none" spc="0" normalizeH="0" baseline="0" noProof="0" dirty="0">
                <a:ln>
                  <a:noFill/>
                </a:ln>
                <a:solidFill>
                  <a:prstClr val="black"/>
                </a:solidFill>
                <a:effectLst/>
                <a:uLnTx/>
                <a:uFillTx/>
                <a:latin typeface="Arial" panose="020B0604020202020204"/>
                <a:ea typeface="+mn-ea"/>
                <a:cs typeface="+mn-cs"/>
              </a:rPr>
              <a:t>for female respondents only</a:t>
            </a:r>
            <a:r>
              <a:rPr kumimoji="0" lang="en-GB" sz="1500" b="0" i="0" u="none" strike="noStrike" kern="1200" cap="none" spc="0" normalizeH="0" baseline="0" noProof="0" dirty="0">
                <a:ln>
                  <a:noFill/>
                </a:ln>
                <a:solidFill>
                  <a:prstClr val="black"/>
                </a:solidFill>
                <a:effectLst/>
                <a:uLnTx/>
                <a:uFillTx/>
                <a:latin typeface="Arial" panose="020B0604020202020204"/>
                <a:ea typeface="+mn-ea"/>
                <a:cs typeface="+mn-cs"/>
              </a:rPr>
              <a:t>. Proportions of males and females knowing how to access condoms was broadly similar (females </a:t>
            </a:r>
            <a:r>
              <a:rPr lang="en-GB" sz="1500" dirty="0">
                <a:solidFill>
                  <a:prstClr val="black"/>
                </a:solidFill>
                <a:latin typeface="Arial" panose="020B0604020202020204"/>
              </a:rPr>
              <a:t>86%</a:t>
            </a:r>
            <a:r>
              <a:rPr kumimoji="0" lang="en-GB" sz="1500" b="0" i="0" u="none" strike="noStrike" kern="1200" cap="none" spc="0" normalizeH="0" baseline="0" noProof="0" dirty="0">
                <a:ln>
                  <a:noFill/>
                </a:ln>
                <a:solidFill>
                  <a:prstClr val="black"/>
                </a:solidFill>
                <a:effectLst/>
                <a:uLnTx/>
                <a:uFillTx/>
                <a:latin typeface="Arial" panose="020B0604020202020204"/>
                <a:ea typeface="+mn-ea"/>
                <a:cs typeface="+mn-cs"/>
              </a:rPr>
              <a:t> and males </a:t>
            </a:r>
            <a:r>
              <a:rPr lang="en-GB" sz="1500" dirty="0">
                <a:solidFill>
                  <a:prstClr val="black"/>
                </a:solidFill>
                <a:latin typeface="Arial" panose="020B0604020202020204"/>
              </a:rPr>
              <a:t>85</a:t>
            </a:r>
            <a:r>
              <a:rPr kumimoji="0" lang="en-GB" sz="1500" b="0" i="0" u="none" strike="noStrike" kern="1200" cap="none" spc="0" normalizeH="0" baseline="0" noProof="0" dirty="0">
                <a:ln>
                  <a:noFill/>
                </a:ln>
                <a:solidFill>
                  <a:prstClr val="black"/>
                </a:solidFill>
                <a:effectLst/>
                <a:uLnTx/>
                <a:uFillTx/>
                <a:latin typeface="Arial" panose="020B0604020202020204"/>
                <a:ea typeface="+mn-ea"/>
                <a:cs typeface="+mn-cs"/>
              </a:rPr>
              <a:t>%). </a:t>
            </a:r>
            <a:br>
              <a:rPr kumimoji="0" lang="en-GB" sz="1500" b="0" i="0" u="none" strike="noStrike" kern="1200" cap="none" spc="0" normalizeH="0" baseline="0" noProof="0" dirty="0">
                <a:ln>
                  <a:noFill/>
                </a:ln>
                <a:solidFill>
                  <a:prstClr val="black"/>
                </a:solidFill>
                <a:effectLst/>
                <a:uLnTx/>
                <a:uFillTx/>
                <a:latin typeface="Arial" panose="020B0604020202020204"/>
                <a:ea typeface="+mn-ea"/>
                <a:cs typeface="+mn-cs"/>
              </a:rPr>
            </a:br>
            <a:r>
              <a:rPr kumimoji="0" lang="en-GB" sz="1500" b="0" i="0" u="none" strike="noStrike" kern="1200" cap="none" spc="0" normalizeH="0" baseline="0" noProof="0" dirty="0">
                <a:ln>
                  <a:noFill/>
                </a:ln>
                <a:solidFill>
                  <a:prstClr val="black"/>
                </a:solidFill>
                <a:effectLst/>
                <a:uLnTx/>
                <a:uFillTx/>
                <a:latin typeface="Arial" panose="020B0604020202020204"/>
                <a:ea typeface="+mn-ea"/>
                <a:cs typeface="+mn-cs"/>
              </a:rPr>
              <a:t>For other methods, the majority of males said they didn’t know how to access or not applicable.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500" dirty="0">
              <a:solidFill>
                <a:prstClr val="black"/>
              </a:solidFill>
              <a:latin typeface="Arial" panose="020B0604020202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500" b="0" i="0" u="none" strike="noStrike" kern="1200" cap="none" spc="0" normalizeH="0" baseline="0" noProof="0" dirty="0">
                <a:ln>
                  <a:noFill/>
                </a:ln>
                <a:solidFill>
                  <a:prstClr val="black"/>
                </a:solidFill>
                <a:effectLst/>
                <a:uLnTx/>
                <a:uFillTx/>
                <a:latin typeface="Arial" panose="020B0604020202020204"/>
                <a:ea typeface="+mn-ea"/>
                <a:cs typeface="+mn-cs"/>
              </a:rPr>
              <a:t>Awareness among females aged 17-25 is higher than those in years 10-11 for all methods, however awareness of methods other than condoms and the pill is still significantly lower in comparison.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500" dirty="0">
              <a:solidFill>
                <a:prstClr val="black"/>
              </a:solidFill>
              <a:latin typeface="Arial" panose="020B0604020202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500" b="0" i="0" u="none" strike="noStrike" kern="1200" cap="none" spc="0" normalizeH="0" baseline="0" noProof="0" dirty="0">
                <a:ln>
                  <a:noFill/>
                </a:ln>
                <a:solidFill>
                  <a:prstClr val="black"/>
                </a:solidFill>
                <a:effectLst/>
                <a:uLnTx/>
                <a:uFillTx/>
                <a:latin typeface="Arial" panose="020B0604020202020204"/>
                <a:ea typeface="+mn-ea"/>
                <a:cs typeface="+mn-cs"/>
              </a:rPr>
              <a:t>Compared to last year’s survey in 2021, these figures show a slight decrease in awareness among 17-25 year olds of how to access most methods other than condoms (between 2-5% decrease), with a 7% drop in awareness of how to access the pill.</a:t>
            </a:r>
          </a:p>
        </p:txBody>
      </p:sp>
      <p:sp>
        <p:nvSpPr>
          <p:cNvPr id="14" name="TextBox 13">
            <a:extLst>
              <a:ext uri="{FF2B5EF4-FFF2-40B4-BE49-F238E27FC236}">
                <a16:creationId xmlns:a16="http://schemas.microsoft.com/office/drawing/2014/main" id="{74EC73E1-4881-4C2F-BBB4-98430D5A56C4}"/>
              </a:ext>
            </a:extLst>
          </p:cNvPr>
          <p:cNvSpPr txBox="1"/>
          <p:nvPr/>
        </p:nvSpPr>
        <p:spPr>
          <a:xfrm>
            <a:off x="7460567" y="5473931"/>
            <a:ext cx="4335779" cy="830997"/>
          </a:xfrm>
          <a:prstGeom prst="rect">
            <a:avLst/>
          </a:prstGeom>
          <a:noFill/>
        </p:spPr>
        <p:txBody>
          <a:bodyPr wrap="square">
            <a:spAutoFit/>
          </a:bodyPr>
          <a:lstStyle/>
          <a:p>
            <a:pPr algn="ctr"/>
            <a:r>
              <a:rPr lang="en-GB" sz="1600" b="0" i="1" dirty="0">
                <a:solidFill>
                  <a:srgbClr val="004899"/>
                </a:solidFill>
                <a:effectLst/>
              </a:rPr>
              <a:t>“Increase availability in sexual health centres to be able to have consultation on different options and which one would be best for me.”</a:t>
            </a:r>
            <a:endParaRPr lang="en-GB" sz="1600" i="1" dirty="0">
              <a:solidFill>
                <a:srgbClr val="004899"/>
              </a:solidFill>
            </a:endParaRPr>
          </a:p>
        </p:txBody>
      </p:sp>
      <p:graphicFrame>
        <p:nvGraphicFramePr>
          <p:cNvPr id="17" name="Chart 16">
            <a:extLst>
              <a:ext uri="{FF2B5EF4-FFF2-40B4-BE49-F238E27FC236}">
                <a16:creationId xmlns:a16="http://schemas.microsoft.com/office/drawing/2014/main" id="{BE30A35D-34BE-413F-B204-9F76A53C4854}"/>
              </a:ext>
            </a:extLst>
          </p:cNvPr>
          <p:cNvGraphicFramePr>
            <a:graphicFrameLocks/>
          </p:cNvGraphicFramePr>
          <p:nvPr>
            <p:extLst>
              <p:ext uri="{D42A27DB-BD31-4B8C-83A1-F6EECF244321}">
                <p14:modId xmlns:p14="http://schemas.microsoft.com/office/powerpoint/2010/main" val="2925366859"/>
              </p:ext>
            </p:extLst>
          </p:nvPr>
        </p:nvGraphicFramePr>
        <p:xfrm>
          <a:off x="557727" y="1524000"/>
          <a:ext cx="6517328" cy="4636655"/>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C0C76758-F73F-4E73-B4A6-B6A2B2312A9F}"/>
              </a:ext>
            </a:extLst>
          </p:cNvPr>
          <p:cNvSpPr txBox="1"/>
          <p:nvPr/>
        </p:nvSpPr>
        <p:spPr>
          <a:xfrm>
            <a:off x="2597356" y="1306239"/>
            <a:ext cx="3113637" cy="261610"/>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[124 responses – female respondents only]</a:t>
            </a:r>
            <a:endParaRPr lang="en-GB" dirty="0"/>
          </a:p>
        </p:txBody>
      </p:sp>
    </p:spTree>
    <p:extLst>
      <p:ext uri="{BB962C8B-B14F-4D97-AF65-F5344CB8AC3E}">
        <p14:creationId xmlns:p14="http://schemas.microsoft.com/office/powerpoint/2010/main" val="3929545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FA969-E011-4DD7-8560-D158DACB01A9}"/>
              </a:ext>
            </a:extLst>
          </p:cNvPr>
          <p:cNvSpPr>
            <a:spLocks noGrp="1"/>
          </p:cNvSpPr>
          <p:nvPr>
            <p:ph type="title"/>
          </p:nvPr>
        </p:nvSpPr>
        <p:spPr>
          <a:xfrm>
            <a:off x="234462" y="128778"/>
            <a:ext cx="11552400" cy="398761"/>
          </a:xfrm>
        </p:spPr>
        <p:txBody>
          <a:bodyPr>
            <a:noAutofit/>
          </a:bodyPr>
          <a:lstStyle/>
          <a:p>
            <a:r>
              <a:rPr lang="en-GB" sz="2400" dirty="0"/>
              <a:t>Where would you feel most comfortable going to access contraception?</a:t>
            </a:r>
          </a:p>
        </p:txBody>
      </p:sp>
      <p:sp>
        <p:nvSpPr>
          <p:cNvPr id="3" name="Content Placeholder 2">
            <a:extLst>
              <a:ext uri="{FF2B5EF4-FFF2-40B4-BE49-F238E27FC236}">
                <a16:creationId xmlns:a16="http://schemas.microsoft.com/office/drawing/2014/main" id="{0F3AF72E-F5E6-4936-A4D6-2B2E2CADFA22}"/>
              </a:ext>
            </a:extLst>
          </p:cNvPr>
          <p:cNvSpPr>
            <a:spLocks noGrp="1"/>
          </p:cNvSpPr>
          <p:nvPr>
            <p:ph idx="1"/>
          </p:nvPr>
        </p:nvSpPr>
        <p:spPr>
          <a:xfrm>
            <a:off x="208086" y="725364"/>
            <a:ext cx="4953000" cy="1320359"/>
          </a:xfrm>
        </p:spPr>
        <p:txBody>
          <a:bodyPr>
            <a:normAutofit/>
          </a:bodyPr>
          <a:lstStyle/>
          <a:p>
            <a:pPr marL="0" indent="0">
              <a:spcBef>
                <a:spcPts val="0"/>
              </a:spcBef>
              <a:buNone/>
            </a:pPr>
            <a:r>
              <a:rPr lang="en-GB" sz="1600" b="1" dirty="0"/>
              <a:t>Young people generally feel most comfortable going to the pharmacy to access contraception, however there are some significant gender differences and variation across age groups.</a:t>
            </a:r>
          </a:p>
        </p:txBody>
      </p:sp>
      <p:graphicFrame>
        <p:nvGraphicFramePr>
          <p:cNvPr id="14" name="Chart 13">
            <a:extLst>
              <a:ext uri="{FF2B5EF4-FFF2-40B4-BE49-F238E27FC236}">
                <a16:creationId xmlns:a16="http://schemas.microsoft.com/office/drawing/2014/main" id="{783B21B1-386F-4A35-BF9C-74953CC52285}"/>
              </a:ext>
            </a:extLst>
          </p:cNvPr>
          <p:cNvGraphicFramePr>
            <a:graphicFrameLocks/>
          </p:cNvGraphicFramePr>
          <p:nvPr>
            <p:extLst>
              <p:ext uri="{D42A27DB-BD31-4B8C-83A1-F6EECF244321}">
                <p14:modId xmlns:p14="http://schemas.microsoft.com/office/powerpoint/2010/main" val="4018710531"/>
              </p:ext>
            </p:extLst>
          </p:nvPr>
        </p:nvGraphicFramePr>
        <p:xfrm>
          <a:off x="5115190" y="663819"/>
          <a:ext cx="6957726" cy="6104969"/>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a:extLst>
              <a:ext uri="{FF2B5EF4-FFF2-40B4-BE49-F238E27FC236}">
                <a16:creationId xmlns:a16="http://schemas.microsoft.com/office/drawing/2014/main" id="{B1BAEEED-C32C-4C20-986D-0F59146ABED5}"/>
              </a:ext>
            </a:extLst>
          </p:cNvPr>
          <p:cNvSpPr/>
          <p:nvPr/>
        </p:nvSpPr>
        <p:spPr>
          <a:xfrm>
            <a:off x="5090746" y="738554"/>
            <a:ext cx="6957726" cy="5990668"/>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8F9D889F-2E7B-4A11-90DC-5F1EE5EB1B21}"/>
              </a:ext>
            </a:extLst>
          </p:cNvPr>
          <p:cNvSpPr txBox="1"/>
          <p:nvPr/>
        </p:nvSpPr>
        <p:spPr>
          <a:xfrm>
            <a:off x="234462" y="2045723"/>
            <a:ext cx="4627684" cy="4278094"/>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 typeface="Arial" panose="020B0604020202020204" pitchFamily="34" charset="0"/>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Females aged 17-25 are much more likely to feel comfortable going to their GP (this may be due to some methods only being available there).</a:t>
            </a:r>
          </a:p>
          <a:p>
            <a:pPr marL="0" marR="0" lvl="0" indent="0" algn="l" defTabSz="914400" rtl="0" eaLnBrk="1" fontAlgn="auto" latinLnBrk="0" hangingPunct="1">
              <a:spcBef>
                <a:spcPts val="0"/>
              </a:spcBef>
              <a:spcAft>
                <a:spcPts val="0"/>
              </a:spcAft>
              <a:buClrTx/>
              <a:buSzTx/>
              <a:buFont typeface="Arial" panose="020B0604020202020204"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spcBef>
                <a:spcPts val="0"/>
              </a:spcBef>
              <a:spcAft>
                <a:spcPts val="0"/>
              </a:spcAft>
              <a:buClrTx/>
              <a:buSzTx/>
              <a:buFont typeface="Arial" panose="020B0604020202020204" pitchFamily="34" charset="0"/>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Males aged 17-25 are also much more likely to feel comfortable accessing contraception from a shop or online compared to other groups.</a:t>
            </a:r>
          </a:p>
          <a:p>
            <a:pPr marL="0" marR="0" lvl="0" indent="0" algn="l" defTabSz="914400" rtl="0" eaLnBrk="1" fontAlgn="auto" latinLnBrk="0" hangingPunct="1">
              <a:spcBef>
                <a:spcPts val="0"/>
              </a:spcBef>
              <a:spcAft>
                <a:spcPts val="0"/>
              </a:spcAft>
              <a:buClrTx/>
              <a:buSzTx/>
              <a:buFont typeface="Arial" panose="020B0604020202020204"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spcBef>
                <a:spcPts val="0"/>
              </a:spcBef>
              <a:spcAft>
                <a:spcPts val="0"/>
              </a:spcAft>
              <a:buClrTx/>
              <a:buSzTx/>
              <a:buFont typeface="Arial" panose="020B0604020202020204" pitchFamily="34" charset="0"/>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Males are also more likely to say they would go to the school nurse compared to females, however school nurse and youth centre ranks fairly low for all age groups/genders overall. </a:t>
            </a:r>
          </a:p>
          <a:p>
            <a:pPr marL="0" marR="0" lvl="0" indent="0" algn="l" defTabSz="914400" rtl="0" eaLnBrk="1" fontAlgn="auto" latinLnBrk="0" hangingPunct="1">
              <a:spcBef>
                <a:spcPts val="0"/>
              </a:spcBef>
              <a:spcAft>
                <a:spcPts val="0"/>
              </a:spcAft>
              <a:buClrTx/>
              <a:buSzTx/>
              <a:buFont typeface="Arial" panose="020B0604020202020204" pitchFamily="34" charset="0"/>
              <a:buNone/>
              <a:tabLst/>
              <a:defRPr/>
            </a:pPr>
            <a:endParaRPr lang="en-GB" sz="1600" dirty="0">
              <a:solidFill>
                <a:prstClr val="black"/>
              </a:solidFill>
              <a:latin typeface="Arial" panose="020B0604020202020204"/>
            </a:endParaRPr>
          </a:p>
          <a:p>
            <a:pPr marL="0" marR="0" lvl="0" indent="0" algn="l" defTabSz="914400" rtl="0" eaLnBrk="1" fontAlgn="auto" latinLnBrk="0" hangingPunct="1">
              <a:spcBef>
                <a:spcPts val="0"/>
              </a:spcBef>
              <a:spcAft>
                <a:spcPts val="0"/>
              </a:spcAft>
              <a:buClrTx/>
              <a:buSzTx/>
              <a:buFont typeface="Arial" panose="020B0604020202020204" pitchFamily="34" charset="0"/>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Those who said they would access from their local sexual health clinic is broadly similar across all groups, though slightly higher among </a:t>
            </a:r>
            <a:b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b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Year 10-11 females.</a:t>
            </a:r>
          </a:p>
        </p:txBody>
      </p:sp>
      <p:sp>
        <p:nvSpPr>
          <p:cNvPr id="7" name="TextBox 6">
            <a:extLst>
              <a:ext uri="{FF2B5EF4-FFF2-40B4-BE49-F238E27FC236}">
                <a16:creationId xmlns:a16="http://schemas.microsoft.com/office/drawing/2014/main" id="{0A43C871-1649-4D99-931D-6F6EB0FFF98A}"/>
              </a:ext>
            </a:extLst>
          </p:cNvPr>
          <p:cNvSpPr txBox="1"/>
          <p:nvPr/>
        </p:nvSpPr>
        <p:spPr>
          <a:xfrm>
            <a:off x="5095486" y="6457884"/>
            <a:ext cx="1392863" cy="261610"/>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[1360 responses]</a:t>
            </a:r>
            <a:endParaRPr lang="en-GB" dirty="0"/>
          </a:p>
        </p:txBody>
      </p:sp>
    </p:spTree>
    <p:extLst>
      <p:ext uri="{BB962C8B-B14F-4D97-AF65-F5344CB8AC3E}">
        <p14:creationId xmlns:p14="http://schemas.microsoft.com/office/powerpoint/2010/main" val="2781462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5B187-319A-44C5-AABA-12B1DF86A895}"/>
              </a:ext>
            </a:extLst>
          </p:cNvPr>
          <p:cNvSpPr>
            <a:spLocks noGrp="1"/>
          </p:cNvSpPr>
          <p:nvPr>
            <p:ph type="title"/>
          </p:nvPr>
        </p:nvSpPr>
        <p:spPr>
          <a:xfrm>
            <a:off x="289800" y="129600"/>
            <a:ext cx="11552400" cy="723152"/>
          </a:xfrm>
        </p:spPr>
        <p:txBody>
          <a:bodyPr>
            <a:noAutofit/>
          </a:bodyPr>
          <a:lstStyle/>
          <a:p>
            <a:r>
              <a:rPr lang="en-GB" sz="2400" dirty="0"/>
              <a:t>How confident do you feel that you would know how to access emergency contraception after unprotected sex? </a:t>
            </a:r>
          </a:p>
        </p:txBody>
      </p:sp>
      <p:sp>
        <p:nvSpPr>
          <p:cNvPr id="3" name="Content Placeholder 2">
            <a:extLst>
              <a:ext uri="{FF2B5EF4-FFF2-40B4-BE49-F238E27FC236}">
                <a16:creationId xmlns:a16="http://schemas.microsoft.com/office/drawing/2014/main" id="{ED95335D-1D34-4FC3-96E1-029CEF319A4C}"/>
              </a:ext>
            </a:extLst>
          </p:cNvPr>
          <p:cNvSpPr>
            <a:spLocks noGrp="1"/>
          </p:cNvSpPr>
          <p:nvPr>
            <p:ph idx="1"/>
          </p:nvPr>
        </p:nvSpPr>
        <p:spPr>
          <a:xfrm>
            <a:off x="6286685" y="1873971"/>
            <a:ext cx="5615515" cy="3042112"/>
          </a:xfrm>
        </p:spPr>
        <p:txBody>
          <a:bodyPr>
            <a:noAutofit/>
          </a:bodyPr>
          <a:lstStyle/>
          <a:p>
            <a:pPr marL="0" indent="0">
              <a:spcBef>
                <a:spcPts val="0"/>
              </a:spcBef>
              <a:buNone/>
            </a:pPr>
            <a:r>
              <a:rPr lang="en-GB" sz="1600" dirty="0"/>
              <a:t>Males were slightly less likely than females to say they were fairly or very confident in knowing how to access emergency contraception (43% male / 46% female among Years 10-11, and 60% male / 66% female among age 17-25).</a:t>
            </a:r>
          </a:p>
          <a:p>
            <a:pPr marL="0" indent="0">
              <a:spcBef>
                <a:spcPts val="0"/>
              </a:spcBef>
              <a:buNone/>
            </a:pPr>
            <a:endParaRPr lang="en-GB" sz="1600" dirty="0"/>
          </a:p>
          <a:p>
            <a:pPr marL="0" indent="0">
              <a:spcBef>
                <a:spcPts val="0"/>
              </a:spcBef>
              <a:buNone/>
            </a:pPr>
            <a:r>
              <a:rPr lang="en-GB" sz="1600" dirty="0"/>
              <a:t>Those aged 17-25 were additionally asked if they had previously </a:t>
            </a:r>
            <a:r>
              <a:rPr lang="en-GB" sz="1600" b="1" dirty="0"/>
              <a:t>accessed emergency contraception</a:t>
            </a:r>
            <a:r>
              <a:rPr lang="en-GB" sz="1600" dirty="0"/>
              <a:t>, and </a:t>
            </a:r>
            <a:br>
              <a:rPr lang="en-GB" sz="1600" dirty="0"/>
            </a:br>
            <a:r>
              <a:rPr lang="en-GB" sz="1600" dirty="0"/>
              <a:t>if so how easy they found this.</a:t>
            </a:r>
          </a:p>
          <a:p>
            <a:pPr marL="0" indent="0">
              <a:spcBef>
                <a:spcPts val="0"/>
              </a:spcBef>
              <a:buNone/>
            </a:pPr>
            <a:endParaRPr lang="en-GB" sz="1600" dirty="0"/>
          </a:p>
          <a:p>
            <a:pPr marL="0" indent="0">
              <a:spcBef>
                <a:spcPts val="0"/>
              </a:spcBef>
              <a:buNone/>
            </a:pPr>
            <a:r>
              <a:rPr lang="en-GB" sz="1600" dirty="0"/>
              <a:t>Of the 76 young people for whom this question was applicable for, around </a:t>
            </a:r>
            <a:r>
              <a:rPr lang="en-GB" sz="1600" b="1" dirty="0"/>
              <a:t>74% </a:t>
            </a:r>
            <a:r>
              <a:rPr lang="en-GB" sz="1600" dirty="0"/>
              <a:t>said this was </a:t>
            </a:r>
            <a:r>
              <a:rPr lang="en-GB" sz="1600" b="1" dirty="0"/>
              <a:t>very or fairly easy. </a:t>
            </a:r>
            <a:r>
              <a:rPr lang="en-GB" sz="1600" dirty="0"/>
              <a:t>Comments expressing difficulties included:</a:t>
            </a:r>
          </a:p>
        </p:txBody>
      </p:sp>
      <p:sp>
        <p:nvSpPr>
          <p:cNvPr id="5" name="Date Placeholder 4">
            <a:extLst>
              <a:ext uri="{FF2B5EF4-FFF2-40B4-BE49-F238E27FC236}">
                <a16:creationId xmlns:a16="http://schemas.microsoft.com/office/drawing/2014/main" id="{AEB1ABC4-BC16-490B-B1EC-A405D4408BCE}"/>
              </a:ext>
            </a:extLst>
          </p:cNvPr>
          <p:cNvSpPr>
            <a:spLocks noGrp="1"/>
          </p:cNvSpPr>
          <p:nvPr>
            <p:ph type="dt" sz="half" idx="10"/>
          </p:nvPr>
        </p:nvSpPr>
        <p:spPr/>
        <p:txBody>
          <a:bodyPr/>
          <a:lstStyle/>
          <a:p>
            <a:fld id="{114C472B-89C8-4DED-A734-C6F534D4F85F}" type="datetime1">
              <a:rPr lang="en-GB" smtClean="0"/>
              <a:t>10/01/2023</a:t>
            </a:fld>
            <a:endParaRPr lang="en-GB"/>
          </a:p>
        </p:txBody>
      </p:sp>
      <p:sp>
        <p:nvSpPr>
          <p:cNvPr id="6" name="Slide Number Placeholder 5">
            <a:extLst>
              <a:ext uri="{FF2B5EF4-FFF2-40B4-BE49-F238E27FC236}">
                <a16:creationId xmlns:a16="http://schemas.microsoft.com/office/drawing/2014/main" id="{F795A5AB-F7DC-42F4-B4A7-83954B5FE0C9}"/>
              </a:ext>
            </a:extLst>
          </p:cNvPr>
          <p:cNvSpPr>
            <a:spLocks noGrp="1"/>
          </p:cNvSpPr>
          <p:nvPr>
            <p:ph type="sldNum" sz="quarter" idx="12"/>
          </p:nvPr>
        </p:nvSpPr>
        <p:spPr/>
        <p:txBody>
          <a:bodyPr/>
          <a:lstStyle/>
          <a:p>
            <a:r>
              <a:rPr lang="en-GB"/>
              <a:t>|   </a:t>
            </a:r>
            <a:fld id="{5898CC38-F149-5B45-A1B4-290B41364A0C}" type="slidenum">
              <a:rPr lang="en-GB" smtClean="0"/>
              <a:pPr/>
              <a:t>22</a:t>
            </a:fld>
            <a:endParaRPr lang="en-GB"/>
          </a:p>
        </p:txBody>
      </p:sp>
      <p:sp>
        <p:nvSpPr>
          <p:cNvPr id="10" name="Footer Placeholder 9">
            <a:extLst>
              <a:ext uri="{FF2B5EF4-FFF2-40B4-BE49-F238E27FC236}">
                <a16:creationId xmlns:a16="http://schemas.microsoft.com/office/drawing/2014/main" id="{D8B4C1A8-F4B0-4E63-B782-627590B783FC}"/>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graphicFrame>
        <p:nvGraphicFramePr>
          <p:cNvPr id="8" name="Chart 7">
            <a:extLst>
              <a:ext uri="{FF2B5EF4-FFF2-40B4-BE49-F238E27FC236}">
                <a16:creationId xmlns:a16="http://schemas.microsoft.com/office/drawing/2014/main" id="{439BC807-C697-4CE4-8421-ACA3846EDA10}"/>
              </a:ext>
            </a:extLst>
          </p:cNvPr>
          <p:cNvGraphicFramePr>
            <a:graphicFrameLocks/>
          </p:cNvGraphicFramePr>
          <p:nvPr>
            <p:extLst>
              <p:ext uri="{D42A27DB-BD31-4B8C-83A1-F6EECF244321}">
                <p14:modId xmlns:p14="http://schemas.microsoft.com/office/powerpoint/2010/main" val="3897082193"/>
              </p:ext>
            </p:extLst>
          </p:nvPr>
        </p:nvGraphicFramePr>
        <p:xfrm>
          <a:off x="289800" y="1699205"/>
          <a:ext cx="5891192" cy="4807101"/>
        </p:xfrm>
        <a:graphic>
          <a:graphicData uri="http://schemas.openxmlformats.org/drawingml/2006/chart">
            <c:chart xmlns:c="http://schemas.openxmlformats.org/drawingml/2006/chart" xmlns:r="http://schemas.openxmlformats.org/officeDocument/2006/relationships" r:id="rId3"/>
          </a:graphicData>
        </a:graphic>
      </p:graphicFrame>
      <p:sp>
        <p:nvSpPr>
          <p:cNvPr id="11" name="Content Placeholder 2">
            <a:extLst>
              <a:ext uri="{FF2B5EF4-FFF2-40B4-BE49-F238E27FC236}">
                <a16:creationId xmlns:a16="http://schemas.microsoft.com/office/drawing/2014/main" id="{3BB80683-A650-4EB0-B8B7-CA5F86D6D005}"/>
              </a:ext>
            </a:extLst>
          </p:cNvPr>
          <p:cNvSpPr txBox="1">
            <a:spLocks/>
          </p:cNvSpPr>
          <p:nvPr/>
        </p:nvSpPr>
        <p:spPr>
          <a:xfrm>
            <a:off x="289800" y="991089"/>
            <a:ext cx="11449316" cy="655072"/>
          </a:xfrm>
          <a:prstGeom prst="rect">
            <a:avLst/>
          </a:prstGeom>
        </p:spPr>
        <p:txBody>
          <a:bodyPr vert="horz" lIns="91440" tIns="45720" rIns="91440" bIns="45720" rtlCol="0">
            <a:noAutofit/>
          </a:bodyPr>
          <a:lstStyle>
            <a:lvl1pPr marL="234000" indent="-2340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468000" indent="-2340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702000" indent="-2340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936000" indent="-2340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170000" indent="-2340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700" b="1" dirty="0"/>
              <a:t>Most 17-25 year olds (64%) said they felt fairly or very confident in how to access emergency contraception, compared to 44% of those in Years 10-11. 35% of Years 10-11s were not sure, compared to 22% of 17-25s.</a:t>
            </a:r>
          </a:p>
        </p:txBody>
      </p:sp>
      <p:sp>
        <p:nvSpPr>
          <p:cNvPr id="12" name="Rectangle 11">
            <a:extLst>
              <a:ext uri="{FF2B5EF4-FFF2-40B4-BE49-F238E27FC236}">
                <a16:creationId xmlns:a16="http://schemas.microsoft.com/office/drawing/2014/main" id="{5F235644-9625-4A7D-B233-0008C9CB13A9}"/>
              </a:ext>
            </a:extLst>
          </p:cNvPr>
          <p:cNvSpPr/>
          <p:nvPr/>
        </p:nvSpPr>
        <p:spPr>
          <a:xfrm>
            <a:off x="211015" y="1784498"/>
            <a:ext cx="11772900" cy="472180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909C39D8-39C8-42B6-8BCC-A9AF34EDE014}"/>
              </a:ext>
            </a:extLst>
          </p:cNvPr>
          <p:cNvSpPr txBox="1"/>
          <p:nvPr/>
        </p:nvSpPr>
        <p:spPr>
          <a:xfrm>
            <a:off x="6758221" y="5121475"/>
            <a:ext cx="4900379" cy="1246495"/>
          </a:xfrm>
          <a:prstGeom prst="rect">
            <a:avLst/>
          </a:prstGeom>
          <a:noFill/>
        </p:spPr>
        <p:txBody>
          <a:bodyPr wrap="square">
            <a:spAutoFit/>
          </a:bodyPr>
          <a:lstStyle/>
          <a:p>
            <a:pPr algn="ctr"/>
            <a:r>
              <a:rPr lang="en-GB" sz="1500" i="1" dirty="0">
                <a:solidFill>
                  <a:srgbClr val="004899"/>
                </a:solidFill>
              </a:rPr>
              <a:t>“It was not very private to go into pharmacies, the GP isn’t helpful and the only place helpful is the sexual health clinic but it’s a nightmare to be able to get to go.”</a:t>
            </a:r>
          </a:p>
          <a:p>
            <a:pPr algn="ctr"/>
            <a:endParaRPr lang="en-GB" sz="1500" i="1" dirty="0">
              <a:solidFill>
                <a:srgbClr val="004899"/>
              </a:solidFill>
            </a:endParaRPr>
          </a:p>
          <a:p>
            <a:pPr algn="ctr"/>
            <a:r>
              <a:rPr lang="en-GB" sz="1500" i="1" dirty="0">
                <a:solidFill>
                  <a:srgbClr val="004899"/>
                </a:solidFill>
              </a:rPr>
              <a:t>“The person at the counter was judgemental.”</a:t>
            </a:r>
          </a:p>
        </p:txBody>
      </p:sp>
      <p:sp>
        <p:nvSpPr>
          <p:cNvPr id="14" name="TextBox 13">
            <a:extLst>
              <a:ext uri="{FF2B5EF4-FFF2-40B4-BE49-F238E27FC236}">
                <a16:creationId xmlns:a16="http://schemas.microsoft.com/office/drawing/2014/main" id="{D51B22E8-2248-4528-A483-B48DCD39C360}"/>
              </a:ext>
            </a:extLst>
          </p:cNvPr>
          <p:cNvSpPr txBox="1"/>
          <p:nvPr/>
        </p:nvSpPr>
        <p:spPr>
          <a:xfrm>
            <a:off x="184107" y="6237165"/>
            <a:ext cx="1389706" cy="261610"/>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[1425 responses]</a:t>
            </a:r>
            <a:endParaRPr lang="en-GB" dirty="0"/>
          </a:p>
        </p:txBody>
      </p:sp>
    </p:spTree>
    <p:extLst>
      <p:ext uri="{BB962C8B-B14F-4D97-AF65-F5344CB8AC3E}">
        <p14:creationId xmlns:p14="http://schemas.microsoft.com/office/powerpoint/2010/main" val="3634329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654788" y="3286125"/>
            <a:ext cx="5841887" cy="2166947"/>
          </a:xfrm>
        </p:spPr>
        <p:txBody>
          <a:bodyPr>
            <a:noAutofit/>
          </a:bodyPr>
          <a:lstStyle/>
          <a:p>
            <a:r>
              <a:rPr lang="en-GB" sz="4400" dirty="0"/>
              <a:t>Topics young people would like to learn more about</a:t>
            </a:r>
          </a:p>
        </p:txBody>
      </p:sp>
    </p:spTree>
    <p:extLst>
      <p:ext uri="{BB962C8B-B14F-4D97-AF65-F5344CB8AC3E}">
        <p14:creationId xmlns:p14="http://schemas.microsoft.com/office/powerpoint/2010/main" val="2280162254"/>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786B-8F20-4946-9804-68AEA9DD0D77}"/>
              </a:ext>
            </a:extLst>
          </p:cNvPr>
          <p:cNvSpPr>
            <a:spLocks noGrp="1"/>
          </p:cNvSpPr>
          <p:nvPr>
            <p:ph type="title"/>
          </p:nvPr>
        </p:nvSpPr>
        <p:spPr>
          <a:xfrm>
            <a:off x="306000" y="229861"/>
            <a:ext cx="11552400" cy="820800"/>
          </a:xfrm>
        </p:spPr>
        <p:txBody>
          <a:bodyPr>
            <a:noAutofit/>
          </a:bodyPr>
          <a:lstStyle/>
          <a:p>
            <a:r>
              <a:rPr lang="en-GB" sz="2800" dirty="0"/>
              <a:t>Is there anything else you would like to learn about or get support with around sex and relationships?</a:t>
            </a:r>
          </a:p>
        </p:txBody>
      </p:sp>
      <p:sp>
        <p:nvSpPr>
          <p:cNvPr id="3" name="Content Placeholder 2">
            <a:extLst>
              <a:ext uri="{FF2B5EF4-FFF2-40B4-BE49-F238E27FC236}">
                <a16:creationId xmlns:a16="http://schemas.microsoft.com/office/drawing/2014/main" id="{A2C12849-5FE7-4327-A8F7-90D492C09EE0}"/>
              </a:ext>
            </a:extLst>
          </p:cNvPr>
          <p:cNvSpPr>
            <a:spLocks noGrp="1"/>
          </p:cNvSpPr>
          <p:nvPr>
            <p:ph idx="1"/>
          </p:nvPr>
        </p:nvSpPr>
        <p:spPr>
          <a:xfrm>
            <a:off x="306000" y="1322271"/>
            <a:ext cx="11651538" cy="4841137"/>
          </a:xfrm>
        </p:spPr>
        <p:txBody>
          <a:bodyPr>
            <a:normAutofit fontScale="92500" lnSpcReduction="10000"/>
          </a:bodyPr>
          <a:lstStyle/>
          <a:p>
            <a:pPr marL="0" indent="0">
              <a:spcBef>
                <a:spcPts val="600"/>
              </a:spcBef>
              <a:buNone/>
            </a:pPr>
            <a:r>
              <a:rPr lang="en-GB" sz="2000" b="1" dirty="0"/>
              <a:t>Key themes from comments responding to this question include:</a:t>
            </a:r>
          </a:p>
          <a:p>
            <a:pPr>
              <a:lnSpc>
                <a:spcPct val="110000"/>
              </a:lnSpc>
              <a:spcBef>
                <a:spcPts val="600"/>
              </a:spcBef>
            </a:pPr>
            <a:r>
              <a:rPr lang="en-GB" sz="2000" dirty="0"/>
              <a:t>More education about sex and relationships in school generally </a:t>
            </a:r>
          </a:p>
          <a:p>
            <a:pPr>
              <a:lnSpc>
                <a:spcPct val="110000"/>
              </a:lnSpc>
              <a:spcBef>
                <a:spcPts val="0"/>
              </a:spcBef>
            </a:pPr>
            <a:r>
              <a:rPr lang="en-GB" sz="2000" dirty="0"/>
              <a:t>What healthy and unhealthy relationships look like</a:t>
            </a:r>
          </a:p>
          <a:p>
            <a:pPr>
              <a:lnSpc>
                <a:spcPct val="110000"/>
              </a:lnSpc>
              <a:spcBef>
                <a:spcPts val="0"/>
              </a:spcBef>
            </a:pPr>
            <a:r>
              <a:rPr lang="en-GB" sz="2000" dirty="0"/>
              <a:t>Consent (including teaching boys about consent) and pressure in relationships</a:t>
            </a:r>
          </a:p>
          <a:p>
            <a:pPr>
              <a:lnSpc>
                <a:spcPct val="110000"/>
              </a:lnSpc>
              <a:spcBef>
                <a:spcPts val="0"/>
              </a:spcBef>
            </a:pPr>
            <a:r>
              <a:rPr lang="en-GB" sz="2000" dirty="0"/>
              <a:t>LGBTQ+ relationships and sex between same-sex couples</a:t>
            </a:r>
          </a:p>
          <a:p>
            <a:pPr>
              <a:lnSpc>
                <a:spcPct val="110000"/>
              </a:lnSpc>
              <a:spcBef>
                <a:spcPts val="0"/>
              </a:spcBef>
            </a:pPr>
            <a:r>
              <a:rPr lang="en-GB" sz="2000" dirty="0"/>
              <a:t>More around sex itself and what to expect</a:t>
            </a:r>
          </a:p>
          <a:p>
            <a:pPr>
              <a:lnSpc>
                <a:spcPct val="110000"/>
              </a:lnSpc>
              <a:spcBef>
                <a:spcPts val="0"/>
              </a:spcBef>
            </a:pPr>
            <a:r>
              <a:rPr lang="en-GB" sz="2000" dirty="0"/>
              <a:t>Safe sex, how to access and use contraception</a:t>
            </a:r>
          </a:p>
          <a:p>
            <a:pPr>
              <a:lnSpc>
                <a:spcPct val="110000"/>
              </a:lnSpc>
              <a:spcBef>
                <a:spcPts val="0"/>
              </a:spcBef>
            </a:pPr>
            <a:r>
              <a:rPr lang="en-GB" sz="2000" dirty="0"/>
              <a:t>Pregnancy (what’s involved and what to do following unplanned pregnancy), what abortion involves</a:t>
            </a:r>
          </a:p>
          <a:p>
            <a:pPr>
              <a:lnSpc>
                <a:spcPct val="110000"/>
              </a:lnSpc>
              <a:spcBef>
                <a:spcPts val="0"/>
              </a:spcBef>
            </a:pPr>
            <a:r>
              <a:rPr lang="en-GB" sz="2000" dirty="0"/>
              <a:t>Periods and puberty, managing periods, involving boys in discussions around periods</a:t>
            </a:r>
          </a:p>
          <a:p>
            <a:pPr>
              <a:lnSpc>
                <a:spcPct val="110000"/>
              </a:lnSpc>
              <a:spcBef>
                <a:spcPts val="0"/>
              </a:spcBef>
            </a:pPr>
            <a:r>
              <a:rPr lang="en-GB" sz="2000" dirty="0"/>
              <a:t>Male and female anatomy and realistic depictions – normalisation of bodies</a:t>
            </a:r>
          </a:p>
          <a:p>
            <a:pPr>
              <a:lnSpc>
                <a:spcPct val="110000"/>
              </a:lnSpc>
              <a:spcBef>
                <a:spcPts val="0"/>
              </a:spcBef>
            </a:pPr>
            <a:r>
              <a:rPr lang="en-GB" sz="2000" dirty="0"/>
              <a:t>What to do if asked for private photos – dangers and how to deal with it</a:t>
            </a:r>
          </a:p>
          <a:p>
            <a:pPr>
              <a:lnSpc>
                <a:spcPct val="110000"/>
              </a:lnSpc>
              <a:spcBef>
                <a:spcPts val="0"/>
              </a:spcBef>
            </a:pPr>
            <a:r>
              <a:rPr lang="en-GB" sz="2000" dirty="0"/>
              <a:t>Addressing masturbation and the dangers of pornography</a:t>
            </a:r>
          </a:p>
          <a:p>
            <a:pPr>
              <a:lnSpc>
                <a:spcPct val="110000"/>
              </a:lnSpc>
              <a:spcBef>
                <a:spcPts val="0"/>
              </a:spcBef>
            </a:pPr>
            <a:endParaRPr lang="en-GB" sz="2000" dirty="0"/>
          </a:p>
          <a:p>
            <a:pPr marL="0" indent="0">
              <a:lnSpc>
                <a:spcPct val="110000"/>
              </a:lnSpc>
              <a:spcBef>
                <a:spcPts val="0"/>
              </a:spcBef>
              <a:buNone/>
            </a:pPr>
            <a:r>
              <a:rPr lang="en-GB" sz="2000" dirty="0"/>
              <a:t>These themes are fairly consistent with the survey insights from 2021, where comments around sex and relationships education, consent, LGBTQ+ relationships and accessing contraception all featured strongly.</a:t>
            </a:r>
          </a:p>
        </p:txBody>
      </p:sp>
      <p:sp>
        <p:nvSpPr>
          <p:cNvPr id="5" name="Date Placeholder 4">
            <a:extLst>
              <a:ext uri="{FF2B5EF4-FFF2-40B4-BE49-F238E27FC236}">
                <a16:creationId xmlns:a16="http://schemas.microsoft.com/office/drawing/2014/main" id="{B4CED1B5-9E8C-4326-8AE8-1587784C6495}"/>
              </a:ext>
            </a:extLst>
          </p:cNvPr>
          <p:cNvSpPr>
            <a:spLocks noGrp="1"/>
          </p:cNvSpPr>
          <p:nvPr>
            <p:ph type="dt" sz="half" idx="10"/>
          </p:nvPr>
        </p:nvSpPr>
        <p:spPr/>
        <p:txBody>
          <a:bodyPr/>
          <a:lstStyle/>
          <a:p>
            <a:fld id="{114C472B-89C8-4DED-A734-C6F534D4F85F}" type="datetime1">
              <a:rPr lang="en-GB" smtClean="0"/>
              <a:t>10/01/2023</a:t>
            </a:fld>
            <a:endParaRPr lang="en-GB"/>
          </a:p>
        </p:txBody>
      </p:sp>
      <p:sp>
        <p:nvSpPr>
          <p:cNvPr id="6" name="Slide Number Placeholder 5">
            <a:extLst>
              <a:ext uri="{FF2B5EF4-FFF2-40B4-BE49-F238E27FC236}">
                <a16:creationId xmlns:a16="http://schemas.microsoft.com/office/drawing/2014/main" id="{35BDA571-AE3A-46E9-A711-24C8B5885E63}"/>
              </a:ext>
            </a:extLst>
          </p:cNvPr>
          <p:cNvSpPr>
            <a:spLocks noGrp="1"/>
          </p:cNvSpPr>
          <p:nvPr>
            <p:ph type="sldNum" sz="quarter" idx="12"/>
          </p:nvPr>
        </p:nvSpPr>
        <p:spPr/>
        <p:txBody>
          <a:bodyPr/>
          <a:lstStyle/>
          <a:p>
            <a:r>
              <a:rPr lang="en-GB"/>
              <a:t>|   </a:t>
            </a:r>
            <a:fld id="{5898CC38-F149-5B45-A1B4-290B41364A0C}" type="slidenum">
              <a:rPr lang="en-GB" smtClean="0"/>
              <a:pPr/>
              <a:t>24</a:t>
            </a:fld>
            <a:endParaRPr lang="en-GB"/>
          </a:p>
        </p:txBody>
      </p:sp>
      <p:sp>
        <p:nvSpPr>
          <p:cNvPr id="13" name="Footer Placeholder 9">
            <a:extLst>
              <a:ext uri="{FF2B5EF4-FFF2-40B4-BE49-F238E27FC236}">
                <a16:creationId xmlns:a16="http://schemas.microsoft.com/office/drawing/2014/main" id="{873B9494-6922-4D14-A568-6C03CB17840A}"/>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Tree>
    <p:extLst>
      <p:ext uri="{BB962C8B-B14F-4D97-AF65-F5344CB8AC3E}">
        <p14:creationId xmlns:p14="http://schemas.microsoft.com/office/powerpoint/2010/main" val="218767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786B-8F20-4946-9804-68AEA9DD0D77}"/>
              </a:ext>
            </a:extLst>
          </p:cNvPr>
          <p:cNvSpPr>
            <a:spLocks noGrp="1"/>
          </p:cNvSpPr>
          <p:nvPr>
            <p:ph type="title"/>
          </p:nvPr>
        </p:nvSpPr>
        <p:spPr>
          <a:xfrm>
            <a:off x="306000" y="229861"/>
            <a:ext cx="11552400" cy="820800"/>
          </a:xfrm>
        </p:spPr>
        <p:txBody>
          <a:bodyPr>
            <a:noAutofit/>
          </a:bodyPr>
          <a:lstStyle/>
          <a:p>
            <a:r>
              <a:rPr lang="en-GB" sz="2800" dirty="0"/>
              <a:t>Is there anything else you would like to learn about or get support with around sex and relationships?</a:t>
            </a:r>
          </a:p>
        </p:txBody>
      </p:sp>
      <p:sp>
        <p:nvSpPr>
          <p:cNvPr id="3" name="Content Placeholder 2">
            <a:extLst>
              <a:ext uri="{FF2B5EF4-FFF2-40B4-BE49-F238E27FC236}">
                <a16:creationId xmlns:a16="http://schemas.microsoft.com/office/drawing/2014/main" id="{A2C12849-5FE7-4327-A8F7-90D492C09EE0}"/>
              </a:ext>
            </a:extLst>
          </p:cNvPr>
          <p:cNvSpPr>
            <a:spLocks noGrp="1"/>
          </p:cNvSpPr>
          <p:nvPr>
            <p:ph idx="1"/>
          </p:nvPr>
        </p:nvSpPr>
        <p:spPr>
          <a:xfrm>
            <a:off x="306000" y="1322271"/>
            <a:ext cx="11552400" cy="504229"/>
          </a:xfrm>
        </p:spPr>
        <p:txBody>
          <a:bodyPr>
            <a:normAutofit/>
          </a:bodyPr>
          <a:lstStyle/>
          <a:p>
            <a:pPr marL="0" indent="0">
              <a:buNone/>
            </a:pPr>
            <a:r>
              <a:rPr lang="en-GB" sz="2000" b="1" dirty="0"/>
              <a:t>More education about sex and relationships in school generally:</a:t>
            </a:r>
          </a:p>
        </p:txBody>
      </p:sp>
      <p:sp>
        <p:nvSpPr>
          <p:cNvPr id="5" name="Date Placeholder 4">
            <a:extLst>
              <a:ext uri="{FF2B5EF4-FFF2-40B4-BE49-F238E27FC236}">
                <a16:creationId xmlns:a16="http://schemas.microsoft.com/office/drawing/2014/main" id="{B4CED1B5-9E8C-4326-8AE8-1587784C6495}"/>
              </a:ext>
            </a:extLst>
          </p:cNvPr>
          <p:cNvSpPr>
            <a:spLocks noGrp="1"/>
          </p:cNvSpPr>
          <p:nvPr>
            <p:ph type="dt" sz="half" idx="10"/>
          </p:nvPr>
        </p:nvSpPr>
        <p:spPr/>
        <p:txBody>
          <a:bodyPr/>
          <a:lstStyle/>
          <a:p>
            <a:fld id="{114C472B-89C8-4DED-A734-C6F534D4F85F}" type="datetime1">
              <a:rPr lang="en-GB" smtClean="0"/>
              <a:t>10/01/2023</a:t>
            </a:fld>
            <a:endParaRPr lang="en-GB"/>
          </a:p>
        </p:txBody>
      </p:sp>
      <p:sp>
        <p:nvSpPr>
          <p:cNvPr id="6" name="Slide Number Placeholder 5">
            <a:extLst>
              <a:ext uri="{FF2B5EF4-FFF2-40B4-BE49-F238E27FC236}">
                <a16:creationId xmlns:a16="http://schemas.microsoft.com/office/drawing/2014/main" id="{35BDA571-AE3A-46E9-A711-24C8B5885E63}"/>
              </a:ext>
            </a:extLst>
          </p:cNvPr>
          <p:cNvSpPr>
            <a:spLocks noGrp="1"/>
          </p:cNvSpPr>
          <p:nvPr>
            <p:ph type="sldNum" sz="quarter" idx="12"/>
          </p:nvPr>
        </p:nvSpPr>
        <p:spPr/>
        <p:txBody>
          <a:bodyPr/>
          <a:lstStyle/>
          <a:p>
            <a:r>
              <a:rPr lang="en-GB"/>
              <a:t>|   </a:t>
            </a:r>
            <a:fld id="{5898CC38-F149-5B45-A1B4-290B41364A0C}" type="slidenum">
              <a:rPr lang="en-GB" smtClean="0"/>
              <a:pPr/>
              <a:t>25</a:t>
            </a:fld>
            <a:endParaRPr lang="en-GB"/>
          </a:p>
        </p:txBody>
      </p:sp>
      <p:sp>
        <p:nvSpPr>
          <p:cNvPr id="13" name="Footer Placeholder 9">
            <a:extLst>
              <a:ext uri="{FF2B5EF4-FFF2-40B4-BE49-F238E27FC236}">
                <a16:creationId xmlns:a16="http://schemas.microsoft.com/office/drawing/2014/main" id="{873B9494-6922-4D14-A568-6C03CB17840A}"/>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8" name="TextBox 7">
            <a:extLst>
              <a:ext uri="{FF2B5EF4-FFF2-40B4-BE49-F238E27FC236}">
                <a16:creationId xmlns:a16="http://schemas.microsoft.com/office/drawing/2014/main" id="{59A068E3-76F5-4267-8535-39ADFA912803}"/>
              </a:ext>
            </a:extLst>
          </p:cNvPr>
          <p:cNvSpPr txBox="1"/>
          <p:nvPr/>
        </p:nvSpPr>
        <p:spPr>
          <a:xfrm>
            <a:off x="402255" y="2024167"/>
            <a:ext cx="4756887" cy="2308324"/>
          </a:xfrm>
          <a:prstGeom prst="rect">
            <a:avLst/>
          </a:prstGeom>
          <a:noFill/>
        </p:spPr>
        <p:txBody>
          <a:bodyPr wrap="square">
            <a:spAutoFit/>
          </a:bodyPr>
          <a:lstStyle/>
          <a:p>
            <a:pPr algn="ctr"/>
            <a:r>
              <a:rPr lang="en-GB" sz="1600" i="1" dirty="0"/>
              <a:t>“I was never taught about sex education at school (aside from the basic biology of sperm and egg because it was needed for the exam) and so I have had no clue what half this survey was going on about. I think that there should be a place online where young people in a similar situation to me can safely go to learn about sex education because it can be dangerous to not know”.</a:t>
            </a:r>
          </a:p>
          <a:p>
            <a:pPr algn="ctr"/>
            <a:r>
              <a:rPr lang="en-GB" sz="1600" i="1" dirty="0"/>
              <a:t>[Female, 17-25]</a:t>
            </a:r>
          </a:p>
        </p:txBody>
      </p:sp>
      <p:sp>
        <p:nvSpPr>
          <p:cNvPr id="10" name="TextBox 9">
            <a:extLst>
              <a:ext uri="{FF2B5EF4-FFF2-40B4-BE49-F238E27FC236}">
                <a16:creationId xmlns:a16="http://schemas.microsoft.com/office/drawing/2014/main" id="{BBFE167C-C53A-4DFD-B222-ABDD3CFB05E2}"/>
              </a:ext>
            </a:extLst>
          </p:cNvPr>
          <p:cNvSpPr txBox="1"/>
          <p:nvPr/>
        </p:nvSpPr>
        <p:spPr>
          <a:xfrm>
            <a:off x="420803" y="4698814"/>
            <a:ext cx="4719789" cy="1569660"/>
          </a:xfrm>
          <a:prstGeom prst="rect">
            <a:avLst/>
          </a:prstGeom>
          <a:noFill/>
        </p:spPr>
        <p:txBody>
          <a:bodyPr wrap="square">
            <a:spAutoFit/>
          </a:bodyPr>
          <a:lstStyle/>
          <a:p>
            <a:pPr algn="ctr"/>
            <a:r>
              <a:rPr lang="en-GB" sz="1600" i="1" dirty="0"/>
              <a:t>“It would actually be helpful if our school would actually teach our years about sex ed etc. We've had a small lesson on puberty in year 7 and nothing more. Very important when people reach year 10 or 11 when people do start experimenting with things.” [Male, Year 10-11]</a:t>
            </a:r>
          </a:p>
        </p:txBody>
      </p:sp>
      <p:sp>
        <p:nvSpPr>
          <p:cNvPr id="11" name="Rectangle 10">
            <a:extLst>
              <a:ext uri="{FF2B5EF4-FFF2-40B4-BE49-F238E27FC236}">
                <a16:creationId xmlns:a16="http://schemas.microsoft.com/office/drawing/2014/main" id="{3FD57505-A6B4-48CD-960D-6B40B947AC8B}"/>
              </a:ext>
            </a:extLst>
          </p:cNvPr>
          <p:cNvSpPr/>
          <p:nvPr/>
        </p:nvSpPr>
        <p:spPr>
          <a:xfrm>
            <a:off x="402256" y="1930341"/>
            <a:ext cx="4824264" cy="2485937"/>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1F7D70DE-0B79-4BC9-AB89-8A14597372F2}"/>
              </a:ext>
            </a:extLst>
          </p:cNvPr>
          <p:cNvSpPr/>
          <p:nvPr/>
        </p:nvSpPr>
        <p:spPr>
          <a:xfrm>
            <a:off x="402255" y="4625087"/>
            <a:ext cx="4824265" cy="169116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126F271F-8884-413F-805D-0649DFEE582F}"/>
              </a:ext>
            </a:extLst>
          </p:cNvPr>
          <p:cNvSpPr txBox="1"/>
          <p:nvPr/>
        </p:nvSpPr>
        <p:spPr>
          <a:xfrm>
            <a:off x="5843332" y="3510459"/>
            <a:ext cx="5600311" cy="584775"/>
          </a:xfrm>
          <a:prstGeom prst="rect">
            <a:avLst/>
          </a:prstGeom>
          <a:noFill/>
        </p:spPr>
        <p:txBody>
          <a:bodyPr wrap="square">
            <a:spAutoFit/>
          </a:bodyPr>
          <a:lstStyle/>
          <a:p>
            <a:pPr algn="ctr"/>
            <a:r>
              <a:rPr lang="en-GB" sz="1600" i="1" dirty="0"/>
              <a:t>“I am in year 11 and no one in my year group has been sexually educated by the school.” [Male, Year 10-11]</a:t>
            </a:r>
          </a:p>
        </p:txBody>
      </p:sp>
      <p:sp>
        <p:nvSpPr>
          <p:cNvPr id="16" name="TextBox 15">
            <a:extLst>
              <a:ext uri="{FF2B5EF4-FFF2-40B4-BE49-F238E27FC236}">
                <a16:creationId xmlns:a16="http://schemas.microsoft.com/office/drawing/2014/main" id="{AC4A4AB7-696B-454C-BF24-E48918296015}"/>
              </a:ext>
            </a:extLst>
          </p:cNvPr>
          <p:cNvSpPr txBox="1"/>
          <p:nvPr/>
        </p:nvSpPr>
        <p:spPr>
          <a:xfrm>
            <a:off x="5663986" y="1960996"/>
            <a:ext cx="6063916" cy="1323439"/>
          </a:xfrm>
          <a:prstGeom prst="rect">
            <a:avLst/>
          </a:prstGeom>
          <a:noFill/>
        </p:spPr>
        <p:txBody>
          <a:bodyPr wrap="square">
            <a:spAutoFit/>
          </a:bodyPr>
          <a:lstStyle/>
          <a:p>
            <a:pPr algn="ctr"/>
            <a:r>
              <a:rPr lang="en-GB" sz="1600" i="1" dirty="0"/>
              <a:t>“I want to be able to have sexual education in forms to teach young people safety and how to access contraception, as well as destigmatizing harmful social norms surrounding sex, puberty, menstruation, contraception, masturbation and pornography.” [Female, Year 10-11]</a:t>
            </a:r>
          </a:p>
        </p:txBody>
      </p:sp>
      <p:sp>
        <p:nvSpPr>
          <p:cNvPr id="18" name="TextBox 17">
            <a:extLst>
              <a:ext uri="{FF2B5EF4-FFF2-40B4-BE49-F238E27FC236}">
                <a16:creationId xmlns:a16="http://schemas.microsoft.com/office/drawing/2014/main" id="{350847F1-FE54-4CA3-82D2-238366434E49}"/>
              </a:ext>
            </a:extLst>
          </p:cNvPr>
          <p:cNvSpPr txBox="1"/>
          <p:nvPr/>
        </p:nvSpPr>
        <p:spPr>
          <a:xfrm>
            <a:off x="5663986" y="4416279"/>
            <a:ext cx="6134887" cy="1815882"/>
          </a:xfrm>
          <a:prstGeom prst="rect">
            <a:avLst/>
          </a:prstGeom>
          <a:noFill/>
        </p:spPr>
        <p:txBody>
          <a:bodyPr wrap="square">
            <a:spAutoFit/>
          </a:bodyPr>
          <a:lstStyle/>
          <a:p>
            <a:pPr algn="ctr"/>
            <a:r>
              <a:rPr lang="en-GB" sz="1600" i="1" dirty="0"/>
              <a:t>“There’s an exorbitant amount of people who don’t know enough, which leads to misinformation and bullying, and schools are not doing enough, and they don’t even provide the right information. Teachers are clearly biased in sex ed lessons, with some stating things such as abstinence should be used, and abortion is morally wrong, they refuse to provide information on occasion and hurt kids by doing this.” [Female, Year 10-11]</a:t>
            </a:r>
          </a:p>
        </p:txBody>
      </p:sp>
      <p:sp>
        <p:nvSpPr>
          <p:cNvPr id="19" name="Rectangle 18">
            <a:extLst>
              <a:ext uri="{FF2B5EF4-FFF2-40B4-BE49-F238E27FC236}">
                <a16:creationId xmlns:a16="http://schemas.microsoft.com/office/drawing/2014/main" id="{517AAE6F-9433-4085-AE7B-BD666495E9BA}"/>
              </a:ext>
            </a:extLst>
          </p:cNvPr>
          <p:cNvSpPr/>
          <p:nvPr/>
        </p:nvSpPr>
        <p:spPr>
          <a:xfrm>
            <a:off x="5611529" y="1930342"/>
            <a:ext cx="6246871" cy="1359487"/>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F40C3578-8512-486A-8B08-C9A5173791AB}"/>
              </a:ext>
            </a:extLst>
          </p:cNvPr>
          <p:cNvSpPr/>
          <p:nvPr/>
        </p:nvSpPr>
        <p:spPr>
          <a:xfrm>
            <a:off x="5611528" y="3431097"/>
            <a:ext cx="6246871" cy="75189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EAA534D3-036D-41A9-A662-3A5C270C2B97}"/>
              </a:ext>
            </a:extLst>
          </p:cNvPr>
          <p:cNvSpPr/>
          <p:nvPr/>
        </p:nvSpPr>
        <p:spPr>
          <a:xfrm>
            <a:off x="5611528" y="4317492"/>
            <a:ext cx="6246871" cy="199875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474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786B-8F20-4946-9804-68AEA9DD0D77}"/>
              </a:ext>
            </a:extLst>
          </p:cNvPr>
          <p:cNvSpPr>
            <a:spLocks noGrp="1"/>
          </p:cNvSpPr>
          <p:nvPr>
            <p:ph type="title"/>
          </p:nvPr>
        </p:nvSpPr>
        <p:spPr>
          <a:xfrm>
            <a:off x="306000" y="229861"/>
            <a:ext cx="11552400" cy="820800"/>
          </a:xfrm>
        </p:spPr>
        <p:txBody>
          <a:bodyPr>
            <a:noAutofit/>
          </a:bodyPr>
          <a:lstStyle/>
          <a:p>
            <a:r>
              <a:rPr lang="en-GB" sz="2800" dirty="0"/>
              <a:t>Is there anything else you would like to learn about or get support with around sex and relationships?</a:t>
            </a:r>
          </a:p>
        </p:txBody>
      </p:sp>
      <p:sp>
        <p:nvSpPr>
          <p:cNvPr id="3" name="Content Placeholder 2">
            <a:extLst>
              <a:ext uri="{FF2B5EF4-FFF2-40B4-BE49-F238E27FC236}">
                <a16:creationId xmlns:a16="http://schemas.microsoft.com/office/drawing/2014/main" id="{A2C12849-5FE7-4327-A8F7-90D492C09EE0}"/>
              </a:ext>
            </a:extLst>
          </p:cNvPr>
          <p:cNvSpPr>
            <a:spLocks noGrp="1"/>
          </p:cNvSpPr>
          <p:nvPr>
            <p:ph idx="1"/>
          </p:nvPr>
        </p:nvSpPr>
        <p:spPr>
          <a:xfrm>
            <a:off x="306000" y="1322272"/>
            <a:ext cx="11552400" cy="459352"/>
          </a:xfrm>
        </p:spPr>
        <p:txBody>
          <a:bodyPr>
            <a:normAutofit/>
          </a:bodyPr>
          <a:lstStyle/>
          <a:p>
            <a:pPr marL="0" indent="0">
              <a:buNone/>
            </a:pPr>
            <a:r>
              <a:rPr lang="en-GB" sz="2000" b="1" dirty="0"/>
              <a:t>What healthy and unhealthy relationships look like:</a:t>
            </a:r>
          </a:p>
        </p:txBody>
      </p:sp>
      <p:sp>
        <p:nvSpPr>
          <p:cNvPr id="5" name="Date Placeholder 4">
            <a:extLst>
              <a:ext uri="{FF2B5EF4-FFF2-40B4-BE49-F238E27FC236}">
                <a16:creationId xmlns:a16="http://schemas.microsoft.com/office/drawing/2014/main" id="{B4CED1B5-9E8C-4326-8AE8-1587784C6495}"/>
              </a:ext>
            </a:extLst>
          </p:cNvPr>
          <p:cNvSpPr>
            <a:spLocks noGrp="1"/>
          </p:cNvSpPr>
          <p:nvPr>
            <p:ph type="dt" sz="half" idx="10"/>
          </p:nvPr>
        </p:nvSpPr>
        <p:spPr/>
        <p:txBody>
          <a:bodyPr/>
          <a:lstStyle/>
          <a:p>
            <a:fld id="{114C472B-89C8-4DED-A734-C6F534D4F85F}" type="datetime1">
              <a:rPr lang="en-GB" smtClean="0"/>
              <a:t>10/01/2023</a:t>
            </a:fld>
            <a:endParaRPr lang="en-GB"/>
          </a:p>
        </p:txBody>
      </p:sp>
      <p:sp>
        <p:nvSpPr>
          <p:cNvPr id="6" name="Slide Number Placeholder 5">
            <a:extLst>
              <a:ext uri="{FF2B5EF4-FFF2-40B4-BE49-F238E27FC236}">
                <a16:creationId xmlns:a16="http://schemas.microsoft.com/office/drawing/2014/main" id="{35BDA571-AE3A-46E9-A711-24C8B5885E63}"/>
              </a:ext>
            </a:extLst>
          </p:cNvPr>
          <p:cNvSpPr>
            <a:spLocks noGrp="1"/>
          </p:cNvSpPr>
          <p:nvPr>
            <p:ph type="sldNum" sz="quarter" idx="12"/>
          </p:nvPr>
        </p:nvSpPr>
        <p:spPr/>
        <p:txBody>
          <a:bodyPr/>
          <a:lstStyle/>
          <a:p>
            <a:r>
              <a:rPr lang="en-GB"/>
              <a:t>|   </a:t>
            </a:r>
            <a:fld id="{5898CC38-F149-5B45-A1B4-290B41364A0C}" type="slidenum">
              <a:rPr lang="en-GB" smtClean="0"/>
              <a:pPr/>
              <a:t>26</a:t>
            </a:fld>
            <a:endParaRPr lang="en-GB"/>
          </a:p>
        </p:txBody>
      </p:sp>
      <p:sp>
        <p:nvSpPr>
          <p:cNvPr id="13" name="Footer Placeholder 9">
            <a:extLst>
              <a:ext uri="{FF2B5EF4-FFF2-40B4-BE49-F238E27FC236}">
                <a16:creationId xmlns:a16="http://schemas.microsoft.com/office/drawing/2014/main" id="{873B9494-6922-4D14-A568-6C03CB17840A}"/>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8" name="TextBox 7">
            <a:extLst>
              <a:ext uri="{FF2B5EF4-FFF2-40B4-BE49-F238E27FC236}">
                <a16:creationId xmlns:a16="http://schemas.microsoft.com/office/drawing/2014/main" id="{2FD8517B-32AB-4446-80CC-8417FE54EF26}"/>
              </a:ext>
            </a:extLst>
          </p:cNvPr>
          <p:cNvSpPr txBox="1"/>
          <p:nvPr/>
        </p:nvSpPr>
        <p:spPr>
          <a:xfrm>
            <a:off x="507647" y="4813312"/>
            <a:ext cx="4458903" cy="584775"/>
          </a:xfrm>
          <a:prstGeom prst="rect">
            <a:avLst/>
          </a:prstGeom>
          <a:noFill/>
        </p:spPr>
        <p:txBody>
          <a:bodyPr wrap="square">
            <a:spAutoFit/>
          </a:bodyPr>
          <a:lstStyle/>
          <a:p>
            <a:pPr algn="ctr"/>
            <a:r>
              <a:rPr lang="en-GB" sz="1600" i="1" dirty="0"/>
              <a:t>“What to do if you don't want to be serious with your partner but they do.” [Female, Year 7-9]</a:t>
            </a:r>
          </a:p>
        </p:txBody>
      </p:sp>
      <p:sp>
        <p:nvSpPr>
          <p:cNvPr id="10" name="TextBox 9">
            <a:extLst>
              <a:ext uri="{FF2B5EF4-FFF2-40B4-BE49-F238E27FC236}">
                <a16:creationId xmlns:a16="http://schemas.microsoft.com/office/drawing/2014/main" id="{A6B05C01-0639-42D9-AAF0-5A9AE0F1E074}"/>
              </a:ext>
            </a:extLst>
          </p:cNvPr>
          <p:cNvSpPr txBox="1"/>
          <p:nvPr/>
        </p:nvSpPr>
        <p:spPr>
          <a:xfrm>
            <a:off x="402255" y="1935554"/>
            <a:ext cx="2215817" cy="1323439"/>
          </a:xfrm>
          <a:prstGeom prst="rect">
            <a:avLst/>
          </a:prstGeom>
          <a:noFill/>
        </p:spPr>
        <p:txBody>
          <a:bodyPr wrap="square">
            <a:spAutoFit/>
          </a:bodyPr>
          <a:lstStyle/>
          <a:p>
            <a:pPr algn="ctr"/>
            <a:r>
              <a:rPr lang="en-GB" sz="1600" i="1" dirty="0"/>
              <a:t>“To be able to tell when you’re in a healthy relationship and when you’re not.” [Female, Year 7-9]</a:t>
            </a:r>
          </a:p>
        </p:txBody>
      </p:sp>
      <p:sp>
        <p:nvSpPr>
          <p:cNvPr id="11" name="Rectangle 10">
            <a:extLst>
              <a:ext uri="{FF2B5EF4-FFF2-40B4-BE49-F238E27FC236}">
                <a16:creationId xmlns:a16="http://schemas.microsoft.com/office/drawing/2014/main" id="{3644BD53-004B-42C6-A545-8615FB356F96}"/>
              </a:ext>
            </a:extLst>
          </p:cNvPr>
          <p:cNvSpPr/>
          <p:nvPr/>
        </p:nvSpPr>
        <p:spPr>
          <a:xfrm>
            <a:off x="388620" y="4771240"/>
            <a:ext cx="4703144" cy="69956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D5040876-A71F-463D-9DAE-792F77516570}"/>
              </a:ext>
            </a:extLst>
          </p:cNvPr>
          <p:cNvSpPr/>
          <p:nvPr/>
        </p:nvSpPr>
        <p:spPr>
          <a:xfrm>
            <a:off x="402255" y="1935554"/>
            <a:ext cx="2215817" cy="1359933"/>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D8B47A9F-DF36-444A-8AF4-FB578AC9EA47}"/>
              </a:ext>
            </a:extLst>
          </p:cNvPr>
          <p:cNvSpPr txBox="1"/>
          <p:nvPr/>
        </p:nvSpPr>
        <p:spPr>
          <a:xfrm>
            <a:off x="2836963" y="1972048"/>
            <a:ext cx="2755313" cy="1323439"/>
          </a:xfrm>
          <a:prstGeom prst="rect">
            <a:avLst/>
          </a:prstGeom>
          <a:noFill/>
        </p:spPr>
        <p:txBody>
          <a:bodyPr wrap="square">
            <a:spAutoFit/>
          </a:bodyPr>
          <a:lstStyle/>
          <a:p>
            <a:pPr algn="ctr"/>
            <a:r>
              <a:rPr lang="en-GB" sz="1600" i="1" dirty="0"/>
              <a:t>“I would like to know which age you can have sex and what age is appropriate to have a healthy relationship.” [Male, Year 7-9]</a:t>
            </a:r>
          </a:p>
        </p:txBody>
      </p:sp>
      <p:sp>
        <p:nvSpPr>
          <p:cNvPr id="15" name="Rectangle 14">
            <a:extLst>
              <a:ext uri="{FF2B5EF4-FFF2-40B4-BE49-F238E27FC236}">
                <a16:creationId xmlns:a16="http://schemas.microsoft.com/office/drawing/2014/main" id="{A82A62A6-05E9-4467-8479-07E8CBFA120D}"/>
              </a:ext>
            </a:extLst>
          </p:cNvPr>
          <p:cNvSpPr/>
          <p:nvPr/>
        </p:nvSpPr>
        <p:spPr>
          <a:xfrm>
            <a:off x="2737099" y="1935554"/>
            <a:ext cx="2955042" cy="1359933"/>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CA1C64E8-A0BF-4998-AEF7-EF50A3C34E0E}"/>
              </a:ext>
            </a:extLst>
          </p:cNvPr>
          <p:cNvSpPr txBox="1"/>
          <p:nvPr/>
        </p:nvSpPr>
        <p:spPr>
          <a:xfrm>
            <a:off x="5864834" y="5824989"/>
            <a:ext cx="5388334" cy="584775"/>
          </a:xfrm>
          <a:prstGeom prst="rect">
            <a:avLst/>
          </a:prstGeom>
          <a:noFill/>
        </p:spPr>
        <p:txBody>
          <a:bodyPr wrap="square">
            <a:spAutoFit/>
          </a:bodyPr>
          <a:lstStyle/>
          <a:p>
            <a:pPr algn="ctr"/>
            <a:r>
              <a:rPr lang="en-GB" sz="1600" i="1" dirty="0"/>
              <a:t>“I think everyone should learn more about consent and if someone says no it means no.” [Female, Year 7-9]</a:t>
            </a:r>
          </a:p>
        </p:txBody>
      </p:sp>
      <p:sp>
        <p:nvSpPr>
          <p:cNvPr id="18" name="TextBox 17">
            <a:extLst>
              <a:ext uri="{FF2B5EF4-FFF2-40B4-BE49-F238E27FC236}">
                <a16:creationId xmlns:a16="http://schemas.microsoft.com/office/drawing/2014/main" id="{691F5CBD-94FB-4DF4-AB26-F2976FECC009}"/>
              </a:ext>
            </a:extLst>
          </p:cNvPr>
          <p:cNvSpPr txBox="1"/>
          <p:nvPr/>
        </p:nvSpPr>
        <p:spPr>
          <a:xfrm>
            <a:off x="5574243" y="4795295"/>
            <a:ext cx="5969516" cy="830997"/>
          </a:xfrm>
          <a:prstGeom prst="rect">
            <a:avLst/>
          </a:prstGeom>
          <a:noFill/>
        </p:spPr>
        <p:txBody>
          <a:bodyPr wrap="square">
            <a:spAutoFit/>
          </a:bodyPr>
          <a:lstStyle/>
          <a:p>
            <a:pPr algn="ctr"/>
            <a:r>
              <a:rPr lang="en-GB" sz="1600" i="1" dirty="0"/>
              <a:t>“Teach proper consent and teach men not to rape, I’m fed up of women being blamed for something that’s the fault of men.” [Male, 17-25]</a:t>
            </a:r>
          </a:p>
        </p:txBody>
      </p:sp>
      <p:sp>
        <p:nvSpPr>
          <p:cNvPr id="20" name="TextBox 19">
            <a:extLst>
              <a:ext uri="{FF2B5EF4-FFF2-40B4-BE49-F238E27FC236}">
                <a16:creationId xmlns:a16="http://schemas.microsoft.com/office/drawing/2014/main" id="{68334101-C293-42AE-AC72-760B998AE23F}"/>
              </a:ext>
            </a:extLst>
          </p:cNvPr>
          <p:cNvSpPr txBox="1"/>
          <p:nvPr/>
        </p:nvSpPr>
        <p:spPr>
          <a:xfrm>
            <a:off x="250899" y="5728236"/>
            <a:ext cx="4972397" cy="584775"/>
          </a:xfrm>
          <a:prstGeom prst="rect">
            <a:avLst/>
          </a:prstGeom>
          <a:noFill/>
        </p:spPr>
        <p:txBody>
          <a:bodyPr wrap="square">
            <a:spAutoFit/>
          </a:bodyPr>
          <a:lstStyle/>
          <a:p>
            <a:pPr algn="ctr"/>
            <a:r>
              <a:rPr lang="en-GB" sz="1600" i="1" dirty="0"/>
              <a:t>“Making boys understand consent.” </a:t>
            </a:r>
          </a:p>
          <a:p>
            <a:pPr algn="ctr"/>
            <a:r>
              <a:rPr lang="en-GB" sz="1600" i="1" dirty="0"/>
              <a:t>[Female, Year 10-11]</a:t>
            </a:r>
          </a:p>
        </p:txBody>
      </p:sp>
      <p:sp>
        <p:nvSpPr>
          <p:cNvPr id="22" name="TextBox 21">
            <a:extLst>
              <a:ext uri="{FF2B5EF4-FFF2-40B4-BE49-F238E27FC236}">
                <a16:creationId xmlns:a16="http://schemas.microsoft.com/office/drawing/2014/main" id="{BCF5F81F-9848-479E-8BBC-55212028D768}"/>
              </a:ext>
            </a:extLst>
          </p:cNvPr>
          <p:cNvSpPr txBox="1"/>
          <p:nvPr/>
        </p:nvSpPr>
        <p:spPr>
          <a:xfrm>
            <a:off x="5865270" y="3165397"/>
            <a:ext cx="5820000" cy="830997"/>
          </a:xfrm>
          <a:prstGeom prst="rect">
            <a:avLst/>
          </a:prstGeom>
          <a:noFill/>
        </p:spPr>
        <p:txBody>
          <a:bodyPr wrap="square">
            <a:spAutoFit/>
          </a:bodyPr>
          <a:lstStyle/>
          <a:p>
            <a:pPr algn="ctr"/>
            <a:r>
              <a:rPr lang="en-GB" sz="1600" i="1" dirty="0"/>
              <a:t>“Actual dangers of relationships, age restrictions and if someone is actually pressuring you to do something while you’re with them, what to do.” [Female, Year 10-11]</a:t>
            </a:r>
          </a:p>
        </p:txBody>
      </p:sp>
      <p:sp>
        <p:nvSpPr>
          <p:cNvPr id="24" name="TextBox 23">
            <a:extLst>
              <a:ext uri="{FF2B5EF4-FFF2-40B4-BE49-F238E27FC236}">
                <a16:creationId xmlns:a16="http://schemas.microsoft.com/office/drawing/2014/main" id="{9DA52FD5-4DEC-47E4-B00C-AD69481354E9}"/>
              </a:ext>
            </a:extLst>
          </p:cNvPr>
          <p:cNvSpPr txBox="1"/>
          <p:nvPr/>
        </p:nvSpPr>
        <p:spPr>
          <a:xfrm>
            <a:off x="5912311" y="2051241"/>
            <a:ext cx="5779377" cy="830997"/>
          </a:xfrm>
          <a:prstGeom prst="rect">
            <a:avLst/>
          </a:prstGeom>
          <a:noFill/>
        </p:spPr>
        <p:txBody>
          <a:bodyPr wrap="square">
            <a:spAutoFit/>
          </a:bodyPr>
          <a:lstStyle/>
          <a:p>
            <a:pPr algn="ctr"/>
            <a:r>
              <a:rPr lang="en-GB" sz="1600" i="1" dirty="0"/>
              <a:t>“What unhealthy relationships look like and the developing characteristics of one. The different types of abuses and how to get help.” [Female, Year 7-9]</a:t>
            </a:r>
          </a:p>
        </p:txBody>
      </p:sp>
      <p:sp>
        <p:nvSpPr>
          <p:cNvPr id="25" name="Rectangle 24">
            <a:extLst>
              <a:ext uri="{FF2B5EF4-FFF2-40B4-BE49-F238E27FC236}">
                <a16:creationId xmlns:a16="http://schemas.microsoft.com/office/drawing/2014/main" id="{DF88FFF7-5C9D-4AAA-A625-67B93A58839A}"/>
              </a:ext>
            </a:extLst>
          </p:cNvPr>
          <p:cNvSpPr/>
          <p:nvPr/>
        </p:nvSpPr>
        <p:spPr>
          <a:xfrm>
            <a:off x="5820227" y="1935552"/>
            <a:ext cx="5969517" cy="1018235"/>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55B0E001-1EEE-4FC0-8156-3120987372D4}"/>
              </a:ext>
            </a:extLst>
          </p:cNvPr>
          <p:cNvSpPr/>
          <p:nvPr/>
        </p:nvSpPr>
        <p:spPr>
          <a:xfrm>
            <a:off x="5820227" y="3096996"/>
            <a:ext cx="5969517" cy="970947"/>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280AFFC4-3FF0-4C22-9AB2-0AB52B20A8F9}"/>
              </a:ext>
            </a:extLst>
          </p:cNvPr>
          <p:cNvSpPr txBox="1"/>
          <p:nvPr/>
        </p:nvSpPr>
        <p:spPr>
          <a:xfrm>
            <a:off x="577156" y="3429000"/>
            <a:ext cx="4805331" cy="584775"/>
          </a:xfrm>
          <a:prstGeom prst="rect">
            <a:avLst/>
          </a:prstGeom>
          <a:noFill/>
        </p:spPr>
        <p:txBody>
          <a:bodyPr wrap="square">
            <a:spAutoFit/>
          </a:bodyPr>
          <a:lstStyle/>
          <a:p>
            <a:pPr algn="ctr"/>
            <a:r>
              <a:rPr lang="en-GB" sz="1600" i="1" dirty="0"/>
              <a:t>“I would like to know the difference between toxic and healthy relationships.” [Female, 17-25]</a:t>
            </a:r>
          </a:p>
        </p:txBody>
      </p:sp>
      <p:sp>
        <p:nvSpPr>
          <p:cNvPr id="29" name="Rectangle 28">
            <a:extLst>
              <a:ext uri="{FF2B5EF4-FFF2-40B4-BE49-F238E27FC236}">
                <a16:creationId xmlns:a16="http://schemas.microsoft.com/office/drawing/2014/main" id="{B8E314C9-4D86-4C9A-B206-175B74BA14C4}"/>
              </a:ext>
            </a:extLst>
          </p:cNvPr>
          <p:cNvSpPr/>
          <p:nvPr/>
        </p:nvSpPr>
        <p:spPr>
          <a:xfrm>
            <a:off x="402256" y="3413186"/>
            <a:ext cx="5289886" cy="658442"/>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B00C3E9-63FB-420B-B9A9-6769EAC1ECB7}"/>
              </a:ext>
            </a:extLst>
          </p:cNvPr>
          <p:cNvSpPr/>
          <p:nvPr/>
        </p:nvSpPr>
        <p:spPr>
          <a:xfrm>
            <a:off x="388619" y="5606949"/>
            <a:ext cx="4703145" cy="867695"/>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633988A6-9590-4176-972B-32F584FFD6C2}"/>
              </a:ext>
            </a:extLst>
          </p:cNvPr>
          <p:cNvSpPr txBox="1"/>
          <p:nvPr/>
        </p:nvSpPr>
        <p:spPr>
          <a:xfrm>
            <a:off x="388618" y="4242494"/>
            <a:ext cx="10151045" cy="400110"/>
          </a:xfrm>
          <a:prstGeom prst="rect">
            <a:avLst/>
          </a:prstGeom>
          <a:noFill/>
        </p:spPr>
        <p:txBody>
          <a:bodyPr wrap="square">
            <a:spAutoFit/>
          </a:bodyPr>
          <a:lstStyle/>
          <a:p>
            <a:pPr marL="0" indent="0">
              <a:buNone/>
            </a:pPr>
            <a:r>
              <a:rPr lang="en-GB" sz="2000" b="1" dirty="0"/>
              <a:t>Consent (including teaching boys about consent) and pressure in relationships:</a:t>
            </a:r>
          </a:p>
        </p:txBody>
      </p:sp>
      <p:sp>
        <p:nvSpPr>
          <p:cNvPr id="33" name="Rectangle 32">
            <a:extLst>
              <a:ext uri="{FF2B5EF4-FFF2-40B4-BE49-F238E27FC236}">
                <a16:creationId xmlns:a16="http://schemas.microsoft.com/office/drawing/2014/main" id="{78B3D6A2-6061-4BA9-8AB7-70C79F8B67A4}"/>
              </a:ext>
            </a:extLst>
          </p:cNvPr>
          <p:cNvSpPr/>
          <p:nvPr/>
        </p:nvSpPr>
        <p:spPr>
          <a:xfrm>
            <a:off x="5328258" y="4775458"/>
            <a:ext cx="6461486" cy="867695"/>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0EC78060-9802-45EB-A440-8CBEACA27FB2}"/>
              </a:ext>
            </a:extLst>
          </p:cNvPr>
          <p:cNvSpPr/>
          <p:nvPr/>
        </p:nvSpPr>
        <p:spPr>
          <a:xfrm>
            <a:off x="5328532" y="5756357"/>
            <a:ext cx="6461211" cy="718287"/>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02958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786B-8F20-4946-9804-68AEA9DD0D77}"/>
              </a:ext>
            </a:extLst>
          </p:cNvPr>
          <p:cNvSpPr>
            <a:spLocks noGrp="1"/>
          </p:cNvSpPr>
          <p:nvPr>
            <p:ph type="title"/>
          </p:nvPr>
        </p:nvSpPr>
        <p:spPr>
          <a:xfrm>
            <a:off x="306000" y="229861"/>
            <a:ext cx="11552400" cy="820800"/>
          </a:xfrm>
        </p:spPr>
        <p:txBody>
          <a:bodyPr>
            <a:noAutofit/>
          </a:bodyPr>
          <a:lstStyle/>
          <a:p>
            <a:r>
              <a:rPr lang="en-GB" sz="2800" dirty="0"/>
              <a:t>Is there anything else you would like to learn about or get support with around sex and relationships?</a:t>
            </a:r>
          </a:p>
        </p:txBody>
      </p:sp>
      <p:sp>
        <p:nvSpPr>
          <p:cNvPr id="3" name="Content Placeholder 2">
            <a:extLst>
              <a:ext uri="{FF2B5EF4-FFF2-40B4-BE49-F238E27FC236}">
                <a16:creationId xmlns:a16="http://schemas.microsoft.com/office/drawing/2014/main" id="{A2C12849-5FE7-4327-A8F7-90D492C09EE0}"/>
              </a:ext>
            </a:extLst>
          </p:cNvPr>
          <p:cNvSpPr>
            <a:spLocks noGrp="1"/>
          </p:cNvSpPr>
          <p:nvPr>
            <p:ph idx="1"/>
          </p:nvPr>
        </p:nvSpPr>
        <p:spPr>
          <a:xfrm>
            <a:off x="306000" y="1124256"/>
            <a:ext cx="11552400" cy="442550"/>
          </a:xfrm>
        </p:spPr>
        <p:txBody>
          <a:bodyPr>
            <a:normAutofit/>
          </a:bodyPr>
          <a:lstStyle/>
          <a:p>
            <a:pPr marL="0" indent="0">
              <a:buNone/>
            </a:pPr>
            <a:r>
              <a:rPr lang="en-GB" sz="2000" b="1" dirty="0"/>
              <a:t>LGBTQ+ relationships and sex between same-sex couples:</a:t>
            </a:r>
          </a:p>
        </p:txBody>
      </p:sp>
      <p:sp>
        <p:nvSpPr>
          <p:cNvPr id="5" name="Date Placeholder 4">
            <a:extLst>
              <a:ext uri="{FF2B5EF4-FFF2-40B4-BE49-F238E27FC236}">
                <a16:creationId xmlns:a16="http://schemas.microsoft.com/office/drawing/2014/main" id="{B4CED1B5-9E8C-4326-8AE8-1587784C6495}"/>
              </a:ext>
            </a:extLst>
          </p:cNvPr>
          <p:cNvSpPr>
            <a:spLocks noGrp="1"/>
          </p:cNvSpPr>
          <p:nvPr>
            <p:ph type="dt" sz="half" idx="10"/>
          </p:nvPr>
        </p:nvSpPr>
        <p:spPr/>
        <p:txBody>
          <a:bodyPr/>
          <a:lstStyle/>
          <a:p>
            <a:fld id="{114C472B-89C8-4DED-A734-C6F534D4F85F}" type="datetime1">
              <a:rPr lang="en-GB" smtClean="0"/>
              <a:t>10/01/2023</a:t>
            </a:fld>
            <a:endParaRPr lang="en-GB"/>
          </a:p>
        </p:txBody>
      </p:sp>
      <p:sp>
        <p:nvSpPr>
          <p:cNvPr id="6" name="Slide Number Placeholder 5">
            <a:extLst>
              <a:ext uri="{FF2B5EF4-FFF2-40B4-BE49-F238E27FC236}">
                <a16:creationId xmlns:a16="http://schemas.microsoft.com/office/drawing/2014/main" id="{35BDA571-AE3A-46E9-A711-24C8B5885E63}"/>
              </a:ext>
            </a:extLst>
          </p:cNvPr>
          <p:cNvSpPr>
            <a:spLocks noGrp="1"/>
          </p:cNvSpPr>
          <p:nvPr>
            <p:ph type="sldNum" sz="quarter" idx="12"/>
          </p:nvPr>
        </p:nvSpPr>
        <p:spPr/>
        <p:txBody>
          <a:bodyPr/>
          <a:lstStyle/>
          <a:p>
            <a:r>
              <a:rPr lang="en-GB"/>
              <a:t>|   </a:t>
            </a:r>
            <a:fld id="{5898CC38-F149-5B45-A1B4-290B41364A0C}" type="slidenum">
              <a:rPr lang="en-GB" smtClean="0"/>
              <a:pPr/>
              <a:t>27</a:t>
            </a:fld>
            <a:endParaRPr lang="en-GB"/>
          </a:p>
        </p:txBody>
      </p:sp>
      <p:sp>
        <p:nvSpPr>
          <p:cNvPr id="13" name="Footer Placeholder 9">
            <a:extLst>
              <a:ext uri="{FF2B5EF4-FFF2-40B4-BE49-F238E27FC236}">
                <a16:creationId xmlns:a16="http://schemas.microsoft.com/office/drawing/2014/main" id="{873B9494-6922-4D14-A568-6C03CB17840A}"/>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8" name="TextBox 7">
            <a:extLst>
              <a:ext uri="{FF2B5EF4-FFF2-40B4-BE49-F238E27FC236}">
                <a16:creationId xmlns:a16="http://schemas.microsoft.com/office/drawing/2014/main" id="{998F8037-F356-4F0D-A748-D2FB103155B8}"/>
              </a:ext>
            </a:extLst>
          </p:cNvPr>
          <p:cNvSpPr txBox="1"/>
          <p:nvPr/>
        </p:nvSpPr>
        <p:spPr>
          <a:xfrm>
            <a:off x="494899" y="1694100"/>
            <a:ext cx="5141899" cy="1815882"/>
          </a:xfrm>
          <a:prstGeom prst="rect">
            <a:avLst/>
          </a:prstGeom>
          <a:noFill/>
        </p:spPr>
        <p:txBody>
          <a:bodyPr wrap="square">
            <a:spAutoFit/>
          </a:bodyPr>
          <a:lstStyle/>
          <a:p>
            <a:pPr algn="ctr"/>
            <a:r>
              <a:rPr lang="en-GB" sz="1600" i="1" dirty="0"/>
              <a:t>“Support for online international relationships and support for safe and healthy queer sex / relationships. The SRE curriculum primarily covers straight relationships and only mentions queer ones when warning about STIs. It’s destructive to impressionable queer people and whilst it’s useful that people know, it scares young queer people.” [Female, 17-25]</a:t>
            </a:r>
          </a:p>
        </p:txBody>
      </p:sp>
      <p:sp>
        <p:nvSpPr>
          <p:cNvPr id="10" name="TextBox 9">
            <a:extLst>
              <a:ext uri="{FF2B5EF4-FFF2-40B4-BE49-F238E27FC236}">
                <a16:creationId xmlns:a16="http://schemas.microsoft.com/office/drawing/2014/main" id="{593F4BE6-3221-4505-A2F6-9CD695AD5074}"/>
              </a:ext>
            </a:extLst>
          </p:cNvPr>
          <p:cNvSpPr txBox="1"/>
          <p:nvPr/>
        </p:nvSpPr>
        <p:spPr>
          <a:xfrm>
            <a:off x="6323005" y="2984468"/>
            <a:ext cx="5219300" cy="1077218"/>
          </a:xfrm>
          <a:prstGeom prst="rect">
            <a:avLst/>
          </a:prstGeom>
          <a:noFill/>
        </p:spPr>
        <p:txBody>
          <a:bodyPr wrap="square">
            <a:spAutoFit/>
          </a:bodyPr>
          <a:lstStyle/>
          <a:p>
            <a:pPr algn="ctr"/>
            <a:r>
              <a:rPr lang="en-GB" sz="1600" i="1" dirty="0"/>
              <a:t>“Gay relationships like we learn about how to safely practice straight sex but some people will never use that information and need info on how to safely practice gay sex in both men and women.” [Female, Year 10-11]</a:t>
            </a:r>
          </a:p>
        </p:txBody>
      </p:sp>
      <p:sp>
        <p:nvSpPr>
          <p:cNvPr id="12" name="TextBox 11">
            <a:extLst>
              <a:ext uri="{FF2B5EF4-FFF2-40B4-BE49-F238E27FC236}">
                <a16:creationId xmlns:a16="http://schemas.microsoft.com/office/drawing/2014/main" id="{1450C9DE-8145-48A5-8BB9-48ECC29543AE}"/>
              </a:ext>
            </a:extLst>
          </p:cNvPr>
          <p:cNvSpPr txBox="1"/>
          <p:nvPr/>
        </p:nvSpPr>
        <p:spPr>
          <a:xfrm>
            <a:off x="6169002" y="1693352"/>
            <a:ext cx="5527306" cy="1077218"/>
          </a:xfrm>
          <a:prstGeom prst="rect">
            <a:avLst/>
          </a:prstGeom>
          <a:noFill/>
        </p:spPr>
        <p:txBody>
          <a:bodyPr wrap="square">
            <a:spAutoFit/>
          </a:bodyPr>
          <a:lstStyle/>
          <a:p>
            <a:pPr algn="ctr"/>
            <a:r>
              <a:rPr lang="en-GB" sz="1600" i="1" dirty="0"/>
              <a:t>“The best type of contraception to use if you are LGBTQ+, even though you may not be able to get pregnant. Not just about different types of sexually transmitted diseases but also what to do if you get one.” [Female, Year 10-11]</a:t>
            </a:r>
          </a:p>
        </p:txBody>
      </p:sp>
      <p:sp>
        <p:nvSpPr>
          <p:cNvPr id="14" name="TextBox 13">
            <a:extLst>
              <a:ext uri="{FF2B5EF4-FFF2-40B4-BE49-F238E27FC236}">
                <a16:creationId xmlns:a16="http://schemas.microsoft.com/office/drawing/2014/main" id="{B41B212F-AC04-4482-800F-DBE6E12A937F}"/>
              </a:ext>
            </a:extLst>
          </p:cNvPr>
          <p:cNvSpPr txBox="1"/>
          <p:nvPr/>
        </p:nvSpPr>
        <p:spPr>
          <a:xfrm>
            <a:off x="446573" y="3664741"/>
            <a:ext cx="5219299" cy="2062103"/>
          </a:xfrm>
          <a:prstGeom prst="rect">
            <a:avLst/>
          </a:prstGeom>
          <a:noFill/>
        </p:spPr>
        <p:txBody>
          <a:bodyPr wrap="square">
            <a:spAutoFit/>
          </a:bodyPr>
          <a:lstStyle/>
          <a:p>
            <a:pPr algn="ctr"/>
            <a:r>
              <a:rPr lang="en-GB" sz="1600" i="1" dirty="0"/>
              <a:t>“I think different sexualities should be taught at schools and there should be education around treating people with different sexualities. I am asexual (I don’t enjoy sex or dating) and have debilitating period pain, but when I go to the GP they insist to give me contraception as they imply I’m lying and just too embarrassed to admit I’m sexually active. I just want an end to my period pain, why does sex come into it?” [Female, 17-25]</a:t>
            </a:r>
          </a:p>
        </p:txBody>
      </p:sp>
      <p:sp>
        <p:nvSpPr>
          <p:cNvPr id="16" name="TextBox 15">
            <a:extLst>
              <a:ext uri="{FF2B5EF4-FFF2-40B4-BE49-F238E27FC236}">
                <a16:creationId xmlns:a16="http://schemas.microsoft.com/office/drawing/2014/main" id="{EBA6B4FC-6FA5-4ADD-A314-1C7EFB402654}"/>
              </a:ext>
            </a:extLst>
          </p:cNvPr>
          <p:cNvSpPr txBox="1"/>
          <p:nvPr/>
        </p:nvSpPr>
        <p:spPr>
          <a:xfrm>
            <a:off x="697481" y="5846605"/>
            <a:ext cx="4474438" cy="584775"/>
          </a:xfrm>
          <a:prstGeom prst="rect">
            <a:avLst/>
          </a:prstGeom>
          <a:noFill/>
        </p:spPr>
        <p:txBody>
          <a:bodyPr wrap="square">
            <a:spAutoFit/>
          </a:bodyPr>
          <a:lstStyle/>
          <a:p>
            <a:pPr algn="ctr"/>
            <a:r>
              <a:rPr lang="en-GB" sz="1600" i="1" dirty="0"/>
              <a:t>“Information about more than just heterosexual relationships.” [</a:t>
            </a:r>
            <a:r>
              <a:rPr lang="en-GB" sz="1600" i="1" dirty="0" err="1"/>
              <a:t>Agenderflux</a:t>
            </a:r>
            <a:r>
              <a:rPr lang="en-GB" sz="1600" i="1" dirty="0"/>
              <a:t>, Year 10-11]</a:t>
            </a:r>
          </a:p>
        </p:txBody>
      </p:sp>
      <p:sp>
        <p:nvSpPr>
          <p:cNvPr id="18" name="TextBox 17">
            <a:extLst>
              <a:ext uri="{FF2B5EF4-FFF2-40B4-BE49-F238E27FC236}">
                <a16:creationId xmlns:a16="http://schemas.microsoft.com/office/drawing/2014/main" id="{0616F91C-DFDF-4DB1-8B85-7E16F4561FAF}"/>
              </a:ext>
            </a:extLst>
          </p:cNvPr>
          <p:cNvSpPr txBox="1"/>
          <p:nvPr/>
        </p:nvSpPr>
        <p:spPr>
          <a:xfrm>
            <a:off x="6066000" y="5590758"/>
            <a:ext cx="5689397" cy="830997"/>
          </a:xfrm>
          <a:prstGeom prst="rect">
            <a:avLst/>
          </a:prstGeom>
          <a:noFill/>
        </p:spPr>
        <p:txBody>
          <a:bodyPr wrap="square">
            <a:spAutoFit/>
          </a:bodyPr>
          <a:lstStyle/>
          <a:p>
            <a:pPr algn="ctr"/>
            <a:r>
              <a:rPr lang="en-GB" sz="1600" i="1" dirty="0"/>
              <a:t>“Learn more about LGBTQ, access on websites and ins schools they need to be updated with more training for staff.” [Male, Year 7-9]</a:t>
            </a:r>
          </a:p>
        </p:txBody>
      </p:sp>
      <p:sp>
        <p:nvSpPr>
          <p:cNvPr id="20" name="TextBox 19">
            <a:extLst>
              <a:ext uri="{FF2B5EF4-FFF2-40B4-BE49-F238E27FC236}">
                <a16:creationId xmlns:a16="http://schemas.microsoft.com/office/drawing/2014/main" id="{412776FE-FC56-4CD3-AA18-06A286F46851}"/>
              </a:ext>
            </a:extLst>
          </p:cNvPr>
          <p:cNvSpPr txBox="1"/>
          <p:nvPr/>
        </p:nvSpPr>
        <p:spPr>
          <a:xfrm>
            <a:off x="6052655" y="4281427"/>
            <a:ext cx="5759999" cy="1077218"/>
          </a:xfrm>
          <a:prstGeom prst="rect">
            <a:avLst/>
          </a:prstGeom>
          <a:noFill/>
        </p:spPr>
        <p:txBody>
          <a:bodyPr wrap="square">
            <a:spAutoFit/>
          </a:bodyPr>
          <a:lstStyle/>
          <a:p>
            <a:pPr algn="ctr"/>
            <a:r>
              <a:rPr lang="en-GB" sz="1600" i="1" dirty="0"/>
              <a:t>“I think there needs to be more education around LGBTQ+ people and relationships because homophobia, transphobia, etc is way too common in schools and teachers don't care.” [Male, Year 10-11]</a:t>
            </a:r>
          </a:p>
        </p:txBody>
      </p:sp>
      <p:sp>
        <p:nvSpPr>
          <p:cNvPr id="21" name="Rectangle 20">
            <a:extLst>
              <a:ext uri="{FF2B5EF4-FFF2-40B4-BE49-F238E27FC236}">
                <a16:creationId xmlns:a16="http://schemas.microsoft.com/office/drawing/2014/main" id="{5800BB35-C015-47FA-B188-FD8F7B03CDF1}"/>
              </a:ext>
            </a:extLst>
          </p:cNvPr>
          <p:cNvSpPr/>
          <p:nvPr/>
        </p:nvSpPr>
        <p:spPr>
          <a:xfrm>
            <a:off x="383401" y="1661631"/>
            <a:ext cx="5382132" cy="188334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4FD778C9-F39B-43D2-A80C-2B8E7D3E664F}"/>
              </a:ext>
            </a:extLst>
          </p:cNvPr>
          <p:cNvSpPr/>
          <p:nvPr/>
        </p:nvSpPr>
        <p:spPr>
          <a:xfrm>
            <a:off x="383401" y="3664741"/>
            <a:ext cx="5382132" cy="2062103"/>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CB99418B-36B0-4EB2-876A-206B3FD5743F}"/>
              </a:ext>
            </a:extLst>
          </p:cNvPr>
          <p:cNvSpPr/>
          <p:nvPr/>
        </p:nvSpPr>
        <p:spPr>
          <a:xfrm>
            <a:off x="383401" y="5854361"/>
            <a:ext cx="5382132" cy="59626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5DC17F93-CC12-4644-B3EC-C86BC72DB756}"/>
              </a:ext>
            </a:extLst>
          </p:cNvPr>
          <p:cNvSpPr/>
          <p:nvPr/>
        </p:nvSpPr>
        <p:spPr>
          <a:xfrm>
            <a:off x="6016535" y="1678016"/>
            <a:ext cx="5851490" cy="1121745"/>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A2B9F1E0-48F4-42A4-B795-413227708A89}"/>
              </a:ext>
            </a:extLst>
          </p:cNvPr>
          <p:cNvSpPr/>
          <p:nvPr/>
        </p:nvSpPr>
        <p:spPr>
          <a:xfrm>
            <a:off x="6024562" y="2925345"/>
            <a:ext cx="5851490" cy="117193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56EAB10-8DF6-4AC2-B64A-C520C281E57C}"/>
              </a:ext>
            </a:extLst>
          </p:cNvPr>
          <p:cNvSpPr/>
          <p:nvPr/>
        </p:nvSpPr>
        <p:spPr>
          <a:xfrm>
            <a:off x="6024562" y="4238251"/>
            <a:ext cx="5851490" cy="117193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E33DB86E-87C8-4E03-9D16-6B26399828A0}"/>
              </a:ext>
            </a:extLst>
          </p:cNvPr>
          <p:cNvSpPr/>
          <p:nvPr/>
        </p:nvSpPr>
        <p:spPr>
          <a:xfrm>
            <a:off x="6024562" y="5551157"/>
            <a:ext cx="5851490" cy="899473"/>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60647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786B-8F20-4946-9804-68AEA9DD0D77}"/>
              </a:ext>
            </a:extLst>
          </p:cNvPr>
          <p:cNvSpPr>
            <a:spLocks noGrp="1"/>
          </p:cNvSpPr>
          <p:nvPr>
            <p:ph type="title"/>
          </p:nvPr>
        </p:nvSpPr>
        <p:spPr>
          <a:xfrm>
            <a:off x="306000" y="229861"/>
            <a:ext cx="11552400" cy="820800"/>
          </a:xfrm>
        </p:spPr>
        <p:txBody>
          <a:bodyPr>
            <a:noAutofit/>
          </a:bodyPr>
          <a:lstStyle/>
          <a:p>
            <a:r>
              <a:rPr lang="en-GB" sz="2800" dirty="0"/>
              <a:t>Is there anything else you would like to learn about or get support with around sex and relationships?</a:t>
            </a:r>
          </a:p>
        </p:txBody>
      </p:sp>
      <p:sp>
        <p:nvSpPr>
          <p:cNvPr id="3" name="Content Placeholder 2">
            <a:extLst>
              <a:ext uri="{FF2B5EF4-FFF2-40B4-BE49-F238E27FC236}">
                <a16:creationId xmlns:a16="http://schemas.microsoft.com/office/drawing/2014/main" id="{A2C12849-5FE7-4327-A8F7-90D492C09EE0}"/>
              </a:ext>
            </a:extLst>
          </p:cNvPr>
          <p:cNvSpPr>
            <a:spLocks noGrp="1"/>
          </p:cNvSpPr>
          <p:nvPr>
            <p:ph idx="1"/>
          </p:nvPr>
        </p:nvSpPr>
        <p:spPr>
          <a:xfrm>
            <a:off x="306000" y="1269807"/>
            <a:ext cx="11552400" cy="3619591"/>
          </a:xfrm>
        </p:spPr>
        <p:txBody>
          <a:bodyPr>
            <a:normAutofit/>
          </a:bodyPr>
          <a:lstStyle/>
          <a:p>
            <a:pPr marL="0" indent="0">
              <a:buNone/>
            </a:pPr>
            <a:r>
              <a:rPr lang="en-GB" sz="2000" b="1" dirty="0"/>
              <a:t>More around sex itself and what to expect:</a:t>
            </a:r>
          </a:p>
          <a:p>
            <a:pPr marL="0" indent="0">
              <a:buNone/>
            </a:pPr>
            <a:endParaRPr lang="en-GB" sz="2000" b="1" dirty="0"/>
          </a:p>
          <a:p>
            <a:pPr marL="0" indent="0">
              <a:buNone/>
            </a:pPr>
            <a:endParaRPr lang="en-GB" sz="2000" b="1" dirty="0"/>
          </a:p>
          <a:p>
            <a:pPr marL="0" indent="0">
              <a:buNone/>
            </a:pPr>
            <a:endParaRPr lang="en-GB" sz="2000" b="1" dirty="0"/>
          </a:p>
          <a:p>
            <a:pPr marL="0" indent="0">
              <a:buNone/>
            </a:pPr>
            <a:endParaRPr lang="en-GB" sz="2000" b="1" dirty="0"/>
          </a:p>
          <a:p>
            <a:pPr marL="0" indent="0">
              <a:buNone/>
            </a:pPr>
            <a:endParaRPr lang="en-GB" sz="2000" b="1" dirty="0"/>
          </a:p>
          <a:p>
            <a:pPr marL="0" indent="0">
              <a:buNone/>
            </a:pPr>
            <a:endParaRPr lang="en-GB" sz="2000" b="1" dirty="0"/>
          </a:p>
          <a:p>
            <a:pPr marL="0" indent="0">
              <a:buNone/>
            </a:pPr>
            <a:r>
              <a:rPr lang="en-GB" sz="2000" b="1" dirty="0"/>
              <a:t>Safe sex, how to access and use contraception:</a:t>
            </a:r>
          </a:p>
        </p:txBody>
      </p:sp>
      <p:sp>
        <p:nvSpPr>
          <p:cNvPr id="5" name="Date Placeholder 4">
            <a:extLst>
              <a:ext uri="{FF2B5EF4-FFF2-40B4-BE49-F238E27FC236}">
                <a16:creationId xmlns:a16="http://schemas.microsoft.com/office/drawing/2014/main" id="{B4CED1B5-9E8C-4326-8AE8-1587784C6495}"/>
              </a:ext>
            </a:extLst>
          </p:cNvPr>
          <p:cNvSpPr>
            <a:spLocks noGrp="1"/>
          </p:cNvSpPr>
          <p:nvPr>
            <p:ph type="dt" sz="half" idx="10"/>
          </p:nvPr>
        </p:nvSpPr>
        <p:spPr/>
        <p:txBody>
          <a:bodyPr/>
          <a:lstStyle/>
          <a:p>
            <a:fld id="{114C472B-89C8-4DED-A734-C6F534D4F85F}" type="datetime1">
              <a:rPr lang="en-GB" smtClean="0"/>
              <a:t>10/01/2023</a:t>
            </a:fld>
            <a:endParaRPr lang="en-GB"/>
          </a:p>
        </p:txBody>
      </p:sp>
      <p:sp>
        <p:nvSpPr>
          <p:cNvPr id="6" name="Slide Number Placeholder 5">
            <a:extLst>
              <a:ext uri="{FF2B5EF4-FFF2-40B4-BE49-F238E27FC236}">
                <a16:creationId xmlns:a16="http://schemas.microsoft.com/office/drawing/2014/main" id="{35BDA571-AE3A-46E9-A711-24C8B5885E63}"/>
              </a:ext>
            </a:extLst>
          </p:cNvPr>
          <p:cNvSpPr>
            <a:spLocks noGrp="1"/>
          </p:cNvSpPr>
          <p:nvPr>
            <p:ph type="sldNum" sz="quarter" idx="12"/>
          </p:nvPr>
        </p:nvSpPr>
        <p:spPr/>
        <p:txBody>
          <a:bodyPr/>
          <a:lstStyle/>
          <a:p>
            <a:r>
              <a:rPr lang="en-GB"/>
              <a:t>|   </a:t>
            </a:r>
            <a:fld id="{5898CC38-F149-5B45-A1B4-290B41364A0C}" type="slidenum">
              <a:rPr lang="en-GB" smtClean="0"/>
              <a:pPr/>
              <a:t>28</a:t>
            </a:fld>
            <a:endParaRPr lang="en-GB"/>
          </a:p>
        </p:txBody>
      </p:sp>
      <p:sp>
        <p:nvSpPr>
          <p:cNvPr id="13" name="Footer Placeholder 9">
            <a:extLst>
              <a:ext uri="{FF2B5EF4-FFF2-40B4-BE49-F238E27FC236}">
                <a16:creationId xmlns:a16="http://schemas.microsoft.com/office/drawing/2014/main" id="{873B9494-6922-4D14-A568-6C03CB17840A}"/>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8" name="TextBox 7">
            <a:extLst>
              <a:ext uri="{FF2B5EF4-FFF2-40B4-BE49-F238E27FC236}">
                <a16:creationId xmlns:a16="http://schemas.microsoft.com/office/drawing/2014/main" id="{19E39802-1784-431B-971F-525E3EC3A2F5}"/>
              </a:ext>
            </a:extLst>
          </p:cNvPr>
          <p:cNvSpPr txBox="1"/>
          <p:nvPr/>
        </p:nvSpPr>
        <p:spPr>
          <a:xfrm>
            <a:off x="557273" y="4911752"/>
            <a:ext cx="2528955" cy="1323439"/>
          </a:xfrm>
          <a:prstGeom prst="rect">
            <a:avLst/>
          </a:prstGeom>
          <a:noFill/>
        </p:spPr>
        <p:txBody>
          <a:bodyPr wrap="square">
            <a:spAutoFit/>
          </a:bodyPr>
          <a:lstStyle/>
          <a:p>
            <a:pPr algn="ctr"/>
            <a:r>
              <a:rPr lang="en-GB" sz="1600" i="1" dirty="0"/>
              <a:t>“How to go on the contraceptive pill if you feel too uncomfortable speaking to parents about it.” [Female, 17-25]</a:t>
            </a:r>
          </a:p>
        </p:txBody>
      </p:sp>
      <p:sp>
        <p:nvSpPr>
          <p:cNvPr id="10" name="TextBox 9">
            <a:extLst>
              <a:ext uri="{FF2B5EF4-FFF2-40B4-BE49-F238E27FC236}">
                <a16:creationId xmlns:a16="http://schemas.microsoft.com/office/drawing/2014/main" id="{8163CE2F-B2E5-48DB-B4D9-A5907FA4CA9C}"/>
              </a:ext>
            </a:extLst>
          </p:cNvPr>
          <p:cNvSpPr txBox="1"/>
          <p:nvPr/>
        </p:nvSpPr>
        <p:spPr>
          <a:xfrm>
            <a:off x="434665" y="1872147"/>
            <a:ext cx="6731344" cy="1077218"/>
          </a:xfrm>
          <a:prstGeom prst="rect">
            <a:avLst/>
          </a:prstGeom>
          <a:noFill/>
        </p:spPr>
        <p:txBody>
          <a:bodyPr wrap="square">
            <a:spAutoFit/>
          </a:bodyPr>
          <a:lstStyle/>
          <a:p>
            <a:pPr algn="ctr"/>
            <a:r>
              <a:rPr lang="en-GB" sz="1600" i="1" dirty="0"/>
              <a:t>“For younger years and people in our age group. Tell them the expected thing to do with sex first time or what to do if something bad happens. How to deal with backing out and what not to expect first time.” </a:t>
            </a:r>
          </a:p>
          <a:p>
            <a:pPr algn="ctr"/>
            <a:r>
              <a:rPr lang="en-GB" sz="1600" i="1" dirty="0"/>
              <a:t>[Female, 17-25]</a:t>
            </a:r>
          </a:p>
        </p:txBody>
      </p:sp>
      <p:sp>
        <p:nvSpPr>
          <p:cNvPr id="11" name="Rectangle 10">
            <a:extLst>
              <a:ext uri="{FF2B5EF4-FFF2-40B4-BE49-F238E27FC236}">
                <a16:creationId xmlns:a16="http://schemas.microsoft.com/office/drawing/2014/main" id="{3E73D257-B048-4B0C-86BF-B8B55043413A}"/>
              </a:ext>
            </a:extLst>
          </p:cNvPr>
          <p:cNvSpPr/>
          <p:nvPr/>
        </p:nvSpPr>
        <p:spPr>
          <a:xfrm>
            <a:off x="333600" y="1790514"/>
            <a:ext cx="6933474" cy="125219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C7B35CE3-B890-4A87-B271-0529410801E5}"/>
              </a:ext>
            </a:extLst>
          </p:cNvPr>
          <p:cNvSpPr txBox="1"/>
          <p:nvPr/>
        </p:nvSpPr>
        <p:spPr>
          <a:xfrm>
            <a:off x="467038" y="3340255"/>
            <a:ext cx="11002562" cy="584775"/>
          </a:xfrm>
          <a:prstGeom prst="rect">
            <a:avLst/>
          </a:prstGeom>
          <a:noFill/>
        </p:spPr>
        <p:txBody>
          <a:bodyPr wrap="square">
            <a:spAutoFit/>
          </a:bodyPr>
          <a:lstStyle/>
          <a:p>
            <a:pPr algn="ctr"/>
            <a:r>
              <a:rPr lang="en-GB" sz="1600" i="1" dirty="0"/>
              <a:t>“The stigma around virginity and what it actually feels like for girls to have sex for the first time. Also this about self care/ relationships with ourselves and how to cope with things such as feeling mentally drained.” [Female, Year 10-11]</a:t>
            </a:r>
          </a:p>
        </p:txBody>
      </p:sp>
      <p:sp>
        <p:nvSpPr>
          <p:cNvPr id="15" name="TextBox 14">
            <a:extLst>
              <a:ext uri="{FF2B5EF4-FFF2-40B4-BE49-F238E27FC236}">
                <a16:creationId xmlns:a16="http://schemas.microsoft.com/office/drawing/2014/main" id="{30277B8A-68CE-4AA6-B2CD-803883D6BFCD}"/>
              </a:ext>
            </a:extLst>
          </p:cNvPr>
          <p:cNvSpPr txBox="1"/>
          <p:nvPr/>
        </p:nvSpPr>
        <p:spPr>
          <a:xfrm>
            <a:off x="3589789" y="4906395"/>
            <a:ext cx="2200716" cy="1323439"/>
          </a:xfrm>
          <a:prstGeom prst="rect">
            <a:avLst/>
          </a:prstGeom>
          <a:noFill/>
        </p:spPr>
        <p:txBody>
          <a:bodyPr wrap="square">
            <a:spAutoFit/>
          </a:bodyPr>
          <a:lstStyle/>
          <a:p>
            <a:pPr algn="ctr"/>
            <a:r>
              <a:rPr lang="en-GB" sz="1600" i="1" dirty="0"/>
              <a:t>“How to be safe during sex, how to feel comfortable and look after a partner, etc.” [Male, Year 7-9]</a:t>
            </a:r>
            <a:endParaRPr lang="en-GB" i="1" dirty="0"/>
          </a:p>
        </p:txBody>
      </p:sp>
      <p:sp>
        <p:nvSpPr>
          <p:cNvPr id="17" name="TextBox 16">
            <a:extLst>
              <a:ext uri="{FF2B5EF4-FFF2-40B4-BE49-F238E27FC236}">
                <a16:creationId xmlns:a16="http://schemas.microsoft.com/office/drawing/2014/main" id="{BFE7338F-A564-48D7-BFD4-325F30BDC1DE}"/>
              </a:ext>
            </a:extLst>
          </p:cNvPr>
          <p:cNvSpPr txBox="1"/>
          <p:nvPr/>
        </p:nvSpPr>
        <p:spPr>
          <a:xfrm>
            <a:off x="7638745" y="1823187"/>
            <a:ext cx="3794476" cy="1077218"/>
          </a:xfrm>
          <a:prstGeom prst="rect">
            <a:avLst/>
          </a:prstGeom>
          <a:noFill/>
        </p:spPr>
        <p:txBody>
          <a:bodyPr wrap="square">
            <a:spAutoFit/>
          </a:bodyPr>
          <a:lstStyle/>
          <a:p>
            <a:pPr algn="ctr"/>
            <a:r>
              <a:rPr lang="en-GB" sz="1600" i="1" dirty="0"/>
              <a:t>“To be able to know where to go or get support about sex and relationships and how a relationship can build up to sex.” [Female, Year 7-9]</a:t>
            </a:r>
          </a:p>
        </p:txBody>
      </p:sp>
      <p:sp>
        <p:nvSpPr>
          <p:cNvPr id="18" name="Rectangle 17">
            <a:extLst>
              <a:ext uri="{FF2B5EF4-FFF2-40B4-BE49-F238E27FC236}">
                <a16:creationId xmlns:a16="http://schemas.microsoft.com/office/drawing/2014/main" id="{D0BFD038-EEF5-4226-ABC4-D9032CF97E52}"/>
              </a:ext>
            </a:extLst>
          </p:cNvPr>
          <p:cNvSpPr/>
          <p:nvPr/>
        </p:nvSpPr>
        <p:spPr>
          <a:xfrm>
            <a:off x="7430742" y="1790514"/>
            <a:ext cx="4206240" cy="125219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0DBEC81A-E3D2-4DA0-A340-871748F5FD96}"/>
              </a:ext>
            </a:extLst>
          </p:cNvPr>
          <p:cNvSpPr/>
          <p:nvPr/>
        </p:nvSpPr>
        <p:spPr>
          <a:xfrm>
            <a:off x="333600" y="3267447"/>
            <a:ext cx="11303382" cy="74897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C4A6AC13-7463-44AB-9AEA-93D24109FCC7}"/>
              </a:ext>
            </a:extLst>
          </p:cNvPr>
          <p:cNvSpPr/>
          <p:nvPr/>
        </p:nvSpPr>
        <p:spPr>
          <a:xfrm>
            <a:off x="414309" y="4842399"/>
            <a:ext cx="2704276" cy="1462147"/>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72581AC-48B7-48B5-9CC3-5F41594CE892}"/>
              </a:ext>
            </a:extLst>
          </p:cNvPr>
          <p:cNvSpPr/>
          <p:nvPr/>
        </p:nvSpPr>
        <p:spPr>
          <a:xfrm>
            <a:off x="3338009" y="4837042"/>
            <a:ext cx="2704276" cy="1462147"/>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B8258BB6-2A1D-42A6-9A1F-BB5335C4DFEE}"/>
              </a:ext>
            </a:extLst>
          </p:cNvPr>
          <p:cNvSpPr/>
          <p:nvPr/>
        </p:nvSpPr>
        <p:spPr>
          <a:xfrm>
            <a:off x="6246066" y="4835102"/>
            <a:ext cx="2041286" cy="1462147"/>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F0B7518C-46F7-4E3E-9D82-DFBDAFCFFF68}"/>
              </a:ext>
            </a:extLst>
          </p:cNvPr>
          <p:cNvSpPr txBox="1"/>
          <p:nvPr/>
        </p:nvSpPr>
        <p:spPr>
          <a:xfrm>
            <a:off x="6337052" y="5150676"/>
            <a:ext cx="1860043" cy="830997"/>
          </a:xfrm>
          <a:prstGeom prst="rect">
            <a:avLst/>
          </a:prstGeom>
          <a:noFill/>
        </p:spPr>
        <p:txBody>
          <a:bodyPr wrap="square">
            <a:spAutoFit/>
          </a:bodyPr>
          <a:lstStyle/>
          <a:p>
            <a:pPr algn="ctr"/>
            <a:r>
              <a:rPr lang="en-GB" sz="1600" i="1" dirty="0"/>
              <a:t>“How condoms are used.” </a:t>
            </a:r>
          </a:p>
          <a:p>
            <a:pPr algn="ctr"/>
            <a:r>
              <a:rPr lang="en-GB" sz="1600" i="1" dirty="0"/>
              <a:t>[Male, Year 10-11]</a:t>
            </a:r>
          </a:p>
        </p:txBody>
      </p:sp>
      <p:sp>
        <p:nvSpPr>
          <p:cNvPr id="28" name="TextBox 27">
            <a:extLst>
              <a:ext uri="{FF2B5EF4-FFF2-40B4-BE49-F238E27FC236}">
                <a16:creationId xmlns:a16="http://schemas.microsoft.com/office/drawing/2014/main" id="{E216430F-F5F8-46AD-B377-BFD0DE12C118}"/>
              </a:ext>
            </a:extLst>
          </p:cNvPr>
          <p:cNvSpPr txBox="1"/>
          <p:nvPr/>
        </p:nvSpPr>
        <p:spPr>
          <a:xfrm>
            <a:off x="8582763" y="4906837"/>
            <a:ext cx="2960333" cy="1323439"/>
          </a:xfrm>
          <a:prstGeom prst="rect">
            <a:avLst/>
          </a:prstGeom>
          <a:noFill/>
        </p:spPr>
        <p:txBody>
          <a:bodyPr wrap="square">
            <a:spAutoFit/>
          </a:bodyPr>
          <a:lstStyle/>
          <a:p>
            <a:pPr algn="ctr"/>
            <a:r>
              <a:rPr lang="en-GB" sz="1600" i="1" dirty="0"/>
              <a:t>“Anything that could potentially cause unwanted pregnancy, like something that could damage or restrict protection.” [Female, Year 7-9]</a:t>
            </a:r>
          </a:p>
        </p:txBody>
      </p:sp>
      <p:sp>
        <p:nvSpPr>
          <p:cNvPr id="29" name="Rectangle 28">
            <a:extLst>
              <a:ext uri="{FF2B5EF4-FFF2-40B4-BE49-F238E27FC236}">
                <a16:creationId xmlns:a16="http://schemas.microsoft.com/office/drawing/2014/main" id="{63E83F83-AB07-4A4A-9C3E-A0C3104C4F39}"/>
              </a:ext>
            </a:extLst>
          </p:cNvPr>
          <p:cNvSpPr/>
          <p:nvPr/>
        </p:nvSpPr>
        <p:spPr>
          <a:xfrm>
            <a:off x="8491133" y="4835102"/>
            <a:ext cx="3143594" cy="1462147"/>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43063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786B-8F20-4946-9804-68AEA9DD0D77}"/>
              </a:ext>
            </a:extLst>
          </p:cNvPr>
          <p:cNvSpPr>
            <a:spLocks noGrp="1"/>
          </p:cNvSpPr>
          <p:nvPr>
            <p:ph type="title"/>
          </p:nvPr>
        </p:nvSpPr>
        <p:spPr>
          <a:xfrm>
            <a:off x="306000" y="229861"/>
            <a:ext cx="11552400" cy="820800"/>
          </a:xfrm>
        </p:spPr>
        <p:txBody>
          <a:bodyPr>
            <a:noAutofit/>
          </a:bodyPr>
          <a:lstStyle/>
          <a:p>
            <a:r>
              <a:rPr lang="en-GB" sz="2800" dirty="0"/>
              <a:t>Is there anything else you would like to learn about or get support with around sex and relationships?</a:t>
            </a:r>
          </a:p>
        </p:txBody>
      </p:sp>
      <p:sp>
        <p:nvSpPr>
          <p:cNvPr id="3" name="Content Placeholder 2">
            <a:extLst>
              <a:ext uri="{FF2B5EF4-FFF2-40B4-BE49-F238E27FC236}">
                <a16:creationId xmlns:a16="http://schemas.microsoft.com/office/drawing/2014/main" id="{A2C12849-5FE7-4327-A8F7-90D492C09EE0}"/>
              </a:ext>
            </a:extLst>
          </p:cNvPr>
          <p:cNvSpPr>
            <a:spLocks noGrp="1"/>
          </p:cNvSpPr>
          <p:nvPr>
            <p:ph idx="1"/>
          </p:nvPr>
        </p:nvSpPr>
        <p:spPr>
          <a:xfrm>
            <a:off x="275840" y="1177712"/>
            <a:ext cx="11552400" cy="420996"/>
          </a:xfrm>
        </p:spPr>
        <p:txBody>
          <a:bodyPr>
            <a:normAutofit/>
          </a:bodyPr>
          <a:lstStyle/>
          <a:p>
            <a:pPr marL="0" indent="0">
              <a:buNone/>
            </a:pPr>
            <a:r>
              <a:rPr lang="en-GB" sz="1800" b="1" dirty="0"/>
              <a:t>Pregnancy (what’s involved and what to do following unplanned pregnancy), what abortion involves:</a:t>
            </a:r>
          </a:p>
        </p:txBody>
      </p:sp>
      <p:sp>
        <p:nvSpPr>
          <p:cNvPr id="5" name="Date Placeholder 4">
            <a:extLst>
              <a:ext uri="{FF2B5EF4-FFF2-40B4-BE49-F238E27FC236}">
                <a16:creationId xmlns:a16="http://schemas.microsoft.com/office/drawing/2014/main" id="{B4CED1B5-9E8C-4326-8AE8-1587784C6495}"/>
              </a:ext>
            </a:extLst>
          </p:cNvPr>
          <p:cNvSpPr>
            <a:spLocks noGrp="1"/>
          </p:cNvSpPr>
          <p:nvPr>
            <p:ph type="dt" sz="half" idx="10"/>
          </p:nvPr>
        </p:nvSpPr>
        <p:spPr/>
        <p:txBody>
          <a:bodyPr/>
          <a:lstStyle/>
          <a:p>
            <a:fld id="{114C472B-89C8-4DED-A734-C6F534D4F85F}" type="datetime1">
              <a:rPr lang="en-GB" smtClean="0"/>
              <a:t>10/01/2023</a:t>
            </a:fld>
            <a:endParaRPr lang="en-GB"/>
          </a:p>
        </p:txBody>
      </p:sp>
      <p:sp>
        <p:nvSpPr>
          <p:cNvPr id="6" name="Slide Number Placeholder 5">
            <a:extLst>
              <a:ext uri="{FF2B5EF4-FFF2-40B4-BE49-F238E27FC236}">
                <a16:creationId xmlns:a16="http://schemas.microsoft.com/office/drawing/2014/main" id="{35BDA571-AE3A-46E9-A711-24C8B5885E63}"/>
              </a:ext>
            </a:extLst>
          </p:cNvPr>
          <p:cNvSpPr>
            <a:spLocks noGrp="1"/>
          </p:cNvSpPr>
          <p:nvPr>
            <p:ph type="sldNum" sz="quarter" idx="12"/>
          </p:nvPr>
        </p:nvSpPr>
        <p:spPr/>
        <p:txBody>
          <a:bodyPr/>
          <a:lstStyle/>
          <a:p>
            <a:r>
              <a:rPr lang="en-GB"/>
              <a:t>|   </a:t>
            </a:r>
            <a:fld id="{5898CC38-F149-5B45-A1B4-290B41364A0C}" type="slidenum">
              <a:rPr lang="en-GB" smtClean="0"/>
              <a:pPr/>
              <a:t>29</a:t>
            </a:fld>
            <a:endParaRPr lang="en-GB"/>
          </a:p>
        </p:txBody>
      </p:sp>
      <p:sp>
        <p:nvSpPr>
          <p:cNvPr id="13" name="Footer Placeholder 9">
            <a:extLst>
              <a:ext uri="{FF2B5EF4-FFF2-40B4-BE49-F238E27FC236}">
                <a16:creationId xmlns:a16="http://schemas.microsoft.com/office/drawing/2014/main" id="{873B9494-6922-4D14-A568-6C03CB17840A}"/>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8" name="TextBox 7">
            <a:extLst>
              <a:ext uri="{FF2B5EF4-FFF2-40B4-BE49-F238E27FC236}">
                <a16:creationId xmlns:a16="http://schemas.microsoft.com/office/drawing/2014/main" id="{44616325-FCBE-421D-9464-6C727476DB61}"/>
              </a:ext>
            </a:extLst>
          </p:cNvPr>
          <p:cNvSpPr txBox="1"/>
          <p:nvPr/>
        </p:nvSpPr>
        <p:spPr>
          <a:xfrm>
            <a:off x="354955" y="5314778"/>
            <a:ext cx="3571407" cy="1077218"/>
          </a:xfrm>
          <a:prstGeom prst="rect">
            <a:avLst/>
          </a:prstGeom>
          <a:noFill/>
        </p:spPr>
        <p:txBody>
          <a:bodyPr wrap="square">
            <a:spAutoFit/>
          </a:bodyPr>
          <a:lstStyle/>
          <a:p>
            <a:pPr algn="ctr"/>
            <a:r>
              <a:rPr lang="en-GB" sz="1600" i="1" dirty="0"/>
              <a:t>“To normalise all natural looks of genitalia instead of a scientific diagram that doesn’t seem applicable or relatable.” [Male, Year 10-11]</a:t>
            </a:r>
          </a:p>
        </p:txBody>
      </p:sp>
      <p:sp>
        <p:nvSpPr>
          <p:cNvPr id="10" name="TextBox 9">
            <a:extLst>
              <a:ext uri="{FF2B5EF4-FFF2-40B4-BE49-F238E27FC236}">
                <a16:creationId xmlns:a16="http://schemas.microsoft.com/office/drawing/2014/main" id="{AFB10332-2C94-4424-BF5B-D3B7EF9586E1}"/>
              </a:ext>
            </a:extLst>
          </p:cNvPr>
          <p:cNvSpPr txBox="1"/>
          <p:nvPr/>
        </p:nvSpPr>
        <p:spPr>
          <a:xfrm>
            <a:off x="7719824" y="5297926"/>
            <a:ext cx="4281434" cy="1077218"/>
          </a:xfrm>
          <a:prstGeom prst="rect">
            <a:avLst/>
          </a:prstGeom>
          <a:noFill/>
        </p:spPr>
        <p:txBody>
          <a:bodyPr wrap="square">
            <a:spAutoFit/>
          </a:bodyPr>
          <a:lstStyle/>
          <a:p>
            <a:pPr algn="ctr"/>
            <a:r>
              <a:rPr lang="en-GB" sz="1600" i="1" dirty="0"/>
              <a:t>“To teach people that not all genitals look the same but they are all normal for example not all vaginas look the same but they’re all perfect and normal.” [Female, 17-25]</a:t>
            </a:r>
          </a:p>
        </p:txBody>
      </p:sp>
      <p:sp>
        <p:nvSpPr>
          <p:cNvPr id="12" name="TextBox 11">
            <a:extLst>
              <a:ext uri="{FF2B5EF4-FFF2-40B4-BE49-F238E27FC236}">
                <a16:creationId xmlns:a16="http://schemas.microsoft.com/office/drawing/2014/main" id="{79589E5C-8C6E-46AB-AE28-2C801C316D30}"/>
              </a:ext>
            </a:extLst>
          </p:cNvPr>
          <p:cNvSpPr txBox="1"/>
          <p:nvPr/>
        </p:nvSpPr>
        <p:spPr>
          <a:xfrm>
            <a:off x="4221290" y="5297926"/>
            <a:ext cx="3322722" cy="1077218"/>
          </a:xfrm>
          <a:prstGeom prst="rect">
            <a:avLst/>
          </a:prstGeom>
          <a:noFill/>
        </p:spPr>
        <p:txBody>
          <a:bodyPr wrap="square">
            <a:spAutoFit/>
          </a:bodyPr>
          <a:lstStyle/>
          <a:p>
            <a:pPr algn="ctr"/>
            <a:r>
              <a:rPr lang="en-GB" sz="1600" i="1" dirty="0"/>
              <a:t>“Male and female anatomy. Why pornography is unhealthy and how it creates unrealistic ideas of men and women.” [Female, Year 10-11]</a:t>
            </a:r>
          </a:p>
        </p:txBody>
      </p:sp>
      <p:sp>
        <p:nvSpPr>
          <p:cNvPr id="15" name="Rectangle 14">
            <a:extLst>
              <a:ext uri="{FF2B5EF4-FFF2-40B4-BE49-F238E27FC236}">
                <a16:creationId xmlns:a16="http://schemas.microsoft.com/office/drawing/2014/main" id="{7E724C9D-3358-4432-9C66-0E8BACA4B76B}"/>
              </a:ext>
            </a:extLst>
          </p:cNvPr>
          <p:cNvSpPr/>
          <p:nvPr/>
        </p:nvSpPr>
        <p:spPr>
          <a:xfrm>
            <a:off x="306001" y="5230810"/>
            <a:ext cx="3669316" cy="121145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FEFFAFF0-A769-4C26-A0DE-F787E49414CE}"/>
              </a:ext>
            </a:extLst>
          </p:cNvPr>
          <p:cNvSpPr/>
          <p:nvPr/>
        </p:nvSpPr>
        <p:spPr>
          <a:xfrm>
            <a:off x="4176063" y="5230810"/>
            <a:ext cx="3413176" cy="121145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7C6DE201-9990-4D69-B30E-FA44D4E39BC4}"/>
              </a:ext>
            </a:extLst>
          </p:cNvPr>
          <p:cNvSpPr/>
          <p:nvPr/>
        </p:nvSpPr>
        <p:spPr>
          <a:xfrm>
            <a:off x="7789985" y="5230810"/>
            <a:ext cx="4178466" cy="121145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CEEC13CB-D8DF-4DEA-B079-47B4A83F9FD6}"/>
              </a:ext>
            </a:extLst>
          </p:cNvPr>
          <p:cNvSpPr txBox="1"/>
          <p:nvPr/>
        </p:nvSpPr>
        <p:spPr>
          <a:xfrm>
            <a:off x="409190" y="1673361"/>
            <a:ext cx="4153881" cy="1077218"/>
          </a:xfrm>
          <a:prstGeom prst="rect">
            <a:avLst/>
          </a:prstGeom>
          <a:noFill/>
        </p:spPr>
        <p:txBody>
          <a:bodyPr wrap="square">
            <a:spAutoFit/>
          </a:bodyPr>
          <a:lstStyle/>
          <a:p>
            <a:pPr algn="ctr"/>
            <a:r>
              <a:rPr lang="en-GB" sz="1600" i="1" dirty="0"/>
              <a:t>“Young people should be taught about the responsibilities involved in relationships such as families and what to do in case of unplanned pregnancy.” [Male, Year 7-9] </a:t>
            </a:r>
          </a:p>
        </p:txBody>
      </p:sp>
      <p:sp>
        <p:nvSpPr>
          <p:cNvPr id="18" name="TextBox 17">
            <a:extLst>
              <a:ext uri="{FF2B5EF4-FFF2-40B4-BE49-F238E27FC236}">
                <a16:creationId xmlns:a16="http://schemas.microsoft.com/office/drawing/2014/main" id="{46ECEFF7-989B-4CB6-9F3E-E352BE34144F}"/>
              </a:ext>
            </a:extLst>
          </p:cNvPr>
          <p:cNvSpPr txBox="1"/>
          <p:nvPr/>
        </p:nvSpPr>
        <p:spPr>
          <a:xfrm>
            <a:off x="5004183" y="1673361"/>
            <a:ext cx="6778627" cy="1077218"/>
          </a:xfrm>
          <a:prstGeom prst="rect">
            <a:avLst/>
          </a:prstGeom>
          <a:noFill/>
        </p:spPr>
        <p:txBody>
          <a:bodyPr wrap="square">
            <a:spAutoFit/>
          </a:bodyPr>
          <a:lstStyle/>
          <a:p>
            <a:pPr algn="ctr"/>
            <a:r>
              <a:rPr lang="en-GB" sz="1600" i="1" dirty="0"/>
              <a:t>“I would like to learn what happens before, during, and after abortion. Does it hurt? I know there is pills to take for abortion and they apparently really hurt but I would like to know all the information, and how to support someone before, during, and after it.” [Female, Year 10-11]</a:t>
            </a:r>
          </a:p>
        </p:txBody>
      </p:sp>
      <p:sp>
        <p:nvSpPr>
          <p:cNvPr id="19" name="TextBox 18">
            <a:extLst>
              <a:ext uri="{FF2B5EF4-FFF2-40B4-BE49-F238E27FC236}">
                <a16:creationId xmlns:a16="http://schemas.microsoft.com/office/drawing/2014/main" id="{3BDC0F29-EB0D-4B28-B6F0-A64576E80CF1}"/>
              </a:ext>
            </a:extLst>
          </p:cNvPr>
          <p:cNvSpPr txBox="1"/>
          <p:nvPr/>
        </p:nvSpPr>
        <p:spPr>
          <a:xfrm>
            <a:off x="319800" y="3449184"/>
            <a:ext cx="1960280" cy="1077218"/>
          </a:xfrm>
          <a:prstGeom prst="rect">
            <a:avLst/>
          </a:prstGeom>
          <a:noFill/>
        </p:spPr>
        <p:txBody>
          <a:bodyPr wrap="square">
            <a:spAutoFit/>
          </a:bodyPr>
          <a:lstStyle/>
          <a:p>
            <a:pPr algn="ctr"/>
            <a:r>
              <a:rPr lang="en-GB" sz="1600" i="1" dirty="0"/>
              <a:t>“If you don't have your period can you get pregnant.” [Female, Year 7-9]</a:t>
            </a:r>
          </a:p>
        </p:txBody>
      </p:sp>
      <p:sp>
        <p:nvSpPr>
          <p:cNvPr id="20" name="TextBox 19">
            <a:extLst>
              <a:ext uri="{FF2B5EF4-FFF2-40B4-BE49-F238E27FC236}">
                <a16:creationId xmlns:a16="http://schemas.microsoft.com/office/drawing/2014/main" id="{C8D11922-FB6E-4AED-BECF-D17570622254}"/>
              </a:ext>
            </a:extLst>
          </p:cNvPr>
          <p:cNvSpPr txBox="1"/>
          <p:nvPr/>
        </p:nvSpPr>
        <p:spPr>
          <a:xfrm>
            <a:off x="262040" y="4779475"/>
            <a:ext cx="8692926" cy="369332"/>
          </a:xfrm>
          <a:prstGeom prst="rect">
            <a:avLst/>
          </a:prstGeom>
          <a:noFill/>
        </p:spPr>
        <p:txBody>
          <a:bodyPr wrap="square">
            <a:spAutoFit/>
          </a:bodyPr>
          <a:lstStyle/>
          <a:p>
            <a:pPr marL="0" indent="0">
              <a:buNone/>
            </a:pPr>
            <a:r>
              <a:rPr lang="en-GB" sz="1800" b="1" dirty="0"/>
              <a:t>Male and female anatomy and realistic depictions – normalisation of bodies:</a:t>
            </a:r>
          </a:p>
        </p:txBody>
      </p:sp>
      <p:sp>
        <p:nvSpPr>
          <p:cNvPr id="22" name="TextBox 21">
            <a:extLst>
              <a:ext uri="{FF2B5EF4-FFF2-40B4-BE49-F238E27FC236}">
                <a16:creationId xmlns:a16="http://schemas.microsoft.com/office/drawing/2014/main" id="{E1CC03BC-C863-4529-9794-0FAD539E0E0F}"/>
              </a:ext>
            </a:extLst>
          </p:cNvPr>
          <p:cNvSpPr txBox="1"/>
          <p:nvPr/>
        </p:nvSpPr>
        <p:spPr>
          <a:xfrm>
            <a:off x="262040" y="2988949"/>
            <a:ext cx="10200808" cy="369332"/>
          </a:xfrm>
          <a:prstGeom prst="rect">
            <a:avLst/>
          </a:prstGeom>
          <a:noFill/>
        </p:spPr>
        <p:txBody>
          <a:bodyPr wrap="square">
            <a:spAutoFit/>
          </a:bodyPr>
          <a:lstStyle/>
          <a:p>
            <a:pPr marL="0" indent="0">
              <a:buNone/>
            </a:pPr>
            <a:r>
              <a:rPr lang="en-GB" sz="1800" b="1" dirty="0"/>
              <a:t>Periods and puberty, managing periods, involving boys in discussions around periods:</a:t>
            </a:r>
          </a:p>
        </p:txBody>
      </p:sp>
      <p:sp>
        <p:nvSpPr>
          <p:cNvPr id="24" name="TextBox 23">
            <a:extLst>
              <a:ext uri="{FF2B5EF4-FFF2-40B4-BE49-F238E27FC236}">
                <a16:creationId xmlns:a16="http://schemas.microsoft.com/office/drawing/2014/main" id="{D5DA510C-DB34-4160-B422-CE438793C56C}"/>
              </a:ext>
            </a:extLst>
          </p:cNvPr>
          <p:cNvSpPr txBox="1"/>
          <p:nvPr/>
        </p:nvSpPr>
        <p:spPr>
          <a:xfrm>
            <a:off x="2605569" y="3467473"/>
            <a:ext cx="2428650" cy="1077218"/>
          </a:xfrm>
          <a:prstGeom prst="rect">
            <a:avLst/>
          </a:prstGeom>
          <a:noFill/>
        </p:spPr>
        <p:txBody>
          <a:bodyPr wrap="square">
            <a:spAutoFit/>
          </a:bodyPr>
          <a:lstStyle/>
          <a:p>
            <a:pPr algn="ctr"/>
            <a:r>
              <a:rPr lang="en-GB" sz="1600" i="1" dirty="0"/>
              <a:t>“How to manage periods in public and not just the how it works part.” [Female, Year 7-9]</a:t>
            </a:r>
          </a:p>
        </p:txBody>
      </p:sp>
      <p:sp>
        <p:nvSpPr>
          <p:cNvPr id="26" name="TextBox 25">
            <a:extLst>
              <a:ext uri="{FF2B5EF4-FFF2-40B4-BE49-F238E27FC236}">
                <a16:creationId xmlns:a16="http://schemas.microsoft.com/office/drawing/2014/main" id="{88B47F97-E5C5-4A78-9086-E770AD251777}"/>
              </a:ext>
            </a:extLst>
          </p:cNvPr>
          <p:cNvSpPr txBox="1"/>
          <p:nvPr/>
        </p:nvSpPr>
        <p:spPr>
          <a:xfrm>
            <a:off x="5333820" y="3434809"/>
            <a:ext cx="3738883" cy="1077218"/>
          </a:xfrm>
          <a:prstGeom prst="rect">
            <a:avLst/>
          </a:prstGeom>
          <a:noFill/>
        </p:spPr>
        <p:txBody>
          <a:bodyPr wrap="square">
            <a:spAutoFit/>
          </a:bodyPr>
          <a:lstStyle/>
          <a:p>
            <a:pPr algn="ctr"/>
            <a:r>
              <a:rPr lang="en-GB" sz="1600" i="1" dirty="0"/>
              <a:t>“I think boys should be involved in discussions about menstruation since it’s very relevant, and many are very undereducated.” [Female, Year 10-11]</a:t>
            </a:r>
          </a:p>
        </p:txBody>
      </p:sp>
      <p:sp>
        <p:nvSpPr>
          <p:cNvPr id="28" name="TextBox 27">
            <a:extLst>
              <a:ext uri="{FF2B5EF4-FFF2-40B4-BE49-F238E27FC236}">
                <a16:creationId xmlns:a16="http://schemas.microsoft.com/office/drawing/2014/main" id="{C961B54B-7D75-41BF-86DC-5D8DAD3B1355}"/>
              </a:ext>
            </a:extLst>
          </p:cNvPr>
          <p:cNvSpPr txBox="1"/>
          <p:nvPr/>
        </p:nvSpPr>
        <p:spPr>
          <a:xfrm>
            <a:off x="9353928" y="3450806"/>
            <a:ext cx="1855178" cy="1077218"/>
          </a:xfrm>
          <a:prstGeom prst="rect">
            <a:avLst/>
          </a:prstGeom>
          <a:noFill/>
        </p:spPr>
        <p:txBody>
          <a:bodyPr wrap="square">
            <a:spAutoFit/>
          </a:bodyPr>
          <a:lstStyle/>
          <a:p>
            <a:pPr algn="ctr"/>
            <a:r>
              <a:rPr lang="en-GB" sz="1600" i="1" dirty="0"/>
              <a:t>“I would like to learn more about puberty.” [Male, Year 7-9]</a:t>
            </a:r>
          </a:p>
        </p:txBody>
      </p:sp>
      <p:sp>
        <p:nvSpPr>
          <p:cNvPr id="29" name="Rectangle 28">
            <a:extLst>
              <a:ext uri="{FF2B5EF4-FFF2-40B4-BE49-F238E27FC236}">
                <a16:creationId xmlns:a16="http://schemas.microsoft.com/office/drawing/2014/main" id="{23836020-287F-41FE-97E4-51E91A28463A}"/>
              </a:ext>
            </a:extLst>
          </p:cNvPr>
          <p:cNvSpPr/>
          <p:nvPr/>
        </p:nvSpPr>
        <p:spPr>
          <a:xfrm>
            <a:off x="5333820" y="3411651"/>
            <a:ext cx="3715887" cy="113232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3158FFB8-3747-459C-9048-28E83AEC0413}"/>
              </a:ext>
            </a:extLst>
          </p:cNvPr>
          <p:cNvSpPr/>
          <p:nvPr/>
        </p:nvSpPr>
        <p:spPr>
          <a:xfrm>
            <a:off x="9373746" y="3407253"/>
            <a:ext cx="1855178" cy="113232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1DFDEF3C-365F-4194-A005-FE4D67E4E831}"/>
              </a:ext>
            </a:extLst>
          </p:cNvPr>
          <p:cNvSpPr/>
          <p:nvPr/>
        </p:nvSpPr>
        <p:spPr>
          <a:xfrm>
            <a:off x="2605570" y="3428423"/>
            <a:ext cx="2428651" cy="113232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B3BA1704-5FE1-48C2-ABE3-E51ADFF593FF}"/>
              </a:ext>
            </a:extLst>
          </p:cNvPr>
          <p:cNvSpPr/>
          <p:nvPr/>
        </p:nvSpPr>
        <p:spPr>
          <a:xfrm>
            <a:off x="319801" y="3421629"/>
            <a:ext cx="1986170" cy="113232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E018870D-96E0-4873-83BA-967477F5636F}"/>
              </a:ext>
            </a:extLst>
          </p:cNvPr>
          <p:cNvSpPr/>
          <p:nvPr/>
        </p:nvSpPr>
        <p:spPr>
          <a:xfrm>
            <a:off x="4906108" y="1609769"/>
            <a:ext cx="7062343" cy="121145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6CCE2BC3-8532-4135-A2C2-E3ACE61EAE27}"/>
              </a:ext>
            </a:extLst>
          </p:cNvPr>
          <p:cNvSpPr/>
          <p:nvPr/>
        </p:nvSpPr>
        <p:spPr>
          <a:xfrm>
            <a:off x="319800" y="1620716"/>
            <a:ext cx="4332663" cy="1200503"/>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87023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40">
            <a:extLst>
              <a:ext uri="{FF2B5EF4-FFF2-40B4-BE49-F238E27FC236}">
                <a16:creationId xmlns:a16="http://schemas.microsoft.com/office/drawing/2014/main" id="{0AD4A83D-549B-417A-B834-8290BEFA528C}"/>
              </a:ext>
            </a:extLst>
          </p:cNvPr>
          <p:cNvSpPr>
            <a:spLocks noGrp="1"/>
          </p:cNvSpPr>
          <p:nvPr>
            <p:ph type="title"/>
          </p:nvPr>
        </p:nvSpPr>
        <p:spPr>
          <a:xfrm>
            <a:off x="305999" y="201008"/>
            <a:ext cx="8191230" cy="594776"/>
          </a:xfrm>
        </p:spPr>
        <p:txBody>
          <a:bodyPr>
            <a:normAutofit/>
          </a:bodyPr>
          <a:lstStyle/>
          <a:p>
            <a:r>
              <a:rPr lang="en-GB" sz="3200" dirty="0"/>
              <a:t>Interpreting the data within this survey</a:t>
            </a:r>
            <a:endParaRPr lang="en-GB" sz="3200" dirty="0">
              <a:solidFill>
                <a:srgbClr val="FF0000"/>
              </a:solidFill>
              <a:cs typeface="Arial"/>
            </a:endParaRPr>
          </a:p>
        </p:txBody>
      </p:sp>
      <p:sp>
        <p:nvSpPr>
          <p:cNvPr id="9" name="Date Placeholder 8">
            <a:extLst>
              <a:ext uri="{FF2B5EF4-FFF2-40B4-BE49-F238E27FC236}">
                <a16:creationId xmlns:a16="http://schemas.microsoft.com/office/drawing/2014/main" id="{C0A18DCA-6837-45EE-A88E-2E142E98FE6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A31D65-42FF-432E-8A2A-78EA252A5C75}"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10/01/2023</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11" name="Slide Number Placeholder 10">
            <a:extLst>
              <a:ext uri="{FF2B5EF4-FFF2-40B4-BE49-F238E27FC236}">
                <a16:creationId xmlns:a16="http://schemas.microsoft.com/office/drawing/2014/main" id="{565BBEFB-5A21-4DE2-BF4B-A62DB2F2827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grpSp>
        <p:nvGrpSpPr>
          <p:cNvPr id="5" name="Group 4">
            <a:extLst>
              <a:ext uri="{FF2B5EF4-FFF2-40B4-BE49-F238E27FC236}">
                <a16:creationId xmlns:a16="http://schemas.microsoft.com/office/drawing/2014/main" id="{E3B9C2EA-28D2-46F6-B000-B0FC877A2FA8}"/>
              </a:ext>
              <a:ext uri="{C183D7F6-B498-43B3-948B-1728B52AA6E4}">
                <adec:decorative xmlns:adec="http://schemas.microsoft.com/office/drawing/2017/decorative" val="1"/>
              </a:ext>
            </a:extLst>
          </p:cNvPr>
          <p:cNvGrpSpPr/>
          <p:nvPr/>
        </p:nvGrpSpPr>
        <p:grpSpPr>
          <a:xfrm>
            <a:off x="0" y="-1676267"/>
            <a:ext cx="6096000" cy="1384995"/>
            <a:chOff x="0" y="-1899289"/>
            <a:chExt cx="6096000" cy="1384995"/>
          </a:xfrm>
        </p:grpSpPr>
        <p:sp>
          <p:nvSpPr>
            <p:cNvPr id="3" name="TextBox 2">
              <a:extLst>
                <a:ext uri="{FF2B5EF4-FFF2-40B4-BE49-F238E27FC236}">
                  <a16:creationId xmlns:a16="http://schemas.microsoft.com/office/drawing/2014/main" id="{CF877E46-7BFF-4A5A-91FF-E59740FBE229}"/>
                </a:ext>
              </a:extLst>
            </p:cNvPr>
            <p:cNvSpPr txBox="1"/>
            <p:nvPr/>
          </p:nvSpPr>
          <p:spPr>
            <a:xfrm>
              <a:off x="0" y="-1899289"/>
              <a:ext cx="6096000" cy="1384995"/>
            </a:xfrm>
            <a:prstGeom prst="rect">
              <a:avLst/>
            </a:prstGeom>
            <a:solidFill>
              <a:schemeClr val="accent4"/>
            </a:solidFill>
          </p:spPr>
          <p:txBody>
            <a:bodyPr wrap="square" numCol="1" spcCol="180000" rtlCol="0">
              <a:spAutoFit/>
            </a:bodyPr>
            <a:lstStyle/>
            <a:p>
              <a:pPr marL="0" marR="0" lvl="0" indent="0" algn="l" defTabSz="914400" rtl="0" eaLnBrk="1" fontAlgn="auto" latinLnBrk="0" hangingPunct="1">
                <a:lnSpc>
                  <a:spcPct val="100000"/>
                </a:lnSpc>
                <a:spcBef>
                  <a:spcPts val="0"/>
                </a:spcBef>
                <a:spcAft>
                  <a:spcPts val="2400"/>
                </a:spcAft>
                <a:buClrTx/>
                <a:buSzTx/>
                <a:buFontTx/>
                <a:buNone/>
                <a:tabLst/>
                <a:defRPr/>
              </a:pP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Please use the “Decrease/Increase List Level” </a:t>
              </a:r>
              <a:b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b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buttons to change between levels of text – </a:t>
              </a:r>
              <a:b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b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the buttons look like this:</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Please do not manually add/remove bullets or indents </a:t>
              </a:r>
              <a:endParaRPr kumimoji="0" lang="en-GB" sz="16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4" name="Picture 3">
              <a:extLst>
                <a:ext uri="{FF2B5EF4-FFF2-40B4-BE49-F238E27FC236}">
                  <a16:creationId xmlns:a16="http://schemas.microsoft.com/office/drawing/2014/main" id="{C4DE7804-B64F-4B16-B98C-0E4CB4F4B913}"/>
                </a:ext>
              </a:extLst>
            </p:cNvPr>
            <p:cNvPicPr>
              <a:picLocks noChangeAspect="1"/>
            </p:cNvPicPr>
            <p:nvPr/>
          </p:nvPicPr>
          <p:blipFill rotWithShape="1">
            <a:blip r:embed="rId3"/>
            <a:srcRect l="42818" t="7867" r="54316" b="89318"/>
            <a:stretch/>
          </p:blipFill>
          <p:spPr>
            <a:xfrm>
              <a:off x="2689902" y="-1335281"/>
              <a:ext cx="845036" cy="504544"/>
            </a:xfrm>
            <a:prstGeom prst="rect">
              <a:avLst/>
            </a:prstGeom>
          </p:spPr>
        </p:pic>
      </p:grpSp>
      <p:sp>
        <p:nvSpPr>
          <p:cNvPr id="25" name="Footer Placeholder 9">
            <a:extLst>
              <a:ext uri="{FF2B5EF4-FFF2-40B4-BE49-F238E27FC236}">
                <a16:creationId xmlns:a16="http://schemas.microsoft.com/office/drawing/2014/main" id="{8945969E-90C2-49E7-B083-797234B1ED05}"/>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31" name="TextBox 30">
            <a:extLst>
              <a:ext uri="{FF2B5EF4-FFF2-40B4-BE49-F238E27FC236}">
                <a16:creationId xmlns:a16="http://schemas.microsoft.com/office/drawing/2014/main" id="{FB8A9421-C096-4320-A7DD-7F9DCE963E85}"/>
              </a:ext>
            </a:extLst>
          </p:cNvPr>
          <p:cNvSpPr txBox="1"/>
          <p:nvPr/>
        </p:nvSpPr>
        <p:spPr>
          <a:xfrm>
            <a:off x="305999" y="1049903"/>
            <a:ext cx="11580001" cy="4893647"/>
          </a:xfrm>
          <a:prstGeom prst="rect">
            <a:avLst/>
          </a:prstGeom>
          <a:noFill/>
        </p:spPr>
        <p:txBody>
          <a:bodyPr wrap="square">
            <a:spAutoFit/>
          </a:bodyPr>
          <a:lstStyle/>
          <a:p>
            <a:pPr>
              <a:spcBef>
                <a:spcPts val="400"/>
              </a:spcBef>
            </a:pPr>
            <a:r>
              <a:rPr lang="en-GB" sz="1600" dirty="0"/>
              <a:t>This report contains several graphs that present the survey findings. </a:t>
            </a:r>
          </a:p>
          <a:p>
            <a:pPr>
              <a:spcBef>
                <a:spcPts val="400"/>
              </a:spcBef>
            </a:pPr>
            <a:endParaRPr lang="en-GB" sz="1600" dirty="0"/>
          </a:p>
          <a:p>
            <a:pPr>
              <a:spcBef>
                <a:spcPts val="400"/>
              </a:spcBef>
            </a:pPr>
            <a:r>
              <a:rPr lang="en-GB" sz="1600" dirty="0"/>
              <a:t>Please note that where base sample sizes vary (the number of people answering a question), this is due to survey routing (different age groups were directed to different questions), or respondents choosing not to answer certain questions. </a:t>
            </a:r>
          </a:p>
          <a:p>
            <a:pPr>
              <a:spcBef>
                <a:spcPts val="400"/>
              </a:spcBef>
            </a:pPr>
            <a:endParaRPr lang="en-GB" sz="1600" dirty="0"/>
          </a:p>
          <a:p>
            <a:pPr>
              <a:spcBef>
                <a:spcPts val="400"/>
              </a:spcBef>
            </a:pPr>
            <a:r>
              <a:rPr lang="en-GB" sz="1600" dirty="0"/>
              <a:t>Please note that some questions were ‘select all that apply’ where respondents could tick more than one answer, therefore percentages do not always add up to 100%. This may also be the case due to rounding of percentages.</a:t>
            </a:r>
          </a:p>
          <a:p>
            <a:pPr>
              <a:spcBef>
                <a:spcPts val="400"/>
              </a:spcBef>
            </a:pPr>
            <a:endParaRPr lang="en-GB" sz="1600" dirty="0"/>
          </a:p>
          <a:p>
            <a:pPr>
              <a:spcBef>
                <a:spcPts val="400"/>
              </a:spcBef>
            </a:pPr>
            <a:r>
              <a:rPr lang="en-GB" sz="1600" dirty="0"/>
              <a:t>For the analysis of free text comments, all have been read through and are presented as key themes.</a:t>
            </a:r>
          </a:p>
          <a:p>
            <a:pPr>
              <a:spcBef>
                <a:spcPts val="400"/>
              </a:spcBef>
            </a:pPr>
            <a:endParaRPr lang="en-GB" sz="1600" dirty="0"/>
          </a:p>
          <a:p>
            <a:pPr>
              <a:spcBef>
                <a:spcPts val="400"/>
              </a:spcBef>
            </a:pPr>
            <a:r>
              <a:rPr lang="en-GB" sz="1600" b="1" dirty="0"/>
              <a:t>Statistical significance:</a:t>
            </a:r>
          </a:p>
          <a:p>
            <a:pPr>
              <a:spcBef>
                <a:spcPts val="400"/>
              </a:spcBef>
            </a:pPr>
            <a:r>
              <a:rPr lang="en-GB" sz="1600" dirty="0"/>
              <a:t>Where graphs show differences between age cohorts or genders, please note that this may not always be statistically significant due to varying base sample sizes, and should therefore be interpreted as indicative only. </a:t>
            </a:r>
          </a:p>
          <a:p>
            <a:pPr>
              <a:spcBef>
                <a:spcPts val="400"/>
              </a:spcBef>
            </a:pPr>
            <a:endParaRPr lang="en-GB" sz="1600" dirty="0"/>
          </a:p>
          <a:p>
            <a:pPr>
              <a:spcBef>
                <a:spcPts val="400"/>
              </a:spcBef>
            </a:pPr>
            <a:r>
              <a:rPr lang="en-GB" sz="1600" b="1" dirty="0"/>
              <a:t>Terminology:</a:t>
            </a:r>
            <a:endParaRPr lang="en-GB" sz="1600" dirty="0"/>
          </a:p>
          <a:p>
            <a:pPr>
              <a:spcBef>
                <a:spcPts val="400"/>
              </a:spcBef>
            </a:pPr>
            <a:r>
              <a:rPr lang="en-GB" sz="1600" dirty="0"/>
              <a:t>Where reference is made to gender differences between males and females, please note that this is based on respondents self-identifying as either male or female. Respondents also had the option to select non-binary or ‘prefer to self-describe’.</a:t>
            </a:r>
          </a:p>
        </p:txBody>
      </p:sp>
    </p:spTree>
    <p:extLst>
      <p:ext uri="{BB962C8B-B14F-4D97-AF65-F5344CB8AC3E}">
        <p14:creationId xmlns:p14="http://schemas.microsoft.com/office/powerpoint/2010/main" val="1843888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786B-8F20-4946-9804-68AEA9DD0D77}"/>
              </a:ext>
            </a:extLst>
          </p:cNvPr>
          <p:cNvSpPr>
            <a:spLocks noGrp="1"/>
          </p:cNvSpPr>
          <p:nvPr>
            <p:ph type="title"/>
          </p:nvPr>
        </p:nvSpPr>
        <p:spPr>
          <a:xfrm>
            <a:off x="306000" y="229861"/>
            <a:ext cx="11552400" cy="820800"/>
          </a:xfrm>
        </p:spPr>
        <p:txBody>
          <a:bodyPr>
            <a:noAutofit/>
          </a:bodyPr>
          <a:lstStyle/>
          <a:p>
            <a:r>
              <a:rPr lang="en-GB" sz="2800" dirty="0"/>
              <a:t>Is there anything else you would like to learn about or get support with around sex and relationships?</a:t>
            </a:r>
          </a:p>
        </p:txBody>
      </p:sp>
      <p:sp>
        <p:nvSpPr>
          <p:cNvPr id="3" name="Content Placeholder 2">
            <a:extLst>
              <a:ext uri="{FF2B5EF4-FFF2-40B4-BE49-F238E27FC236}">
                <a16:creationId xmlns:a16="http://schemas.microsoft.com/office/drawing/2014/main" id="{A2C12849-5FE7-4327-A8F7-90D492C09EE0}"/>
              </a:ext>
            </a:extLst>
          </p:cNvPr>
          <p:cNvSpPr>
            <a:spLocks noGrp="1"/>
          </p:cNvSpPr>
          <p:nvPr>
            <p:ph idx="1"/>
          </p:nvPr>
        </p:nvSpPr>
        <p:spPr>
          <a:xfrm>
            <a:off x="306000" y="1322272"/>
            <a:ext cx="11552400" cy="498416"/>
          </a:xfrm>
        </p:spPr>
        <p:txBody>
          <a:bodyPr>
            <a:normAutofit/>
          </a:bodyPr>
          <a:lstStyle/>
          <a:p>
            <a:pPr marL="0" indent="0">
              <a:buNone/>
            </a:pPr>
            <a:r>
              <a:rPr lang="en-GB" sz="1800" b="1" dirty="0"/>
              <a:t>What to do if asked for private photos – dangers and how to deal with it:</a:t>
            </a:r>
          </a:p>
        </p:txBody>
      </p:sp>
      <p:sp>
        <p:nvSpPr>
          <p:cNvPr id="5" name="Date Placeholder 4">
            <a:extLst>
              <a:ext uri="{FF2B5EF4-FFF2-40B4-BE49-F238E27FC236}">
                <a16:creationId xmlns:a16="http://schemas.microsoft.com/office/drawing/2014/main" id="{B4CED1B5-9E8C-4326-8AE8-1587784C6495}"/>
              </a:ext>
            </a:extLst>
          </p:cNvPr>
          <p:cNvSpPr>
            <a:spLocks noGrp="1"/>
          </p:cNvSpPr>
          <p:nvPr>
            <p:ph type="dt" sz="half" idx="10"/>
          </p:nvPr>
        </p:nvSpPr>
        <p:spPr/>
        <p:txBody>
          <a:bodyPr/>
          <a:lstStyle/>
          <a:p>
            <a:fld id="{114C472B-89C8-4DED-A734-C6F534D4F85F}" type="datetime1">
              <a:rPr lang="en-GB" smtClean="0"/>
              <a:t>10/01/2023</a:t>
            </a:fld>
            <a:endParaRPr lang="en-GB"/>
          </a:p>
        </p:txBody>
      </p:sp>
      <p:sp>
        <p:nvSpPr>
          <p:cNvPr id="6" name="Slide Number Placeholder 5">
            <a:extLst>
              <a:ext uri="{FF2B5EF4-FFF2-40B4-BE49-F238E27FC236}">
                <a16:creationId xmlns:a16="http://schemas.microsoft.com/office/drawing/2014/main" id="{35BDA571-AE3A-46E9-A711-24C8B5885E63}"/>
              </a:ext>
            </a:extLst>
          </p:cNvPr>
          <p:cNvSpPr>
            <a:spLocks noGrp="1"/>
          </p:cNvSpPr>
          <p:nvPr>
            <p:ph type="sldNum" sz="quarter" idx="12"/>
          </p:nvPr>
        </p:nvSpPr>
        <p:spPr/>
        <p:txBody>
          <a:bodyPr/>
          <a:lstStyle/>
          <a:p>
            <a:r>
              <a:rPr lang="en-GB"/>
              <a:t>|   </a:t>
            </a:r>
            <a:fld id="{5898CC38-F149-5B45-A1B4-290B41364A0C}" type="slidenum">
              <a:rPr lang="en-GB" smtClean="0"/>
              <a:pPr/>
              <a:t>30</a:t>
            </a:fld>
            <a:endParaRPr lang="en-GB"/>
          </a:p>
        </p:txBody>
      </p:sp>
      <p:sp>
        <p:nvSpPr>
          <p:cNvPr id="13" name="Footer Placeholder 9">
            <a:extLst>
              <a:ext uri="{FF2B5EF4-FFF2-40B4-BE49-F238E27FC236}">
                <a16:creationId xmlns:a16="http://schemas.microsoft.com/office/drawing/2014/main" id="{873B9494-6922-4D14-A568-6C03CB17840A}"/>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8" name="TextBox 7">
            <a:extLst>
              <a:ext uri="{FF2B5EF4-FFF2-40B4-BE49-F238E27FC236}">
                <a16:creationId xmlns:a16="http://schemas.microsoft.com/office/drawing/2014/main" id="{E6A1CDD2-C7B6-4F6D-816C-AC3A9F946356}"/>
              </a:ext>
            </a:extLst>
          </p:cNvPr>
          <p:cNvSpPr txBox="1"/>
          <p:nvPr/>
        </p:nvSpPr>
        <p:spPr>
          <a:xfrm>
            <a:off x="490643" y="4259676"/>
            <a:ext cx="5469194" cy="830997"/>
          </a:xfrm>
          <a:prstGeom prst="rect">
            <a:avLst/>
          </a:prstGeom>
          <a:noFill/>
        </p:spPr>
        <p:txBody>
          <a:bodyPr wrap="square">
            <a:spAutoFit/>
          </a:bodyPr>
          <a:lstStyle/>
          <a:p>
            <a:pPr algn="ctr"/>
            <a:r>
              <a:rPr lang="en-GB" sz="1600" i="1" dirty="0"/>
              <a:t>“I wish schools would address healthy ways to masturbate without having to look for extreme things on the internet.”  </a:t>
            </a:r>
          </a:p>
          <a:p>
            <a:pPr algn="ctr"/>
            <a:r>
              <a:rPr lang="en-GB" sz="1600" i="1" dirty="0"/>
              <a:t>[Female, Year 10-11]</a:t>
            </a:r>
          </a:p>
        </p:txBody>
      </p:sp>
      <p:sp>
        <p:nvSpPr>
          <p:cNvPr id="9" name="TextBox 8">
            <a:extLst>
              <a:ext uri="{FF2B5EF4-FFF2-40B4-BE49-F238E27FC236}">
                <a16:creationId xmlns:a16="http://schemas.microsoft.com/office/drawing/2014/main" id="{B64726C6-D1C6-4469-AA1A-3525B798FEFF}"/>
              </a:ext>
            </a:extLst>
          </p:cNvPr>
          <p:cNvSpPr txBox="1"/>
          <p:nvPr/>
        </p:nvSpPr>
        <p:spPr>
          <a:xfrm>
            <a:off x="393457" y="1901124"/>
            <a:ext cx="6904158" cy="1323439"/>
          </a:xfrm>
          <a:prstGeom prst="rect">
            <a:avLst/>
          </a:prstGeom>
          <a:noFill/>
        </p:spPr>
        <p:txBody>
          <a:bodyPr wrap="square">
            <a:spAutoFit/>
          </a:bodyPr>
          <a:lstStyle/>
          <a:p>
            <a:pPr algn="ctr"/>
            <a:r>
              <a:rPr lang="en-GB" sz="1600" i="1" dirty="0"/>
              <a:t>“Learning about risks and what can happen if you send private pictures of explicit messages and the risks and things can happen….what I can do to be aware on how to react or respond not just doing things and thinking no one will know…what to expect or what can happen within social media.” </a:t>
            </a:r>
          </a:p>
          <a:p>
            <a:pPr algn="ctr"/>
            <a:r>
              <a:rPr lang="en-GB" sz="1600" i="1" dirty="0"/>
              <a:t>[Female, Year 7-9]</a:t>
            </a:r>
          </a:p>
        </p:txBody>
      </p:sp>
      <p:sp>
        <p:nvSpPr>
          <p:cNvPr id="10" name="TextBox 9">
            <a:extLst>
              <a:ext uri="{FF2B5EF4-FFF2-40B4-BE49-F238E27FC236}">
                <a16:creationId xmlns:a16="http://schemas.microsoft.com/office/drawing/2014/main" id="{C6A1D58D-8996-439B-9929-3C15C203CF57}"/>
              </a:ext>
            </a:extLst>
          </p:cNvPr>
          <p:cNvSpPr txBox="1"/>
          <p:nvPr/>
        </p:nvSpPr>
        <p:spPr>
          <a:xfrm>
            <a:off x="7916231" y="2033741"/>
            <a:ext cx="1530501" cy="1077218"/>
          </a:xfrm>
          <a:prstGeom prst="rect">
            <a:avLst/>
          </a:prstGeom>
          <a:noFill/>
        </p:spPr>
        <p:txBody>
          <a:bodyPr wrap="square">
            <a:spAutoFit/>
          </a:bodyPr>
          <a:lstStyle/>
          <a:p>
            <a:pPr algn="ctr"/>
            <a:r>
              <a:rPr lang="en-GB" sz="1600" i="1" dirty="0"/>
              <a:t>“People asking for nudes.” </a:t>
            </a:r>
          </a:p>
          <a:p>
            <a:pPr algn="ctr"/>
            <a:r>
              <a:rPr lang="en-GB" sz="1600" i="1" dirty="0"/>
              <a:t>[Female, </a:t>
            </a:r>
            <a:br>
              <a:rPr lang="en-GB" sz="1600" i="1" dirty="0"/>
            </a:br>
            <a:r>
              <a:rPr lang="en-GB" sz="1600" i="1" dirty="0"/>
              <a:t>Year 10-11]</a:t>
            </a:r>
          </a:p>
        </p:txBody>
      </p:sp>
      <p:sp>
        <p:nvSpPr>
          <p:cNvPr id="16" name="TextBox 15">
            <a:extLst>
              <a:ext uri="{FF2B5EF4-FFF2-40B4-BE49-F238E27FC236}">
                <a16:creationId xmlns:a16="http://schemas.microsoft.com/office/drawing/2014/main" id="{1C5019DF-B303-4F44-A21F-8F1E82CAB498}"/>
              </a:ext>
            </a:extLst>
          </p:cNvPr>
          <p:cNvSpPr txBox="1"/>
          <p:nvPr/>
        </p:nvSpPr>
        <p:spPr>
          <a:xfrm>
            <a:off x="446443" y="5594156"/>
            <a:ext cx="7906249" cy="584775"/>
          </a:xfrm>
          <a:prstGeom prst="rect">
            <a:avLst/>
          </a:prstGeom>
          <a:noFill/>
        </p:spPr>
        <p:txBody>
          <a:bodyPr wrap="square">
            <a:spAutoFit/>
          </a:bodyPr>
          <a:lstStyle/>
          <a:p>
            <a:pPr algn="ctr"/>
            <a:r>
              <a:rPr lang="en-GB" sz="1600" i="1" dirty="0"/>
              <a:t>“To make sure that children and teens and young adults are aware of the dangers of porn and prostitution, and how it can be dangerous and not real.” [Male, Year 7-9]</a:t>
            </a:r>
          </a:p>
        </p:txBody>
      </p:sp>
      <p:sp>
        <p:nvSpPr>
          <p:cNvPr id="17" name="Rectangle 16">
            <a:extLst>
              <a:ext uri="{FF2B5EF4-FFF2-40B4-BE49-F238E27FC236}">
                <a16:creationId xmlns:a16="http://schemas.microsoft.com/office/drawing/2014/main" id="{001B95FC-1324-4B63-A3A9-9A5FD41E4D0E}"/>
              </a:ext>
            </a:extLst>
          </p:cNvPr>
          <p:cNvSpPr/>
          <p:nvPr/>
        </p:nvSpPr>
        <p:spPr>
          <a:xfrm>
            <a:off x="393456" y="1839481"/>
            <a:ext cx="7000875" cy="1442802"/>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5C870F13-0A26-4240-9B5A-18736AC3BD73}"/>
              </a:ext>
            </a:extLst>
          </p:cNvPr>
          <p:cNvSpPr/>
          <p:nvPr/>
        </p:nvSpPr>
        <p:spPr>
          <a:xfrm>
            <a:off x="7683836" y="1839481"/>
            <a:ext cx="1995293" cy="145098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F9653ECA-4CC7-4EA4-9913-95C6560F6F44}"/>
              </a:ext>
            </a:extLst>
          </p:cNvPr>
          <p:cNvSpPr/>
          <p:nvPr/>
        </p:nvSpPr>
        <p:spPr>
          <a:xfrm>
            <a:off x="393457" y="4077313"/>
            <a:ext cx="5672544" cy="120057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B7EF1F0B-A00D-4BED-BA74-619D48EECF0A}"/>
              </a:ext>
            </a:extLst>
          </p:cNvPr>
          <p:cNvSpPr/>
          <p:nvPr/>
        </p:nvSpPr>
        <p:spPr>
          <a:xfrm>
            <a:off x="6313612" y="4072467"/>
            <a:ext cx="5248274" cy="120541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42E0849-0E25-41E9-A9A6-54703428A1FF}"/>
              </a:ext>
            </a:extLst>
          </p:cNvPr>
          <p:cNvSpPr/>
          <p:nvPr/>
        </p:nvSpPr>
        <p:spPr>
          <a:xfrm>
            <a:off x="393456" y="5464184"/>
            <a:ext cx="8055952" cy="84472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91632FD6-D1BC-470C-8605-246D1ABA9605}"/>
              </a:ext>
            </a:extLst>
          </p:cNvPr>
          <p:cNvSpPr txBox="1"/>
          <p:nvPr/>
        </p:nvSpPr>
        <p:spPr>
          <a:xfrm>
            <a:off x="338034" y="3573163"/>
            <a:ext cx="6801320" cy="369332"/>
          </a:xfrm>
          <a:prstGeom prst="rect">
            <a:avLst/>
          </a:prstGeom>
          <a:noFill/>
        </p:spPr>
        <p:txBody>
          <a:bodyPr wrap="square">
            <a:spAutoFit/>
          </a:bodyPr>
          <a:lstStyle/>
          <a:p>
            <a:pPr marL="0" indent="0">
              <a:buNone/>
            </a:pPr>
            <a:r>
              <a:rPr lang="en-GB" sz="1800" b="1" dirty="0"/>
              <a:t>Addressing masturbation and the dangers of pornography:</a:t>
            </a:r>
          </a:p>
        </p:txBody>
      </p:sp>
      <p:sp>
        <p:nvSpPr>
          <p:cNvPr id="24" name="TextBox 23">
            <a:extLst>
              <a:ext uri="{FF2B5EF4-FFF2-40B4-BE49-F238E27FC236}">
                <a16:creationId xmlns:a16="http://schemas.microsoft.com/office/drawing/2014/main" id="{CD33126D-D726-4E6C-8939-7A70CD3658D8}"/>
              </a:ext>
            </a:extLst>
          </p:cNvPr>
          <p:cNvSpPr txBox="1"/>
          <p:nvPr/>
        </p:nvSpPr>
        <p:spPr>
          <a:xfrm>
            <a:off x="6398201" y="4259675"/>
            <a:ext cx="5071399" cy="83099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Arial" panose="020B0604020202020204"/>
                <a:ea typeface="+mn-ea"/>
                <a:cs typeface="+mn-cs"/>
              </a:rPr>
              <a:t>“Destigmatizing harmful social norms surrounding sex, puberty, menstruation, contraception, masturbation and pornography.” [Female, Year 10-11]</a:t>
            </a:r>
          </a:p>
        </p:txBody>
      </p:sp>
    </p:spTree>
    <p:extLst>
      <p:ext uri="{BB962C8B-B14F-4D97-AF65-F5344CB8AC3E}">
        <p14:creationId xmlns:p14="http://schemas.microsoft.com/office/powerpoint/2010/main" val="2298587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E3C08B-3B4A-2D48-BE14-E227300AF175}"/>
              </a:ext>
            </a:extLst>
          </p:cNvPr>
          <p:cNvSpPr>
            <a:spLocks noGrp="1"/>
          </p:cNvSpPr>
          <p:nvPr>
            <p:ph type="body" sz="quarter" idx="10"/>
          </p:nvPr>
        </p:nvSpPr>
        <p:spPr/>
        <p:txBody>
          <a:bodyPr/>
          <a:lstStyle/>
          <a:p>
            <a:pPr lvl="0"/>
            <a:r>
              <a:rPr lang="en-GB"/>
              <a:t>This information is issued by:</a:t>
            </a:r>
          </a:p>
          <a:p>
            <a:pPr lvl="0"/>
            <a:r>
              <a:rPr lang="en-GB"/>
              <a:t>Essex County Council</a:t>
            </a:r>
          </a:p>
          <a:p>
            <a:pPr lvl="0"/>
            <a:r>
              <a:rPr lang="en-GB"/>
              <a:t>Research &amp; Citizen Insight</a:t>
            </a:r>
          </a:p>
          <a:p>
            <a:pPr lvl="0"/>
            <a:endParaRPr lang="en-GB"/>
          </a:p>
          <a:p>
            <a:pPr lvl="0"/>
            <a:r>
              <a:rPr lang="en-GB"/>
              <a:t>Contact us:</a:t>
            </a:r>
          </a:p>
          <a:p>
            <a:pPr lvl="0"/>
            <a:r>
              <a:rPr lang="en-GB"/>
              <a:t>research@essex.gov.uk</a:t>
            </a:r>
          </a:p>
          <a:p>
            <a:pPr lvl="0"/>
            <a:endParaRPr lang="en-GB"/>
          </a:p>
          <a:p>
            <a:pPr lvl="0"/>
            <a:r>
              <a:rPr lang="en-GB"/>
              <a:t>County Hall</a:t>
            </a:r>
          </a:p>
          <a:p>
            <a:pPr lvl="0"/>
            <a:r>
              <a:rPr lang="en-GB"/>
              <a:t>Market Road</a:t>
            </a:r>
          </a:p>
          <a:p>
            <a:pPr lvl="0"/>
            <a:r>
              <a:rPr lang="en-GB"/>
              <a:t>Chelmsford</a:t>
            </a:r>
          </a:p>
          <a:p>
            <a:pPr lvl="0"/>
            <a:r>
              <a:rPr lang="en-GB"/>
              <a:t>CM1 1QH</a:t>
            </a:r>
          </a:p>
          <a:p>
            <a:pPr lvl="0"/>
            <a:endParaRPr lang="en-GB"/>
          </a:p>
          <a:p>
            <a:pPr lvl="0"/>
            <a:endParaRPr lang="en-GB"/>
          </a:p>
          <a:p>
            <a:pPr lvl="0"/>
            <a:endParaRPr lang="en-GB"/>
          </a:p>
          <a:p>
            <a:endParaRPr lang="en-GB"/>
          </a:p>
        </p:txBody>
      </p:sp>
      <p:sp>
        <p:nvSpPr>
          <p:cNvPr id="3" name="Text Placeholder 2">
            <a:extLst>
              <a:ext uri="{FF2B5EF4-FFF2-40B4-BE49-F238E27FC236}">
                <a16:creationId xmlns:a16="http://schemas.microsoft.com/office/drawing/2014/main" id="{3A298B8B-CE54-BB49-9A44-F1BB5539282D}"/>
              </a:ext>
            </a:extLst>
          </p:cNvPr>
          <p:cNvSpPr>
            <a:spLocks noGrp="1"/>
          </p:cNvSpPr>
          <p:nvPr>
            <p:ph type="body" sz="quarter" idx="11"/>
          </p:nvPr>
        </p:nvSpPr>
        <p:spPr/>
        <p:txBody>
          <a:bodyPr/>
          <a:lstStyle/>
          <a:p>
            <a:pPr lvl="0"/>
            <a:r>
              <a:rPr lang="en-GB" dirty="0"/>
              <a:t>Sign up to Keep Me Posted email updates:</a:t>
            </a:r>
          </a:p>
          <a:p>
            <a:pPr lvl="0"/>
            <a:r>
              <a:rPr lang="en-GB" dirty="0"/>
              <a:t>Essex.gov.uk/</a:t>
            </a:r>
            <a:r>
              <a:rPr lang="en-GB" dirty="0" err="1"/>
              <a:t>keepmeposted</a:t>
            </a:r>
            <a:endParaRPr lang="en-GB" dirty="0"/>
          </a:p>
          <a:p>
            <a:pPr lvl="0"/>
            <a:endParaRPr lang="en-GB" dirty="0"/>
          </a:p>
          <a:p>
            <a:pPr lvl="0"/>
            <a:r>
              <a:rPr lang="en-GB" dirty="0"/>
              <a:t>     </a:t>
            </a:r>
            <a:r>
              <a:rPr lang="en-GB" dirty="0" err="1"/>
              <a:t>Essex_CC</a:t>
            </a:r>
            <a:endParaRPr lang="en-GB" dirty="0"/>
          </a:p>
          <a:p>
            <a:r>
              <a:rPr lang="en-GB" dirty="0"/>
              <a:t>     Facebook.com/</a:t>
            </a:r>
            <a:r>
              <a:rPr lang="en-GB" dirty="0" err="1"/>
              <a:t>essexcountycouncil</a:t>
            </a:r>
            <a:endParaRPr lang="en-GB" dirty="0"/>
          </a:p>
          <a:p>
            <a:pPr lvl="0"/>
            <a:endParaRPr lang="en-GB" dirty="0"/>
          </a:p>
          <a:p>
            <a:pPr lvl="0"/>
            <a:r>
              <a:rPr lang="en-GB" dirty="0"/>
              <a:t>The information contained in this document can be translated, and/or made available in alternative formats, on request.</a:t>
            </a:r>
          </a:p>
          <a:p>
            <a:pPr lvl="0"/>
            <a:endParaRPr lang="en-GB" dirty="0"/>
          </a:p>
          <a:p>
            <a:r>
              <a:rPr lang="en-GB" dirty="0"/>
              <a:t>Published November 2022</a:t>
            </a:r>
          </a:p>
        </p:txBody>
      </p:sp>
    </p:spTree>
    <p:extLst>
      <p:ext uri="{BB962C8B-B14F-4D97-AF65-F5344CB8AC3E}">
        <p14:creationId xmlns:p14="http://schemas.microsoft.com/office/powerpoint/2010/main" val="1573206022"/>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40">
            <a:extLst>
              <a:ext uri="{FF2B5EF4-FFF2-40B4-BE49-F238E27FC236}">
                <a16:creationId xmlns:a16="http://schemas.microsoft.com/office/drawing/2014/main" id="{0AD4A83D-549B-417A-B834-8290BEFA528C}"/>
              </a:ext>
            </a:extLst>
          </p:cNvPr>
          <p:cNvSpPr>
            <a:spLocks noGrp="1"/>
          </p:cNvSpPr>
          <p:nvPr>
            <p:ph type="title"/>
          </p:nvPr>
        </p:nvSpPr>
        <p:spPr>
          <a:xfrm>
            <a:off x="305999" y="23490"/>
            <a:ext cx="4751775" cy="594776"/>
          </a:xfrm>
        </p:spPr>
        <p:txBody>
          <a:bodyPr>
            <a:normAutofit/>
          </a:bodyPr>
          <a:lstStyle/>
          <a:p>
            <a:r>
              <a:rPr lang="en-GB" sz="3200"/>
              <a:t>Headline findings</a:t>
            </a:r>
            <a:endParaRPr lang="en-GB" sz="3200">
              <a:solidFill>
                <a:srgbClr val="FF0000"/>
              </a:solidFill>
              <a:cs typeface="Arial"/>
            </a:endParaRPr>
          </a:p>
        </p:txBody>
      </p:sp>
      <p:sp>
        <p:nvSpPr>
          <p:cNvPr id="9" name="Date Placeholder 8">
            <a:extLst>
              <a:ext uri="{FF2B5EF4-FFF2-40B4-BE49-F238E27FC236}">
                <a16:creationId xmlns:a16="http://schemas.microsoft.com/office/drawing/2014/main" id="{C0A18DCA-6837-45EE-A88E-2E142E98FE6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A31D65-42FF-432E-8A2A-78EA252A5C75}"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10/01/2023</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11" name="Slide Number Placeholder 10">
            <a:extLst>
              <a:ext uri="{FF2B5EF4-FFF2-40B4-BE49-F238E27FC236}">
                <a16:creationId xmlns:a16="http://schemas.microsoft.com/office/drawing/2014/main" id="{565BBEFB-5A21-4DE2-BF4B-A62DB2F2827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grpSp>
        <p:nvGrpSpPr>
          <p:cNvPr id="5" name="Group 4">
            <a:extLst>
              <a:ext uri="{FF2B5EF4-FFF2-40B4-BE49-F238E27FC236}">
                <a16:creationId xmlns:a16="http://schemas.microsoft.com/office/drawing/2014/main" id="{E3B9C2EA-28D2-46F6-B000-B0FC877A2FA8}"/>
              </a:ext>
              <a:ext uri="{C183D7F6-B498-43B3-948B-1728B52AA6E4}">
                <adec:decorative xmlns:adec="http://schemas.microsoft.com/office/drawing/2017/decorative" val="1"/>
              </a:ext>
            </a:extLst>
          </p:cNvPr>
          <p:cNvGrpSpPr/>
          <p:nvPr/>
        </p:nvGrpSpPr>
        <p:grpSpPr>
          <a:xfrm>
            <a:off x="0" y="-1676267"/>
            <a:ext cx="6096000" cy="1384995"/>
            <a:chOff x="0" y="-1899289"/>
            <a:chExt cx="6096000" cy="1384995"/>
          </a:xfrm>
        </p:grpSpPr>
        <p:sp>
          <p:nvSpPr>
            <p:cNvPr id="3" name="TextBox 2">
              <a:extLst>
                <a:ext uri="{FF2B5EF4-FFF2-40B4-BE49-F238E27FC236}">
                  <a16:creationId xmlns:a16="http://schemas.microsoft.com/office/drawing/2014/main" id="{CF877E46-7BFF-4A5A-91FF-E59740FBE229}"/>
                </a:ext>
              </a:extLst>
            </p:cNvPr>
            <p:cNvSpPr txBox="1"/>
            <p:nvPr/>
          </p:nvSpPr>
          <p:spPr>
            <a:xfrm>
              <a:off x="0" y="-1899289"/>
              <a:ext cx="6096000" cy="1384995"/>
            </a:xfrm>
            <a:prstGeom prst="rect">
              <a:avLst/>
            </a:prstGeom>
            <a:solidFill>
              <a:schemeClr val="accent4"/>
            </a:solidFill>
          </p:spPr>
          <p:txBody>
            <a:bodyPr wrap="square" numCol="1" spcCol="180000" rtlCol="0">
              <a:spAutoFit/>
            </a:bodyPr>
            <a:lstStyle/>
            <a:p>
              <a:pPr marL="0" marR="0" lvl="0" indent="0" algn="l" defTabSz="914400" rtl="0" eaLnBrk="1" fontAlgn="auto" latinLnBrk="0" hangingPunct="1">
                <a:lnSpc>
                  <a:spcPct val="100000"/>
                </a:lnSpc>
                <a:spcBef>
                  <a:spcPts val="0"/>
                </a:spcBef>
                <a:spcAft>
                  <a:spcPts val="2400"/>
                </a:spcAft>
                <a:buClrTx/>
                <a:buSzTx/>
                <a:buFontTx/>
                <a:buNone/>
                <a:tabLst/>
                <a:defRPr/>
              </a:pP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Please use the “Decrease/Increase List Level” </a:t>
              </a:r>
              <a:b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b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buttons to change between levels of text – </a:t>
              </a:r>
              <a:b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b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the buttons look like this:</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Please do not manually add/remove bullets or indents </a:t>
              </a:r>
              <a:endParaRPr kumimoji="0" lang="en-GB" sz="16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4" name="Picture 3">
              <a:extLst>
                <a:ext uri="{FF2B5EF4-FFF2-40B4-BE49-F238E27FC236}">
                  <a16:creationId xmlns:a16="http://schemas.microsoft.com/office/drawing/2014/main" id="{C4DE7804-B64F-4B16-B98C-0E4CB4F4B913}"/>
                </a:ext>
              </a:extLst>
            </p:cNvPr>
            <p:cNvPicPr>
              <a:picLocks noChangeAspect="1"/>
            </p:cNvPicPr>
            <p:nvPr/>
          </p:nvPicPr>
          <p:blipFill rotWithShape="1">
            <a:blip r:embed="rId3"/>
            <a:srcRect l="42818" t="7867" r="54316" b="89318"/>
            <a:stretch/>
          </p:blipFill>
          <p:spPr>
            <a:xfrm>
              <a:off x="2689902" y="-1335281"/>
              <a:ext cx="845036" cy="504544"/>
            </a:xfrm>
            <a:prstGeom prst="rect">
              <a:avLst/>
            </a:prstGeom>
          </p:spPr>
        </p:pic>
      </p:grpSp>
      <p:sp>
        <p:nvSpPr>
          <p:cNvPr id="18" name="Rectangle 17">
            <a:extLst>
              <a:ext uri="{FF2B5EF4-FFF2-40B4-BE49-F238E27FC236}">
                <a16:creationId xmlns:a16="http://schemas.microsoft.com/office/drawing/2014/main" id="{9D4F02CA-9F0F-4CC9-90E3-2B6717A850FC}"/>
              </a:ext>
            </a:extLst>
          </p:cNvPr>
          <p:cNvSpPr/>
          <p:nvPr/>
        </p:nvSpPr>
        <p:spPr>
          <a:xfrm>
            <a:off x="400601" y="822476"/>
            <a:ext cx="539726" cy="633811"/>
          </a:xfrm>
          <a:prstGeom prst="rect">
            <a:avLst/>
          </a:prstGeom>
          <a:solidFill>
            <a:srgbClr val="004899"/>
          </a:solidFill>
          <a:ln>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dirty="0">
                <a:solidFill>
                  <a:schemeClr val="bg1"/>
                </a:solidFill>
                <a:latin typeface="Arial"/>
                <a:cs typeface="Arial"/>
              </a:rPr>
              <a:t>1</a:t>
            </a:r>
            <a:endParaRPr lang="en-GB" sz="2000" b="1" dirty="0">
              <a:solidFill>
                <a:schemeClr val="bg1"/>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B2D85551-C5A0-4D31-9CC6-7A666DD44D2F}"/>
              </a:ext>
            </a:extLst>
          </p:cNvPr>
          <p:cNvSpPr/>
          <p:nvPr/>
        </p:nvSpPr>
        <p:spPr>
          <a:xfrm>
            <a:off x="1106478" y="822477"/>
            <a:ext cx="10684908" cy="6338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fontAlgn="base"/>
            <a:r>
              <a:rPr lang="en-GB" sz="1500" dirty="0">
                <a:solidFill>
                  <a:schemeClr val="tx1"/>
                </a:solidFill>
              </a:rPr>
              <a:t>Young people in </a:t>
            </a:r>
            <a:r>
              <a:rPr lang="en-GB" sz="1500" b="1" dirty="0">
                <a:solidFill>
                  <a:schemeClr val="tx1"/>
                </a:solidFill>
              </a:rPr>
              <a:t>Years 7-9 </a:t>
            </a:r>
            <a:r>
              <a:rPr lang="en-GB" sz="1500" dirty="0">
                <a:solidFill>
                  <a:schemeClr val="tx1"/>
                </a:solidFill>
              </a:rPr>
              <a:t>and </a:t>
            </a:r>
            <a:r>
              <a:rPr lang="en-GB" sz="1500" b="1" dirty="0">
                <a:solidFill>
                  <a:schemeClr val="tx1"/>
                </a:solidFill>
              </a:rPr>
              <a:t>Years 10-11 </a:t>
            </a:r>
            <a:r>
              <a:rPr lang="en-GB" sz="1500" dirty="0">
                <a:solidFill>
                  <a:schemeClr val="tx1"/>
                </a:solidFill>
              </a:rPr>
              <a:t>look to </a:t>
            </a:r>
            <a:r>
              <a:rPr lang="en-GB" sz="1500" b="1" dirty="0">
                <a:solidFill>
                  <a:schemeClr val="tx1"/>
                </a:solidFill>
              </a:rPr>
              <a:t>friends/family and school </a:t>
            </a:r>
            <a:r>
              <a:rPr lang="en-GB" sz="1500" dirty="0">
                <a:solidFill>
                  <a:schemeClr val="tx1"/>
                </a:solidFill>
              </a:rPr>
              <a:t>for information on most RSE related topics. For young people aged </a:t>
            </a:r>
            <a:r>
              <a:rPr lang="en-GB" sz="1500" b="1" dirty="0">
                <a:solidFill>
                  <a:schemeClr val="tx1"/>
                </a:solidFill>
              </a:rPr>
              <a:t>17-25</a:t>
            </a:r>
            <a:r>
              <a:rPr lang="en-GB" sz="1500" dirty="0">
                <a:solidFill>
                  <a:schemeClr val="tx1"/>
                </a:solidFill>
              </a:rPr>
              <a:t>, a slightly higher proportion tended to </a:t>
            </a:r>
            <a:r>
              <a:rPr lang="en-GB" sz="1500" b="1" dirty="0">
                <a:solidFill>
                  <a:schemeClr val="tx1"/>
                </a:solidFill>
              </a:rPr>
              <a:t>look online </a:t>
            </a:r>
            <a:r>
              <a:rPr lang="en-GB" sz="1500" dirty="0">
                <a:solidFill>
                  <a:schemeClr val="tx1"/>
                </a:solidFill>
              </a:rPr>
              <a:t>for information or </a:t>
            </a:r>
            <a:r>
              <a:rPr lang="en-GB" sz="1500" b="1" dirty="0">
                <a:solidFill>
                  <a:schemeClr val="tx1"/>
                </a:solidFill>
              </a:rPr>
              <a:t>access services</a:t>
            </a:r>
            <a:r>
              <a:rPr lang="en-GB" sz="1500" dirty="0">
                <a:solidFill>
                  <a:schemeClr val="tx1"/>
                </a:solidFill>
              </a:rPr>
              <a:t>.</a:t>
            </a:r>
          </a:p>
        </p:txBody>
      </p:sp>
      <p:sp>
        <p:nvSpPr>
          <p:cNvPr id="16" name="Rectangle 15">
            <a:extLst>
              <a:ext uri="{FF2B5EF4-FFF2-40B4-BE49-F238E27FC236}">
                <a16:creationId xmlns:a16="http://schemas.microsoft.com/office/drawing/2014/main" id="{3E9A601D-1EA1-4B4E-A778-04F6EF785377}"/>
              </a:ext>
            </a:extLst>
          </p:cNvPr>
          <p:cNvSpPr/>
          <p:nvPr/>
        </p:nvSpPr>
        <p:spPr>
          <a:xfrm>
            <a:off x="400601" y="1566319"/>
            <a:ext cx="539726" cy="829135"/>
          </a:xfrm>
          <a:prstGeom prst="rect">
            <a:avLst/>
          </a:prstGeom>
          <a:solidFill>
            <a:srgbClr val="004899"/>
          </a:solidFill>
          <a:ln>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a:solidFill>
                  <a:schemeClr val="bg1"/>
                </a:solidFill>
                <a:latin typeface="Arial"/>
                <a:cs typeface="Arial"/>
              </a:rPr>
              <a:t>2</a:t>
            </a:r>
            <a:endParaRPr lang="en-GB" sz="2000" b="1">
              <a:solidFill>
                <a:schemeClr val="bg1"/>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E47AD9B8-406E-438B-86C1-84E216EF6F9E}"/>
              </a:ext>
            </a:extLst>
          </p:cNvPr>
          <p:cNvSpPr/>
          <p:nvPr/>
        </p:nvSpPr>
        <p:spPr>
          <a:xfrm>
            <a:off x="1106474" y="1566319"/>
            <a:ext cx="10684908" cy="8309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fontAlgn="base"/>
            <a:r>
              <a:rPr lang="en-GB" sz="1500" dirty="0">
                <a:solidFill>
                  <a:prstClr val="black"/>
                </a:solidFill>
              </a:rPr>
              <a:t>Young people in Years 7-9 and Years 10-11 would most like to know more about </a:t>
            </a:r>
            <a:r>
              <a:rPr lang="en-GB" sz="1500" b="1" dirty="0">
                <a:solidFill>
                  <a:prstClr val="black"/>
                </a:solidFill>
              </a:rPr>
              <a:t>healthy and respectful relationships </a:t>
            </a:r>
            <a:r>
              <a:rPr lang="en-GB" sz="1500" dirty="0">
                <a:solidFill>
                  <a:prstClr val="black"/>
                </a:solidFill>
              </a:rPr>
              <a:t>and</a:t>
            </a:r>
            <a:r>
              <a:rPr lang="en-GB" sz="1500" b="1" dirty="0">
                <a:solidFill>
                  <a:prstClr val="black"/>
                </a:solidFill>
              </a:rPr>
              <a:t> consent and the law</a:t>
            </a:r>
            <a:r>
              <a:rPr lang="en-GB" sz="1500" dirty="0">
                <a:solidFill>
                  <a:prstClr val="black"/>
                </a:solidFill>
              </a:rPr>
              <a:t>. For young people aged 17-25, they would most like to know more about steps to take after </a:t>
            </a:r>
            <a:r>
              <a:rPr lang="en-GB" sz="1500" b="1" dirty="0">
                <a:solidFill>
                  <a:prstClr val="black"/>
                </a:solidFill>
              </a:rPr>
              <a:t>unprotected sex</a:t>
            </a:r>
            <a:r>
              <a:rPr lang="en-GB" sz="1500" dirty="0">
                <a:solidFill>
                  <a:prstClr val="black"/>
                </a:solidFill>
              </a:rPr>
              <a:t>, and information on </a:t>
            </a:r>
            <a:r>
              <a:rPr lang="en-GB" sz="1500" b="1" dirty="0">
                <a:solidFill>
                  <a:prstClr val="black"/>
                </a:solidFill>
              </a:rPr>
              <a:t>choices around pregnancy</a:t>
            </a:r>
            <a:r>
              <a:rPr lang="en-GB" sz="1500" dirty="0">
                <a:solidFill>
                  <a:prstClr val="black"/>
                </a:solidFill>
              </a:rPr>
              <a:t>.</a:t>
            </a:r>
          </a:p>
        </p:txBody>
      </p:sp>
      <p:sp>
        <p:nvSpPr>
          <p:cNvPr id="20" name="Rectangle 19">
            <a:extLst>
              <a:ext uri="{FF2B5EF4-FFF2-40B4-BE49-F238E27FC236}">
                <a16:creationId xmlns:a16="http://schemas.microsoft.com/office/drawing/2014/main" id="{A6500358-5A82-4EE3-88F1-08E52A48FEAC}"/>
              </a:ext>
            </a:extLst>
          </p:cNvPr>
          <p:cNvSpPr/>
          <p:nvPr/>
        </p:nvSpPr>
        <p:spPr>
          <a:xfrm>
            <a:off x="400594" y="2496409"/>
            <a:ext cx="539726" cy="843627"/>
          </a:xfrm>
          <a:prstGeom prst="rect">
            <a:avLst/>
          </a:prstGeom>
          <a:solidFill>
            <a:srgbClr val="004899"/>
          </a:solidFill>
          <a:ln>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a:solidFill>
                  <a:schemeClr val="bg1"/>
                </a:solidFill>
                <a:latin typeface="Arial"/>
                <a:cs typeface="Arial"/>
              </a:rPr>
              <a:t>3</a:t>
            </a:r>
            <a:endParaRPr lang="en-GB" sz="2000" b="1">
              <a:solidFill>
                <a:schemeClr val="bg1"/>
              </a:solidFill>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E22C57EF-5AA7-4D49-9618-D920B8F86E93}"/>
              </a:ext>
            </a:extLst>
          </p:cNvPr>
          <p:cNvSpPr/>
          <p:nvPr/>
        </p:nvSpPr>
        <p:spPr>
          <a:xfrm>
            <a:off x="1106470" y="2508212"/>
            <a:ext cx="10684912" cy="8436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lvl="0" fontAlgn="base"/>
            <a:r>
              <a:rPr lang="en-GB" sz="1500" dirty="0">
                <a:solidFill>
                  <a:prstClr val="black"/>
                </a:solidFill>
              </a:rPr>
              <a:t>Around 60% of those in Years 7-9 are aware of the </a:t>
            </a:r>
            <a:r>
              <a:rPr lang="en-GB" sz="1500" b="1" dirty="0">
                <a:solidFill>
                  <a:prstClr val="black"/>
                </a:solidFill>
              </a:rPr>
              <a:t>Essex Sexual Health Service </a:t>
            </a:r>
            <a:r>
              <a:rPr lang="en-GB" sz="1500" dirty="0">
                <a:solidFill>
                  <a:prstClr val="black"/>
                </a:solidFill>
              </a:rPr>
              <a:t>and </a:t>
            </a:r>
            <a:r>
              <a:rPr lang="en-GB" sz="1500" b="1" dirty="0">
                <a:solidFill>
                  <a:prstClr val="black"/>
                </a:solidFill>
              </a:rPr>
              <a:t>Essex Youth Services website,</a:t>
            </a:r>
            <a:r>
              <a:rPr lang="en-GB" sz="1500" dirty="0">
                <a:solidFill>
                  <a:prstClr val="black"/>
                </a:solidFill>
              </a:rPr>
              <a:t> compared to just under 50% of those in Years 10-11 and those aged 17-25. This response may be skewed by significantly larger proportions of Years 7-9 completing the survey in areas where schools are more proactively promoting these services.</a:t>
            </a:r>
          </a:p>
        </p:txBody>
      </p:sp>
      <p:sp>
        <p:nvSpPr>
          <p:cNvPr id="22" name="Rectangle 21">
            <a:extLst>
              <a:ext uri="{FF2B5EF4-FFF2-40B4-BE49-F238E27FC236}">
                <a16:creationId xmlns:a16="http://schemas.microsoft.com/office/drawing/2014/main" id="{A4860726-D7A1-4EF9-8D80-9302DC6960B6}"/>
              </a:ext>
            </a:extLst>
          </p:cNvPr>
          <p:cNvSpPr/>
          <p:nvPr/>
        </p:nvSpPr>
        <p:spPr>
          <a:xfrm>
            <a:off x="400594" y="3460018"/>
            <a:ext cx="539726" cy="830959"/>
          </a:xfrm>
          <a:prstGeom prst="rect">
            <a:avLst/>
          </a:prstGeom>
          <a:solidFill>
            <a:srgbClr val="004899"/>
          </a:solidFill>
          <a:ln>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a:solidFill>
                  <a:schemeClr val="bg1"/>
                </a:solidFill>
                <a:latin typeface="Arial"/>
                <a:cs typeface="Arial"/>
              </a:rPr>
              <a:t>4</a:t>
            </a:r>
            <a:endParaRPr lang="en-GB" sz="2000" b="1">
              <a:solidFill>
                <a:schemeClr val="bg1"/>
              </a:solidFill>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DEAACAD9-C030-4465-8DB8-1DD87992661E}"/>
              </a:ext>
            </a:extLst>
          </p:cNvPr>
          <p:cNvSpPr/>
          <p:nvPr/>
        </p:nvSpPr>
        <p:spPr>
          <a:xfrm>
            <a:off x="1106470" y="3461870"/>
            <a:ext cx="10684913" cy="8309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fontAlgn="base"/>
            <a:r>
              <a:rPr lang="en-GB" sz="1500" dirty="0">
                <a:solidFill>
                  <a:schemeClr val="tx1"/>
                </a:solidFill>
              </a:rPr>
              <a:t>A </a:t>
            </a:r>
            <a:r>
              <a:rPr lang="en-GB" sz="1500" b="1" dirty="0">
                <a:solidFill>
                  <a:schemeClr val="tx1"/>
                </a:solidFill>
              </a:rPr>
              <a:t>significant proportion </a:t>
            </a:r>
            <a:r>
              <a:rPr lang="en-GB" sz="1500" dirty="0">
                <a:solidFill>
                  <a:schemeClr val="tx1"/>
                </a:solidFill>
              </a:rPr>
              <a:t>of young people had felt </a:t>
            </a:r>
            <a:r>
              <a:rPr lang="en-GB" sz="1500" b="1" dirty="0">
                <a:solidFill>
                  <a:schemeClr val="tx1"/>
                </a:solidFill>
              </a:rPr>
              <a:t>intimidated, worried or uncomfortable </a:t>
            </a:r>
            <a:r>
              <a:rPr lang="en-GB" sz="1500" dirty="0">
                <a:solidFill>
                  <a:schemeClr val="tx1"/>
                </a:solidFill>
              </a:rPr>
              <a:t>while on the internet, and this </a:t>
            </a:r>
            <a:r>
              <a:rPr lang="en-GB" sz="1500" b="1" dirty="0">
                <a:solidFill>
                  <a:schemeClr val="tx1"/>
                </a:solidFill>
              </a:rPr>
              <a:t>increases with each age group</a:t>
            </a:r>
            <a:r>
              <a:rPr lang="en-GB" sz="1500" dirty="0">
                <a:solidFill>
                  <a:schemeClr val="tx1"/>
                </a:solidFill>
              </a:rPr>
              <a:t>. Younger age groups were more likely to have told someone if they felt this way, and also more likely to know where to go for help, with most saying they would turn to friends/family/someone they trust.</a:t>
            </a:r>
          </a:p>
        </p:txBody>
      </p:sp>
      <p:sp>
        <p:nvSpPr>
          <p:cNvPr id="24" name="Rectangle 23">
            <a:extLst>
              <a:ext uri="{FF2B5EF4-FFF2-40B4-BE49-F238E27FC236}">
                <a16:creationId xmlns:a16="http://schemas.microsoft.com/office/drawing/2014/main" id="{6C527694-9C55-4611-88FD-525262AC9DFD}"/>
              </a:ext>
            </a:extLst>
          </p:cNvPr>
          <p:cNvSpPr/>
          <p:nvPr/>
        </p:nvSpPr>
        <p:spPr>
          <a:xfrm>
            <a:off x="400596" y="4414972"/>
            <a:ext cx="539726" cy="594776"/>
          </a:xfrm>
          <a:prstGeom prst="rect">
            <a:avLst/>
          </a:prstGeom>
          <a:solidFill>
            <a:srgbClr val="004899"/>
          </a:solidFill>
          <a:ln>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a:solidFill>
                  <a:schemeClr val="bg1"/>
                </a:solidFill>
                <a:latin typeface="Arial"/>
                <a:cs typeface="Arial"/>
              </a:rPr>
              <a:t>5</a:t>
            </a:r>
            <a:endParaRPr lang="en-GB" sz="2000" b="1">
              <a:solidFill>
                <a:schemeClr val="bg1"/>
              </a:solidFill>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2729C114-BE6C-49D5-BA75-76B15BBB2AC1}"/>
              </a:ext>
            </a:extLst>
          </p:cNvPr>
          <p:cNvSpPr/>
          <p:nvPr/>
        </p:nvSpPr>
        <p:spPr>
          <a:xfrm>
            <a:off x="1106472" y="4414972"/>
            <a:ext cx="10684916" cy="5947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fontAlgn="base"/>
            <a:r>
              <a:rPr lang="en-GB" sz="1500" b="1" dirty="0">
                <a:solidFill>
                  <a:schemeClr val="tx1"/>
                </a:solidFill>
              </a:rPr>
              <a:t>Condoms</a:t>
            </a:r>
            <a:r>
              <a:rPr lang="en-GB" sz="1500" dirty="0">
                <a:solidFill>
                  <a:schemeClr val="tx1"/>
                </a:solidFill>
              </a:rPr>
              <a:t> are the contraceptive method which young people are </a:t>
            </a:r>
            <a:r>
              <a:rPr lang="en-GB" sz="1500" b="1" dirty="0">
                <a:solidFill>
                  <a:schemeClr val="tx1"/>
                </a:solidFill>
              </a:rPr>
              <a:t>most aware </a:t>
            </a:r>
            <a:r>
              <a:rPr lang="en-GB" sz="1500" dirty="0">
                <a:solidFill>
                  <a:schemeClr val="tx1"/>
                </a:solidFill>
              </a:rPr>
              <a:t>of how to access, with </a:t>
            </a:r>
            <a:r>
              <a:rPr lang="en-GB" sz="1500" b="1" dirty="0">
                <a:solidFill>
                  <a:schemeClr val="tx1"/>
                </a:solidFill>
              </a:rPr>
              <a:t>Intrauterine System </a:t>
            </a:r>
            <a:r>
              <a:rPr lang="en-GB" sz="1500" dirty="0">
                <a:solidFill>
                  <a:schemeClr val="tx1"/>
                </a:solidFill>
              </a:rPr>
              <a:t>(IUS) and </a:t>
            </a:r>
            <a:r>
              <a:rPr lang="en-GB" sz="1500" b="1" dirty="0">
                <a:solidFill>
                  <a:schemeClr val="tx1"/>
                </a:solidFill>
              </a:rPr>
              <a:t>Coil or Intrauterine Device </a:t>
            </a:r>
            <a:r>
              <a:rPr lang="en-GB" sz="1500" dirty="0">
                <a:solidFill>
                  <a:schemeClr val="tx1"/>
                </a:solidFill>
              </a:rPr>
              <a:t>(IUD)</a:t>
            </a:r>
            <a:r>
              <a:rPr lang="en-GB" sz="1500" b="1" dirty="0">
                <a:solidFill>
                  <a:schemeClr val="tx1"/>
                </a:solidFill>
              </a:rPr>
              <a:t> </a:t>
            </a:r>
            <a:r>
              <a:rPr lang="en-GB" sz="1500" dirty="0">
                <a:solidFill>
                  <a:schemeClr val="tx1"/>
                </a:solidFill>
              </a:rPr>
              <a:t>being the </a:t>
            </a:r>
            <a:r>
              <a:rPr lang="en-GB" sz="1500" b="1" dirty="0">
                <a:solidFill>
                  <a:schemeClr val="tx1"/>
                </a:solidFill>
              </a:rPr>
              <a:t>least known </a:t>
            </a:r>
            <a:r>
              <a:rPr lang="en-GB" sz="1500" dirty="0">
                <a:solidFill>
                  <a:schemeClr val="tx1"/>
                </a:solidFill>
              </a:rPr>
              <a:t>methods. </a:t>
            </a:r>
          </a:p>
        </p:txBody>
      </p:sp>
      <p:sp>
        <p:nvSpPr>
          <p:cNvPr id="26" name="Rectangle 25">
            <a:extLst>
              <a:ext uri="{FF2B5EF4-FFF2-40B4-BE49-F238E27FC236}">
                <a16:creationId xmlns:a16="http://schemas.microsoft.com/office/drawing/2014/main" id="{CFCD9220-D023-49EA-9DE6-097B4BACC6E7}"/>
              </a:ext>
            </a:extLst>
          </p:cNvPr>
          <p:cNvSpPr/>
          <p:nvPr/>
        </p:nvSpPr>
        <p:spPr>
          <a:xfrm>
            <a:off x="400594" y="5104994"/>
            <a:ext cx="539726" cy="594776"/>
          </a:xfrm>
          <a:prstGeom prst="rect">
            <a:avLst/>
          </a:prstGeom>
          <a:solidFill>
            <a:srgbClr val="004899"/>
          </a:solidFill>
          <a:ln>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a:solidFill>
                  <a:schemeClr val="bg1"/>
                </a:solidFill>
                <a:latin typeface="Arial"/>
                <a:cs typeface="Arial"/>
              </a:rPr>
              <a:t>6</a:t>
            </a:r>
            <a:endParaRPr lang="en-GB" sz="2000" b="1">
              <a:solidFill>
                <a:schemeClr val="bg1"/>
              </a:solidFill>
              <a:latin typeface="Arial" panose="020B0604020202020204" pitchFamily="34" charset="0"/>
              <a:cs typeface="Arial" panose="020B0604020202020204" pitchFamily="34" charset="0"/>
            </a:endParaRPr>
          </a:p>
        </p:txBody>
      </p:sp>
      <p:sp>
        <p:nvSpPr>
          <p:cNvPr id="27" name="Rectangle 26">
            <a:extLst>
              <a:ext uri="{FF2B5EF4-FFF2-40B4-BE49-F238E27FC236}">
                <a16:creationId xmlns:a16="http://schemas.microsoft.com/office/drawing/2014/main" id="{BB669E5F-5E3A-4438-94FC-840EACC04875}"/>
              </a:ext>
            </a:extLst>
          </p:cNvPr>
          <p:cNvSpPr/>
          <p:nvPr/>
        </p:nvSpPr>
        <p:spPr>
          <a:xfrm>
            <a:off x="1106469" y="5104994"/>
            <a:ext cx="10684916" cy="5947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fontAlgn="base"/>
            <a:r>
              <a:rPr lang="en-GB" sz="1500" dirty="0">
                <a:solidFill>
                  <a:schemeClr val="tx1"/>
                </a:solidFill>
              </a:rPr>
              <a:t>The</a:t>
            </a:r>
            <a:r>
              <a:rPr lang="en-GB" sz="1500" b="1" dirty="0">
                <a:solidFill>
                  <a:schemeClr val="tx1"/>
                </a:solidFill>
              </a:rPr>
              <a:t> pharmacy </a:t>
            </a:r>
            <a:r>
              <a:rPr lang="en-GB" sz="1500" dirty="0">
                <a:solidFill>
                  <a:schemeClr val="tx1"/>
                </a:solidFill>
              </a:rPr>
              <a:t>is where young people felt </a:t>
            </a:r>
            <a:r>
              <a:rPr lang="en-GB" sz="1500" b="1" dirty="0">
                <a:solidFill>
                  <a:schemeClr val="tx1"/>
                </a:solidFill>
              </a:rPr>
              <a:t>most comfortable </a:t>
            </a:r>
            <a:r>
              <a:rPr lang="en-GB" sz="1500" dirty="0">
                <a:solidFill>
                  <a:schemeClr val="tx1"/>
                </a:solidFill>
              </a:rPr>
              <a:t>accessing contraception, followed by </a:t>
            </a:r>
            <a:r>
              <a:rPr lang="en-GB" sz="1500" b="1" dirty="0">
                <a:solidFill>
                  <a:schemeClr val="tx1"/>
                </a:solidFill>
              </a:rPr>
              <a:t>shops/ supermarket. </a:t>
            </a:r>
            <a:r>
              <a:rPr lang="en-GB" sz="1500" dirty="0">
                <a:solidFill>
                  <a:schemeClr val="tx1"/>
                </a:solidFill>
              </a:rPr>
              <a:t>Young people felt </a:t>
            </a:r>
            <a:r>
              <a:rPr lang="en-GB" sz="1500" b="1" dirty="0">
                <a:solidFill>
                  <a:schemeClr val="tx1"/>
                </a:solidFill>
              </a:rPr>
              <a:t>least comfortable </a:t>
            </a:r>
            <a:r>
              <a:rPr lang="en-GB" sz="1500" dirty="0">
                <a:solidFill>
                  <a:schemeClr val="tx1"/>
                </a:solidFill>
              </a:rPr>
              <a:t>accessing contraception from a </a:t>
            </a:r>
            <a:r>
              <a:rPr lang="en-GB" sz="1500" b="1" dirty="0">
                <a:solidFill>
                  <a:schemeClr val="tx1"/>
                </a:solidFill>
              </a:rPr>
              <a:t>youth centre or School Nurse.</a:t>
            </a:r>
          </a:p>
          <a:p>
            <a:pPr fontAlgn="base"/>
            <a:endParaRPr lang="en-GB" sz="1600" dirty="0">
              <a:solidFill>
                <a:schemeClr val="tx1"/>
              </a:solidFill>
            </a:endParaRPr>
          </a:p>
        </p:txBody>
      </p:sp>
      <p:sp>
        <p:nvSpPr>
          <p:cNvPr id="28" name="Rectangle 27">
            <a:extLst>
              <a:ext uri="{FF2B5EF4-FFF2-40B4-BE49-F238E27FC236}">
                <a16:creationId xmlns:a16="http://schemas.microsoft.com/office/drawing/2014/main" id="{8CEF168A-165E-4242-BF45-F146064A6D0B}"/>
              </a:ext>
            </a:extLst>
          </p:cNvPr>
          <p:cNvSpPr/>
          <p:nvPr/>
        </p:nvSpPr>
        <p:spPr>
          <a:xfrm>
            <a:off x="400591" y="5823853"/>
            <a:ext cx="539726" cy="594776"/>
          </a:xfrm>
          <a:prstGeom prst="rect">
            <a:avLst/>
          </a:prstGeom>
          <a:solidFill>
            <a:srgbClr val="004899"/>
          </a:solidFill>
          <a:ln>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a:solidFill>
                  <a:schemeClr val="bg1"/>
                </a:solidFill>
                <a:latin typeface="Arial"/>
                <a:cs typeface="Arial"/>
              </a:rPr>
              <a:t>7</a:t>
            </a:r>
            <a:endParaRPr lang="en-GB" sz="2000" b="1">
              <a:solidFill>
                <a:schemeClr val="bg1"/>
              </a:solidFill>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B2B237EF-D4DD-4789-8D85-F6C2BD07CED1}"/>
              </a:ext>
            </a:extLst>
          </p:cNvPr>
          <p:cNvSpPr/>
          <p:nvPr/>
        </p:nvSpPr>
        <p:spPr>
          <a:xfrm>
            <a:off x="1106467" y="5823853"/>
            <a:ext cx="10684915" cy="5947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fontAlgn="base"/>
            <a:r>
              <a:rPr lang="en-GB" sz="1500" dirty="0">
                <a:solidFill>
                  <a:schemeClr val="tx1"/>
                </a:solidFill>
              </a:rPr>
              <a:t>Most 17-25 year olds (64%) said they felt </a:t>
            </a:r>
            <a:r>
              <a:rPr lang="en-GB" sz="1500" b="1" dirty="0">
                <a:solidFill>
                  <a:schemeClr val="tx1"/>
                </a:solidFill>
              </a:rPr>
              <a:t>fairly or very confident </a:t>
            </a:r>
            <a:r>
              <a:rPr lang="en-GB" sz="1500" dirty="0">
                <a:solidFill>
                  <a:schemeClr val="tx1"/>
                </a:solidFill>
              </a:rPr>
              <a:t>in how to </a:t>
            </a:r>
            <a:r>
              <a:rPr lang="en-GB" sz="1500" b="1" dirty="0">
                <a:solidFill>
                  <a:schemeClr val="tx1"/>
                </a:solidFill>
              </a:rPr>
              <a:t>access emergency contraception</a:t>
            </a:r>
            <a:r>
              <a:rPr lang="en-GB" sz="1500" dirty="0">
                <a:solidFill>
                  <a:schemeClr val="tx1"/>
                </a:solidFill>
              </a:rPr>
              <a:t>, </a:t>
            </a:r>
            <a:br>
              <a:rPr lang="en-GB" sz="1500" dirty="0">
                <a:solidFill>
                  <a:schemeClr val="tx1"/>
                </a:solidFill>
              </a:rPr>
            </a:br>
            <a:r>
              <a:rPr lang="en-GB" sz="1500" dirty="0">
                <a:solidFill>
                  <a:schemeClr val="tx1"/>
                </a:solidFill>
              </a:rPr>
              <a:t>compared to 44% of those in Years 10-11. </a:t>
            </a:r>
          </a:p>
        </p:txBody>
      </p:sp>
      <p:sp>
        <p:nvSpPr>
          <p:cNvPr id="25" name="Footer Placeholder 9">
            <a:extLst>
              <a:ext uri="{FF2B5EF4-FFF2-40B4-BE49-F238E27FC236}">
                <a16:creationId xmlns:a16="http://schemas.microsoft.com/office/drawing/2014/main" id="{8945969E-90C2-49E7-B083-797234B1ED05}"/>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30" name="Rectangle 29">
            <a:extLst>
              <a:ext uri="{FF2B5EF4-FFF2-40B4-BE49-F238E27FC236}">
                <a16:creationId xmlns:a16="http://schemas.microsoft.com/office/drawing/2014/main" id="{A73750E3-2C59-460A-A374-8EF8F94B2E1B}"/>
              </a:ext>
            </a:extLst>
          </p:cNvPr>
          <p:cNvSpPr/>
          <p:nvPr/>
        </p:nvSpPr>
        <p:spPr>
          <a:xfrm>
            <a:off x="8427098" y="269951"/>
            <a:ext cx="3431302" cy="400110"/>
          </a:xfrm>
          <a:prstGeom prst="rect">
            <a:avLst/>
          </a:prstGeom>
        </p:spPr>
        <p:txBody>
          <a:bodyPr wrap="square" lIns="91440" tIns="45720" rIns="91440" bIns="45720" anchor="t">
            <a:spAutoFit/>
          </a:bodyPr>
          <a:lstStyle/>
          <a:p>
            <a:r>
              <a:rPr lang="en-GB" sz="2000" b="1" dirty="0"/>
              <a:t>3,676</a:t>
            </a:r>
            <a:r>
              <a:rPr lang="en-GB" sz="1050" b="1" dirty="0"/>
              <a:t> </a:t>
            </a:r>
            <a:r>
              <a:rPr lang="en-GB" sz="1600" b="1" dirty="0"/>
              <a:t>responses were received.</a:t>
            </a:r>
            <a:endParaRPr lang="en-GB" sz="2400" b="1" dirty="0"/>
          </a:p>
        </p:txBody>
      </p:sp>
    </p:spTree>
    <p:extLst>
      <p:ext uri="{BB962C8B-B14F-4D97-AF65-F5344CB8AC3E}">
        <p14:creationId xmlns:p14="http://schemas.microsoft.com/office/powerpoint/2010/main" val="60566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226163" y="3228974"/>
            <a:ext cx="5232287" cy="1000125"/>
          </a:xfrm>
        </p:spPr>
        <p:txBody>
          <a:bodyPr>
            <a:normAutofit/>
          </a:bodyPr>
          <a:lstStyle/>
          <a:p>
            <a:r>
              <a:rPr lang="en-GB" sz="4400" dirty="0"/>
              <a:t>Detailed findings</a:t>
            </a:r>
          </a:p>
        </p:txBody>
      </p:sp>
    </p:spTree>
    <p:extLst>
      <p:ext uri="{BB962C8B-B14F-4D97-AF65-F5344CB8AC3E}">
        <p14:creationId xmlns:p14="http://schemas.microsoft.com/office/powerpoint/2010/main" val="233420755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6</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304845" y="129600"/>
            <a:ext cx="4733879" cy="499337"/>
          </a:xfrm>
        </p:spPr>
        <p:txBody>
          <a:bodyPr>
            <a:noAutofit/>
          </a:bodyPr>
          <a:lstStyle/>
          <a:p>
            <a:r>
              <a:rPr lang="en-GB" sz="2800" dirty="0">
                <a:solidFill>
                  <a:srgbClr val="004899"/>
                </a:solidFill>
              </a:rPr>
              <a:t>Who responded?</a:t>
            </a:r>
            <a:endParaRPr lang="en-GB" sz="2800" dirty="0"/>
          </a:p>
        </p:txBody>
      </p:sp>
      <p:sp>
        <p:nvSpPr>
          <p:cNvPr id="28" name="Rectangle 27">
            <a:extLst>
              <a:ext uri="{FF2B5EF4-FFF2-40B4-BE49-F238E27FC236}">
                <a16:creationId xmlns:a16="http://schemas.microsoft.com/office/drawing/2014/main" id="{3DDAD6C6-9292-4BA0-9498-4CA53EA484ED}"/>
              </a:ext>
            </a:extLst>
          </p:cNvPr>
          <p:cNvSpPr/>
          <p:nvPr/>
        </p:nvSpPr>
        <p:spPr>
          <a:xfrm>
            <a:off x="4832742" y="1070913"/>
            <a:ext cx="1837799" cy="707886"/>
          </a:xfrm>
          <a:prstGeom prst="rect">
            <a:avLst/>
          </a:prstGeom>
        </p:spPr>
        <p:txBody>
          <a:bodyPr wrap="square">
            <a:spAutoFit/>
          </a:bodyPr>
          <a:lstStyle/>
          <a:p>
            <a:pPr algn="ctr"/>
            <a:r>
              <a:rPr lang="en-GB" sz="2000" b="1" dirty="0">
                <a:solidFill>
                  <a:schemeClr val="bg1"/>
                </a:solidFill>
              </a:rPr>
              <a:t>Provider Market</a:t>
            </a:r>
          </a:p>
        </p:txBody>
      </p:sp>
      <p:sp>
        <p:nvSpPr>
          <p:cNvPr id="21" name="Rectangle 20">
            <a:extLst>
              <a:ext uri="{FF2B5EF4-FFF2-40B4-BE49-F238E27FC236}">
                <a16:creationId xmlns:a16="http://schemas.microsoft.com/office/drawing/2014/main" id="{DD4D7A50-EDF9-4DC0-8E4A-DA1077463CFE}"/>
              </a:ext>
            </a:extLst>
          </p:cNvPr>
          <p:cNvSpPr/>
          <p:nvPr/>
        </p:nvSpPr>
        <p:spPr>
          <a:xfrm>
            <a:off x="320149" y="832822"/>
            <a:ext cx="3193620" cy="121858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9B7947A0-331E-48EF-A3B1-225025A1D86F}"/>
              </a:ext>
            </a:extLst>
          </p:cNvPr>
          <p:cNvSpPr/>
          <p:nvPr/>
        </p:nvSpPr>
        <p:spPr>
          <a:xfrm>
            <a:off x="1313271" y="754276"/>
            <a:ext cx="2200497" cy="1292662"/>
          </a:xfrm>
          <a:prstGeom prst="rect">
            <a:avLst/>
          </a:prstGeom>
        </p:spPr>
        <p:txBody>
          <a:bodyPr wrap="square" lIns="91440" tIns="45720" rIns="91440" bIns="45720" anchor="t">
            <a:spAutoFit/>
          </a:bodyPr>
          <a:lstStyle/>
          <a:p>
            <a:pPr algn="ctr"/>
            <a:r>
              <a:rPr lang="en-GB" sz="5400" b="1" dirty="0"/>
              <a:t>3676</a:t>
            </a:r>
            <a:r>
              <a:rPr lang="en-GB" b="1" dirty="0"/>
              <a:t> </a:t>
            </a:r>
          </a:p>
          <a:p>
            <a:pPr algn="ctr"/>
            <a:r>
              <a:rPr lang="en-GB" sz="2400" b="1" dirty="0"/>
              <a:t>responses</a:t>
            </a:r>
            <a:endParaRPr lang="en-GB" sz="2800" b="1" dirty="0"/>
          </a:p>
        </p:txBody>
      </p:sp>
      <p:pic>
        <p:nvPicPr>
          <p:cNvPr id="29" name="Graphic 28" descr="Group of people">
            <a:extLst>
              <a:ext uri="{FF2B5EF4-FFF2-40B4-BE49-F238E27FC236}">
                <a16:creationId xmlns:a16="http://schemas.microsoft.com/office/drawing/2014/main" id="{713EC482-D524-4D43-B64A-095C80168D9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1797" y="925930"/>
            <a:ext cx="997372" cy="997372"/>
          </a:xfrm>
          <a:prstGeom prst="rect">
            <a:avLst/>
          </a:prstGeom>
        </p:spPr>
      </p:pic>
      <p:sp>
        <p:nvSpPr>
          <p:cNvPr id="33" name="Rectangle 32">
            <a:extLst>
              <a:ext uri="{FF2B5EF4-FFF2-40B4-BE49-F238E27FC236}">
                <a16:creationId xmlns:a16="http://schemas.microsoft.com/office/drawing/2014/main" id="{654F5473-F5AA-4175-8897-9103BC68241B}"/>
              </a:ext>
            </a:extLst>
          </p:cNvPr>
          <p:cNvSpPr/>
          <p:nvPr/>
        </p:nvSpPr>
        <p:spPr>
          <a:xfrm>
            <a:off x="3684495" y="836451"/>
            <a:ext cx="4461920" cy="121496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A591DF29-7810-4D3E-9556-95AE5627A822}"/>
              </a:ext>
            </a:extLst>
          </p:cNvPr>
          <p:cNvSpPr/>
          <p:nvPr/>
        </p:nvSpPr>
        <p:spPr>
          <a:xfrm>
            <a:off x="5008841" y="903507"/>
            <a:ext cx="3137574" cy="1077218"/>
          </a:xfrm>
          <a:prstGeom prst="rect">
            <a:avLst/>
          </a:prstGeom>
        </p:spPr>
        <p:txBody>
          <a:bodyPr wrap="square" lIns="91440" tIns="45720" rIns="91440" bIns="45720" anchor="t">
            <a:spAutoFit/>
          </a:bodyPr>
          <a:lstStyle/>
          <a:p>
            <a:r>
              <a:rPr lang="en-GB" sz="2000" b="1" dirty="0"/>
              <a:t>50% </a:t>
            </a:r>
            <a:r>
              <a:rPr lang="en-GB" sz="2000" dirty="0"/>
              <a:t>female</a:t>
            </a:r>
          </a:p>
          <a:p>
            <a:r>
              <a:rPr lang="en-GB" sz="2000" b="1" dirty="0"/>
              <a:t>45%</a:t>
            </a:r>
            <a:r>
              <a:rPr lang="en-GB" sz="2000" dirty="0"/>
              <a:t> male</a:t>
            </a:r>
          </a:p>
          <a:p>
            <a:r>
              <a:rPr lang="en-GB" sz="1200" b="1" dirty="0"/>
              <a:t>2% non-binary or prefer to self-describe </a:t>
            </a:r>
          </a:p>
          <a:p>
            <a:r>
              <a:rPr lang="en-GB" sz="1200" dirty="0"/>
              <a:t>Remainder did not disclose</a:t>
            </a:r>
          </a:p>
        </p:txBody>
      </p:sp>
      <p:pic>
        <p:nvPicPr>
          <p:cNvPr id="9" name="Graphic 8" descr="Gender with solid fill">
            <a:extLst>
              <a:ext uri="{FF2B5EF4-FFF2-40B4-BE49-F238E27FC236}">
                <a16:creationId xmlns:a16="http://schemas.microsoft.com/office/drawing/2014/main" id="{E94E4CCF-D557-45A2-995A-9A50002F9CE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770292" y="891303"/>
            <a:ext cx="1140622" cy="1140622"/>
          </a:xfrm>
          <a:prstGeom prst="rect">
            <a:avLst/>
          </a:prstGeom>
        </p:spPr>
      </p:pic>
      <p:sp>
        <p:nvSpPr>
          <p:cNvPr id="31" name="Rectangle 30">
            <a:extLst>
              <a:ext uri="{FF2B5EF4-FFF2-40B4-BE49-F238E27FC236}">
                <a16:creationId xmlns:a16="http://schemas.microsoft.com/office/drawing/2014/main" id="{F33D69D8-09A1-4F42-ACC1-88B72D8EEFD0}"/>
              </a:ext>
            </a:extLst>
          </p:cNvPr>
          <p:cNvSpPr/>
          <p:nvPr/>
        </p:nvSpPr>
        <p:spPr>
          <a:xfrm>
            <a:off x="8317142" y="832822"/>
            <a:ext cx="3674562" cy="121858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extLst>
              <a:ext uri="{FF2B5EF4-FFF2-40B4-BE49-F238E27FC236}">
                <a16:creationId xmlns:a16="http://schemas.microsoft.com/office/drawing/2014/main" id="{FDAF2362-65C7-43E2-9243-97EB007ADB1D}"/>
              </a:ext>
            </a:extLst>
          </p:cNvPr>
          <p:cNvSpPr txBox="1"/>
          <p:nvPr/>
        </p:nvSpPr>
        <p:spPr>
          <a:xfrm>
            <a:off x="8429887" y="861176"/>
            <a:ext cx="2173183" cy="1179810"/>
          </a:xfrm>
          <a:prstGeom prst="rect">
            <a:avLst/>
          </a:prstGeom>
          <a:noFill/>
        </p:spPr>
        <p:txBody>
          <a:bodyPr wrap="square">
            <a:spAutoFit/>
          </a:bodyPr>
          <a:lstStyle/>
          <a:p>
            <a:pPr>
              <a:spcBef>
                <a:spcPts val="400"/>
              </a:spcBef>
            </a:pPr>
            <a:r>
              <a:rPr lang="en-GB" sz="2400" b="1" dirty="0"/>
              <a:t>59% Year 7-9</a:t>
            </a:r>
          </a:p>
          <a:p>
            <a:pPr>
              <a:spcBef>
                <a:spcPts val="400"/>
              </a:spcBef>
            </a:pPr>
            <a:r>
              <a:rPr lang="en-GB" sz="2000" b="1" dirty="0"/>
              <a:t>33% Year 10-11</a:t>
            </a:r>
            <a:endParaRPr lang="en-GB" sz="2000" dirty="0"/>
          </a:p>
          <a:p>
            <a:pPr>
              <a:spcBef>
                <a:spcPts val="400"/>
              </a:spcBef>
            </a:pPr>
            <a:r>
              <a:rPr lang="en-GB" b="1" dirty="0"/>
              <a:t>8% age 17-25</a:t>
            </a:r>
            <a:endParaRPr lang="en-GB" dirty="0"/>
          </a:p>
        </p:txBody>
      </p:sp>
      <p:sp>
        <p:nvSpPr>
          <p:cNvPr id="40" name="Rectangle 39">
            <a:extLst>
              <a:ext uri="{FF2B5EF4-FFF2-40B4-BE49-F238E27FC236}">
                <a16:creationId xmlns:a16="http://schemas.microsoft.com/office/drawing/2014/main" id="{612D49C1-A52C-4C9D-B54B-058F176586DD}"/>
              </a:ext>
            </a:extLst>
          </p:cNvPr>
          <p:cNvSpPr/>
          <p:nvPr/>
        </p:nvSpPr>
        <p:spPr>
          <a:xfrm>
            <a:off x="320148" y="2144519"/>
            <a:ext cx="11671555" cy="428588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58BC43CF-2CE8-43AB-81D4-F61733EAD621}"/>
              </a:ext>
            </a:extLst>
          </p:cNvPr>
          <p:cNvSpPr txBox="1"/>
          <p:nvPr/>
        </p:nvSpPr>
        <p:spPr>
          <a:xfrm>
            <a:off x="351797" y="2160877"/>
            <a:ext cx="3988806" cy="492443"/>
          </a:xfrm>
          <a:prstGeom prst="rect">
            <a:avLst/>
          </a:prstGeom>
          <a:noFill/>
        </p:spPr>
        <p:txBody>
          <a:bodyPr wrap="square">
            <a:spAutoFit/>
          </a:bodyPr>
          <a:lstStyle/>
          <a:p>
            <a:r>
              <a:rPr lang="en-GB" sz="2600" b="1" dirty="0"/>
              <a:t>District breakdown</a:t>
            </a:r>
          </a:p>
        </p:txBody>
      </p:sp>
      <p:pic>
        <p:nvPicPr>
          <p:cNvPr id="56" name="Picture 55" descr="Icon&#10;&#10;Description automatically generated">
            <a:extLst>
              <a:ext uri="{FF2B5EF4-FFF2-40B4-BE49-F238E27FC236}">
                <a16:creationId xmlns:a16="http://schemas.microsoft.com/office/drawing/2014/main" id="{D2F3F632-918B-477D-B7E5-FA334C7EE1B8}"/>
              </a:ext>
            </a:extLst>
          </p:cNvPr>
          <p:cNvPicPr>
            <a:picLocks noChangeAspect="1"/>
          </p:cNvPicPr>
          <p:nvPr/>
        </p:nvPicPr>
        <p:blipFill>
          <a:blip r:embed="rId7"/>
          <a:stretch>
            <a:fillRect/>
          </a:stretch>
        </p:blipFill>
        <p:spPr>
          <a:xfrm>
            <a:off x="10913778" y="1124986"/>
            <a:ext cx="926425" cy="926425"/>
          </a:xfrm>
          <a:prstGeom prst="rect">
            <a:avLst/>
          </a:prstGeom>
        </p:spPr>
      </p:pic>
      <p:sp>
        <p:nvSpPr>
          <p:cNvPr id="19" name="TextBox 18">
            <a:extLst>
              <a:ext uri="{FF2B5EF4-FFF2-40B4-BE49-F238E27FC236}">
                <a16:creationId xmlns:a16="http://schemas.microsoft.com/office/drawing/2014/main" id="{BF4F2C46-5344-423D-A8AE-8B21D88C6C21}"/>
              </a:ext>
            </a:extLst>
          </p:cNvPr>
          <p:cNvSpPr txBox="1"/>
          <p:nvPr/>
        </p:nvSpPr>
        <p:spPr>
          <a:xfrm>
            <a:off x="435393" y="2782272"/>
            <a:ext cx="2976021" cy="3241913"/>
          </a:xfrm>
          <a:prstGeom prst="rect">
            <a:avLst/>
          </a:prstGeom>
          <a:noFill/>
        </p:spPr>
        <p:txBody>
          <a:bodyPr wrap="square">
            <a:spAutoFit/>
          </a:bodyPr>
          <a:lstStyle/>
          <a:p>
            <a:pPr>
              <a:spcBef>
                <a:spcPts val="400"/>
              </a:spcBef>
            </a:pPr>
            <a:r>
              <a:rPr lang="en-GB" dirty="0"/>
              <a:t>Maldon had the largest proportion of respondents (33%), followed by Epping Forest (19%) and Tendring (16%).</a:t>
            </a:r>
          </a:p>
          <a:p>
            <a:pPr>
              <a:spcBef>
                <a:spcPts val="400"/>
              </a:spcBef>
            </a:pPr>
            <a:endParaRPr lang="en-GB" dirty="0"/>
          </a:p>
          <a:p>
            <a:pPr>
              <a:spcBef>
                <a:spcPts val="400"/>
              </a:spcBef>
            </a:pPr>
            <a:r>
              <a:rPr lang="en-GB" dirty="0"/>
              <a:t>Disparities across districts are likely due to increased engagement from secondary schools </a:t>
            </a:r>
            <a:br>
              <a:rPr lang="en-GB" dirty="0"/>
            </a:br>
            <a:r>
              <a:rPr lang="en-GB" dirty="0"/>
              <a:t>within these areas.</a:t>
            </a: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23" name="TextBox 22">
            <a:extLst>
              <a:ext uri="{FF2B5EF4-FFF2-40B4-BE49-F238E27FC236}">
                <a16:creationId xmlns:a16="http://schemas.microsoft.com/office/drawing/2014/main" id="{C99DE711-EEC5-4BB1-8FB8-F6D7609B8F8D}"/>
              </a:ext>
            </a:extLst>
          </p:cNvPr>
          <p:cNvSpPr txBox="1"/>
          <p:nvPr/>
        </p:nvSpPr>
        <p:spPr>
          <a:xfrm>
            <a:off x="10558245" y="6134305"/>
            <a:ext cx="1493383" cy="276999"/>
          </a:xfrm>
          <a:prstGeom prst="rect">
            <a:avLst/>
          </a:prstGeom>
          <a:noFill/>
        </p:spPr>
        <p:txBody>
          <a:bodyPr wrap="square">
            <a:spAutoFit/>
          </a:bodyPr>
          <a:lstStyle/>
          <a:p>
            <a:pPr>
              <a:spcBef>
                <a:spcPts val="400"/>
              </a:spcBef>
            </a:pPr>
            <a:r>
              <a:rPr lang="en-GB" sz="1200" i="1" dirty="0"/>
              <a:t>[3283 responses]</a:t>
            </a:r>
          </a:p>
        </p:txBody>
      </p:sp>
      <p:graphicFrame>
        <p:nvGraphicFramePr>
          <p:cNvPr id="25" name="Chart 24">
            <a:extLst>
              <a:ext uri="{FF2B5EF4-FFF2-40B4-BE49-F238E27FC236}">
                <a16:creationId xmlns:a16="http://schemas.microsoft.com/office/drawing/2014/main" id="{1CC64032-F2F3-4A07-8F04-D838DC08ECD5}"/>
              </a:ext>
            </a:extLst>
          </p:cNvPr>
          <p:cNvGraphicFramePr>
            <a:graphicFrameLocks/>
          </p:cNvGraphicFramePr>
          <p:nvPr>
            <p:extLst>
              <p:ext uri="{D42A27DB-BD31-4B8C-83A1-F6EECF244321}">
                <p14:modId xmlns:p14="http://schemas.microsoft.com/office/powerpoint/2010/main" val="2842225256"/>
              </p:ext>
            </p:extLst>
          </p:nvPr>
        </p:nvGraphicFramePr>
        <p:xfrm>
          <a:off x="3828197" y="2193126"/>
          <a:ext cx="8030203" cy="3941180"/>
        </p:xfrm>
        <a:graphic>
          <a:graphicData uri="http://schemas.openxmlformats.org/drawingml/2006/chart">
            <c:chart xmlns:c="http://schemas.openxmlformats.org/drawingml/2006/chart" xmlns:r="http://schemas.openxmlformats.org/officeDocument/2006/relationships" r:id="rId8"/>
          </a:graphicData>
        </a:graphic>
      </p:graphicFrame>
      <p:sp>
        <p:nvSpPr>
          <p:cNvPr id="24" name="TextBox 23">
            <a:extLst>
              <a:ext uri="{FF2B5EF4-FFF2-40B4-BE49-F238E27FC236}">
                <a16:creationId xmlns:a16="http://schemas.microsoft.com/office/drawing/2014/main" id="{B782394C-B9D4-4F49-B47C-828CB4CCD6C0}"/>
              </a:ext>
            </a:extLst>
          </p:cNvPr>
          <p:cNvSpPr txBox="1"/>
          <p:nvPr/>
        </p:nvSpPr>
        <p:spPr>
          <a:xfrm>
            <a:off x="6785003" y="848307"/>
            <a:ext cx="1493383" cy="276999"/>
          </a:xfrm>
          <a:prstGeom prst="rect">
            <a:avLst/>
          </a:prstGeom>
          <a:noFill/>
        </p:spPr>
        <p:txBody>
          <a:bodyPr wrap="square">
            <a:spAutoFit/>
          </a:bodyPr>
          <a:lstStyle/>
          <a:p>
            <a:pPr>
              <a:spcBef>
                <a:spcPts val="400"/>
              </a:spcBef>
            </a:pPr>
            <a:r>
              <a:rPr lang="en-GB" sz="1200" i="1" dirty="0"/>
              <a:t>[3631 responses]</a:t>
            </a:r>
          </a:p>
        </p:txBody>
      </p:sp>
      <p:sp>
        <p:nvSpPr>
          <p:cNvPr id="26" name="TextBox 25">
            <a:extLst>
              <a:ext uri="{FF2B5EF4-FFF2-40B4-BE49-F238E27FC236}">
                <a16:creationId xmlns:a16="http://schemas.microsoft.com/office/drawing/2014/main" id="{E514064E-0955-4772-BC8C-875D92E8AA14}"/>
              </a:ext>
            </a:extLst>
          </p:cNvPr>
          <p:cNvSpPr txBox="1"/>
          <p:nvPr/>
        </p:nvSpPr>
        <p:spPr>
          <a:xfrm>
            <a:off x="10669049" y="846033"/>
            <a:ext cx="1382580" cy="276999"/>
          </a:xfrm>
          <a:prstGeom prst="rect">
            <a:avLst/>
          </a:prstGeom>
          <a:noFill/>
        </p:spPr>
        <p:txBody>
          <a:bodyPr wrap="square">
            <a:spAutoFit/>
          </a:bodyPr>
          <a:lstStyle/>
          <a:p>
            <a:pPr>
              <a:spcBef>
                <a:spcPts val="400"/>
              </a:spcBef>
            </a:pPr>
            <a:r>
              <a:rPr lang="en-GB" sz="1200" i="1" dirty="0"/>
              <a:t>[3676 responses]</a:t>
            </a:r>
          </a:p>
        </p:txBody>
      </p:sp>
    </p:spTree>
    <p:extLst>
      <p:ext uri="{BB962C8B-B14F-4D97-AF65-F5344CB8AC3E}">
        <p14:creationId xmlns:p14="http://schemas.microsoft.com/office/powerpoint/2010/main" val="1301109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CDAD2-FE9E-4200-A125-C54D32E763F8}"/>
              </a:ext>
            </a:extLst>
          </p:cNvPr>
          <p:cNvSpPr>
            <a:spLocks noGrp="1"/>
          </p:cNvSpPr>
          <p:nvPr>
            <p:ph type="title"/>
          </p:nvPr>
        </p:nvSpPr>
        <p:spPr>
          <a:xfrm>
            <a:off x="306000" y="0"/>
            <a:ext cx="7099141" cy="540000"/>
          </a:xfrm>
        </p:spPr>
        <p:txBody>
          <a:bodyPr>
            <a:normAutofit/>
          </a:bodyPr>
          <a:lstStyle/>
          <a:p>
            <a:r>
              <a:rPr lang="en-GB" sz="2800" dirty="0"/>
              <a:t>Where do you look for information?</a:t>
            </a:r>
          </a:p>
        </p:txBody>
      </p:sp>
      <p:sp>
        <p:nvSpPr>
          <p:cNvPr id="6" name="Date Placeholder 5">
            <a:extLst>
              <a:ext uri="{FF2B5EF4-FFF2-40B4-BE49-F238E27FC236}">
                <a16:creationId xmlns:a16="http://schemas.microsoft.com/office/drawing/2014/main" id="{CBF4843C-DC33-44FB-B8E2-36320B08077D}"/>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516C760F-2132-4A91-881D-5977F40DC1C3}"/>
              </a:ext>
            </a:extLst>
          </p:cNvPr>
          <p:cNvSpPr>
            <a:spLocks noGrp="1"/>
          </p:cNvSpPr>
          <p:nvPr>
            <p:ph type="sldNum" sz="quarter" idx="12"/>
          </p:nvPr>
        </p:nvSpPr>
        <p:spPr/>
        <p:txBody>
          <a:bodyPr/>
          <a:lstStyle/>
          <a:p>
            <a:r>
              <a:rPr lang="en-GB"/>
              <a:t>|   </a:t>
            </a:r>
            <a:fld id="{5898CC38-F149-5B45-A1B4-290B41364A0C}" type="slidenum">
              <a:rPr lang="en-GB" smtClean="0"/>
              <a:pPr/>
              <a:t>7</a:t>
            </a:fld>
            <a:endParaRPr lang="en-GB"/>
          </a:p>
        </p:txBody>
      </p:sp>
      <p:graphicFrame>
        <p:nvGraphicFramePr>
          <p:cNvPr id="3" name="Table 3">
            <a:extLst>
              <a:ext uri="{FF2B5EF4-FFF2-40B4-BE49-F238E27FC236}">
                <a16:creationId xmlns:a16="http://schemas.microsoft.com/office/drawing/2014/main" id="{8797E6E8-5374-41C8-BDDB-2F88A157E75E}"/>
              </a:ext>
            </a:extLst>
          </p:cNvPr>
          <p:cNvGraphicFramePr>
            <a:graphicFrameLocks noGrp="1"/>
          </p:cNvGraphicFramePr>
          <p:nvPr>
            <p:extLst>
              <p:ext uri="{D42A27DB-BD31-4B8C-83A1-F6EECF244321}">
                <p14:modId xmlns:p14="http://schemas.microsoft.com/office/powerpoint/2010/main" val="274272487"/>
              </p:ext>
            </p:extLst>
          </p:nvPr>
        </p:nvGraphicFramePr>
        <p:xfrm>
          <a:off x="410127" y="1341551"/>
          <a:ext cx="6662286" cy="4482726"/>
        </p:xfrm>
        <a:graphic>
          <a:graphicData uri="http://schemas.openxmlformats.org/drawingml/2006/table">
            <a:tbl>
              <a:tblPr firstRow="1" bandRow="1">
                <a:tableStyleId>{0E3FDE45-AF77-4B5C-9715-49D594BDF05E}</a:tableStyleId>
              </a:tblPr>
              <a:tblGrid>
                <a:gridCol w="1974171">
                  <a:extLst>
                    <a:ext uri="{9D8B030D-6E8A-4147-A177-3AD203B41FA5}">
                      <a16:colId xmlns:a16="http://schemas.microsoft.com/office/drawing/2014/main" val="2168116628"/>
                    </a:ext>
                  </a:extLst>
                </a:gridCol>
                <a:gridCol w="4688115">
                  <a:extLst>
                    <a:ext uri="{9D8B030D-6E8A-4147-A177-3AD203B41FA5}">
                      <a16:colId xmlns:a16="http://schemas.microsoft.com/office/drawing/2014/main" val="1761346950"/>
                    </a:ext>
                  </a:extLst>
                </a:gridCol>
              </a:tblGrid>
              <a:tr h="292132">
                <a:tc>
                  <a:txBody>
                    <a:bodyPr/>
                    <a:lstStyle/>
                    <a:p>
                      <a:r>
                        <a:rPr lang="en-GB" sz="1300" dirty="0"/>
                        <a:t>Topics</a:t>
                      </a:r>
                    </a:p>
                  </a:txBody>
                  <a:tcPr/>
                </a:tc>
                <a:tc>
                  <a:txBody>
                    <a:bodyPr/>
                    <a:lstStyle/>
                    <a:p>
                      <a:pPr algn="l"/>
                      <a:r>
                        <a:rPr lang="en-GB" sz="1300" dirty="0"/>
                        <a:t>Top 3 places to look for information</a:t>
                      </a:r>
                      <a:endParaRPr lang="en-GB" sz="1300" b="0" dirty="0"/>
                    </a:p>
                  </a:txBody>
                  <a:tcPr/>
                </a:tc>
                <a:extLst>
                  <a:ext uri="{0D108BD9-81ED-4DB2-BD59-A6C34878D82A}">
                    <a16:rowId xmlns:a16="http://schemas.microsoft.com/office/drawing/2014/main" val="2450008099"/>
                  </a:ext>
                </a:extLst>
              </a:tr>
              <a:tr h="711872">
                <a:tc>
                  <a:txBody>
                    <a:bodyPr/>
                    <a:lstStyle/>
                    <a:p>
                      <a:r>
                        <a:rPr lang="en-GB" sz="1300" dirty="0"/>
                        <a:t>Healthy and respectful relationships</a:t>
                      </a:r>
                    </a:p>
                  </a:txBody>
                  <a:tcPr/>
                </a:tc>
                <a:tc>
                  <a:txBody>
                    <a:bodyPr/>
                    <a:lstStyle/>
                    <a:p>
                      <a:pPr marL="285750" lvl="0" indent="-285750">
                        <a:lnSpc>
                          <a:spcPct val="100000"/>
                        </a:lnSpc>
                        <a:spcBef>
                          <a:spcPts val="0"/>
                        </a:spcBef>
                        <a:spcAft>
                          <a:spcPts val="0"/>
                        </a:spcAft>
                        <a:buFont typeface="Wingdings" panose="05000000000000000000" pitchFamily="2" charset="2"/>
                        <a:buChar char="Ø"/>
                      </a:pPr>
                      <a:r>
                        <a:rPr lang="en-GB" sz="1300" b="1" dirty="0"/>
                        <a:t>Friends/family (49%)</a:t>
                      </a:r>
                      <a:endParaRPr lang="en-GB" sz="1300" b="0" dirty="0"/>
                    </a:p>
                    <a:p>
                      <a:pPr marL="285750" lvl="0" indent="-285750">
                        <a:lnSpc>
                          <a:spcPct val="100000"/>
                        </a:lnSpc>
                        <a:spcBef>
                          <a:spcPts val="0"/>
                        </a:spcBef>
                        <a:spcAft>
                          <a:spcPts val="0"/>
                        </a:spcAft>
                        <a:buFont typeface="Wingdings" panose="05000000000000000000" pitchFamily="2" charset="2"/>
                        <a:buChar char="Ø"/>
                      </a:pPr>
                      <a:r>
                        <a:rPr lang="en-GB" sz="1300" b="0" dirty="0"/>
                        <a:t>School (35%)</a:t>
                      </a:r>
                    </a:p>
                    <a:p>
                      <a:pPr marL="285750" lvl="0" indent="-285750">
                        <a:lnSpc>
                          <a:spcPct val="100000"/>
                        </a:lnSpc>
                        <a:spcBef>
                          <a:spcPts val="0"/>
                        </a:spcBef>
                        <a:spcAft>
                          <a:spcPts val="0"/>
                        </a:spcAft>
                        <a:buFont typeface="Wingdings" panose="05000000000000000000" pitchFamily="2" charset="2"/>
                        <a:buChar char="Ø"/>
                      </a:pPr>
                      <a:r>
                        <a:rPr lang="en-GB" sz="1300" b="0" dirty="0"/>
                        <a:t>Online/social media (12%)</a:t>
                      </a:r>
                    </a:p>
                  </a:txBody>
                  <a:tcPr/>
                </a:tc>
                <a:extLst>
                  <a:ext uri="{0D108BD9-81ED-4DB2-BD59-A6C34878D82A}">
                    <a16:rowId xmlns:a16="http://schemas.microsoft.com/office/drawing/2014/main" val="212592886"/>
                  </a:ext>
                </a:extLst>
              </a:tr>
              <a:tr h="702417">
                <a:tc>
                  <a:txBody>
                    <a:bodyPr/>
                    <a:lstStyle/>
                    <a:p>
                      <a:r>
                        <a:rPr lang="en-GB" sz="1300" dirty="0"/>
                        <a:t>Consent and the law</a:t>
                      </a:r>
                    </a:p>
                  </a:txBody>
                  <a:tcPr/>
                </a:tc>
                <a:tc>
                  <a:txBody>
                    <a:bodyPr/>
                    <a:lstStyle/>
                    <a:p>
                      <a:pPr marL="285750" lvl="0" indent="-285750">
                        <a:lnSpc>
                          <a:spcPct val="100000"/>
                        </a:lnSpc>
                        <a:spcBef>
                          <a:spcPts val="0"/>
                        </a:spcBef>
                        <a:spcAft>
                          <a:spcPts val="0"/>
                        </a:spcAft>
                        <a:buFont typeface="Wingdings" panose="05000000000000000000" pitchFamily="2" charset="2"/>
                        <a:buChar char="Ø"/>
                      </a:pPr>
                      <a:r>
                        <a:rPr lang="en-GB" sz="1300" b="1" dirty="0"/>
                        <a:t>School (38%)</a:t>
                      </a:r>
                    </a:p>
                    <a:p>
                      <a:pPr marL="285750" lvl="0" indent="-285750">
                        <a:lnSpc>
                          <a:spcPct val="100000"/>
                        </a:lnSpc>
                        <a:spcBef>
                          <a:spcPts val="0"/>
                        </a:spcBef>
                        <a:spcAft>
                          <a:spcPts val="0"/>
                        </a:spcAft>
                        <a:buFont typeface="Wingdings" panose="05000000000000000000" pitchFamily="2" charset="2"/>
                        <a:buChar char="Ø"/>
                      </a:pPr>
                      <a:r>
                        <a:rPr lang="en-GB" sz="1300" b="0" dirty="0"/>
                        <a:t>Friends/family (31%)</a:t>
                      </a:r>
                    </a:p>
                    <a:p>
                      <a:pPr marL="285750" lvl="0" indent="-285750">
                        <a:lnSpc>
                          <a:spcPct val="100000"/>
                        </a:lnSpc>
                        <a:spcBef>
                          <a:spcPts val="0"/>
                        </a:spcBef>
                        <a:spcAft>
                          <a:spcPts val="0"/>
                        </a:spcAft>
                        <a:buFont typeface="Wingdings" panose="05000000000000000000" pitchFamily="2" charset="2"/>
                        <a:buChar char="Ø"/>
                      </a:pPr>
                      <a:r>
                        <a:rPr lang="en-GB" sz="1300" b="0" dirty="0"/>
                        <a:t>Online/social media (14%)</a:t>
                      </a:r>
                    </a:p>
                  </a:txBody>
                  <a:tcPr/>
                </a:tc>
                <a:extLst>
                  <a:ext uri="{0D108BD9-81ED-4DB2-BD59-A6C34878D82A}">
                    <a16:rowId xmlns:a16="http://schemas.microsoft.com/office/drawing/2014/main" val="3631547737"/>
                  </a:ext>
                </a:extLst>
              </a:tr>
              <a:tr h="696835">
                <a:tc>
                  <a:txBody>
                    <a:bodyPr/>
                    <a:lstStyle/>
                    <a:p>
                      <a:r>
                        <a:rPr lang="en-GB" sz="1300" dirty="0"/>
                        <a:t>Staying safe online</a:t>
                      </a:r>
                    </a:p>
                  </a:txBody>
                  <a:tcPr/>
                </a:tc>
                <a:tc>
                  <a:txBody>
                    <a:bodyPr/>
                    <a:lstStyle/>
                    <a:p>
                      <a:pPr marL="285750" indent="-285750">
                        <a:lnSpc>
                          <a:spcPct val="100000"/>
                        </a:lnSpc>
                        <a:spcBef>
                          <a:spcPts val="0"/>
                        </a:spcBef>
                        <a:spcAft>
                          <a:spcPts val="0"/>
                        </a:spcAft>
                        <a:buFont typeface="Wingdings" panose="05000000000000000000" pitchFamily="2" charset="2"/>
                        <a:buChar char="Ø"/>
                      </a:pPr>
                      <a:r>
                        <a:rPr lang="en-GB" sz="1300" b="1" dirty="0"/>
                        <a:t>School (68%)</a:t>
                      </a:r>
                    </a:p>
                    <a:p>
                      <a:pPr marL="285750" indent="-285750">
                        <a:lnSpc>
                          <a:spcPct val="100000"/>
                        </a:lnSpc>
                        <a:spcBef>
                          <a:spcPts val="0"/>
                        </a:spcBef>
                        <a:spcAft>
                          <a:spcPts val="0"/>
                        </a:spcAft>
                        <a:buFont typeface="Wingdings" panose="05000000000000000000" pitchFamily="2" charset="2"/>
                        <a:buChar char="Ø"/>
                      </a:pPr>
                      <a:r>
                        <a:rPr lang="en-GB" sz="1300" b="0" dirty="0"/>
                        <a:t>Friends/family (46%)</a:t>
                      </a:r>
                    </a:p>
                    <a:p>
                      <a:pPr marL="285750" indent="-285750">
                        <a:lnSpc>
                          <a:spcPct val="100000"/>
                        </a:lnSpc>
                        <a:spcBef>
                          <a:spcPts val="0"/>
                        </a:spcBef>
                        <a:spcAft>
                          <a:spcPts val="0"/>
                        </a:spcAft>
                        <a:buFont typeface="Wingdings" panose="05000000000000000000" pitchFamily="2" charset="2"/>
                        <a:buChar char="Ø"/>
                      </a:pPr>
                      <a:r>
                        <a:rPr lang="en-GB" sz="1300" b="0" dirty="0"/>
                        <a:t>Online/social media (16%)</a:t>
                      </a:r>
                    </a:p>
                  </a:txBody>
                  <a:tcPr/>
                </a:tc>
                <a:extLst>
                  <a:ext uri="{0D108BD9-81ED-4DB2-BD59-A6C34878D82A}">
                    <a16:rowId xmlns:a16="http://schemas.microsoft.com/office/drawing/2014/main" val="3992547268"/>
                  </a:ext>
                </a:extLst>
              </a:tr>
              <a:tr h="696835">
                <a:tc>
                  <a:txBody>
                    <a:bodyPr/>
                    <a:lstStyle/>
                    <a:p>
                      <a:r>
                        <a:rPr lang="en-GB" sz="1300" dirty="0"/>
                        <a:t>Puberty </a:t>
                      </a:r>
                    </a:p>
                  </a:txBody>
                  <a:tcPr/>
                </a:tc>
                <a:tc>
                  <a:txBody>
                    <a:bodyPr/>
                    <a:lstStyle/>
                    <a:p>
                      <a:pPr marL="285750" indent="-285750">
                        <a:lnSpc>
                          <a:spcPct val="100000"/>
                        </a:lnSpc>
                        <a:spcBef>
                          <a:spcPts val="0"/>
                        </a:spcBef>
                        <a:spcAft>
                          <a:spcPts val="0"/>
                        </a:spcAft>
                        <a:buFont typeface="Wingdings" panose="05000000000000000000" pitchFamily="2" charset="2"/>
                        <a:buChar char="Ø"/>
                      </a:pPr>
                      <a:r>
                        <a:rPr lang="en-GB" sz="1300" b="1" dirty="0"/>
                        <a:t>Friends / family (51%)</a:t>
                      </a:r>
                    </a:p>
                    <a:p>
                      <a:pPr marL="285750" indent="-285750">
                        <a:lnSpc>
                          <a:spcPct val="100000"/>
                        </a:lnSpc>
                        <a:spcBef>
                          <a:spcPts val="0"/>
                        </a:spcBef>
                        <a:spcAft>
                          <a:spcPts val="0"/>
                        </a:spcAft>
                        <a:buFont typeface="Wingdings" panose="05000000000000000000" pitchFamily="2" charset="2"/>
                        <a:buChar char="Ø"/>
                      </a:pPr>
                      <a:r>
                        <a:rPr lang="en-GB" sz="1300" b="0" dirty="0"/>
                        <a:t>School (47%)</a:t>
                      </a:r>
                    </a:p>
                    <a:p>
                      <a:pPr marL="285750" indent="-285750">
                        <a:lnSpc>
                          <a:spcPct val="100000"/>
                        </a:lnSpc>
                        <a:spcBef>
                          <a:spcPts val="0"/>
                        </a:spcBef>
                        <a:spcAft>
                          <a:spcPts val="0"/>
                        </a:spcAft>
                        <a:buFont typeface="Wingdings" panose="05000000000000000000" pitchFamily="2" charset="2"/>
                        <a:buChar char="Ø"/>
                      </a:pPr>
                      <a:r>
                        <a:rPr lang="en-GB" sz="1300" dirty="0"/>
                        <a:t>Online/social media (9%)</a:t>
                      </a:r>
                    </a:p>
                  </a:txBody>
                  <a:tcPr/>
                </a:tc>
                <a:extLst>
                  <a:ext uri="{0D108BD9-81ED-4DB2-BD59-A6C34878D82A}">
                    <a16:rowId xmlns:a16="http://schemas.microsoft.com/office/drawing/2014/main" val="3636071502"/>
                  </a:ext>
                </a:extLst>
              </a:tr>
              <a:tr h="696835">
                <a:tc>
                  <a:txBody>
                    <a:bodyPr/>
                    <a:lstStyle/>
                    <a:p>
                      <a:r>
                        <a:rPr lang="en-GB" sz="1300" dirty="0"/>
                        <a:t>Periods</a:t>
                      </a:r>
                    </a:p>
                  </a:txBody>
                  <a:tcPr/>
                </a:tc>
                <a:tc>
                  <a:txBody>
                    <a:bodyPr/>
                    <a:lstStyle/>
                    <a:p>
                      <a:pPr marL="285750" indent="-285750">
                        <a:lnSpc>
                          <a:spcPct val="100000"/>
                        </a:lnSpc>
                        <a:spcBef>
                          <a:spcPts val="0"/>
                        </a:spcBef>
                        <a:spcAft>
                          <a:spcPts val="0"/>
                        </a:spcAft>
                        <a:buFont typeface="Wingdings" panose="05000000000000000000" pitchFamily="2" charset="2"/>
                        <a:buChar char="Ø"/>
                      </a:pPr>
                      <a:r>
                        <a:rPr lang="en-GB" sz="1300" b="1" dirty="0"/>
                        <a:t>Friends/family (46%)</a:t>
                      </a:r>
                    </a:p>
                    <a:p>
                      <a:pPr marL="285750" indent="-285750">
                        <a:lnSpc>
                          <a:spcPct val="100000"/>
                        </a:lnSpc>
                        <a:spcBef>
                          <a:spcPts val="0"/>
                        </a:spcBef>
                        <a:spcAft>
                          <a:spcPts val="0"/>
                        </a:spcAft>
                        <a:buFont typeface="Wingdings" panose="05000000000000000000" pitchFamily="2" charset="2"/>
                        <a:buChar char="Ø"/>
                      </a:pPr>
                      <a:r>
                        <a:rPr lang="en-GB" sz="1300" dirty="0"/>
                        <a:t>School (33%)</a:t>
                      </a:r>
                    </a:p>
                    <a:p>
                      <a:pPr marL="285750" indent="-285750">
                        <a:lnSpc>
                          <a:spcPct val="100000"/>
                        </a:lnSpc>
                        <a:spcBef>
                          <a:spcPts val="0"/>
                        </a:spcBef>
                        <a:spcAft>
                          <a:spcPts val="0"/>
                        </a:spcAft>
                        <a:buFont typeface="Wingdings" panose="05000000000000000000" pitchFamily="2" charset="2"/>
                        <a:buChar char="Ø"/>
                      </a:pPr>
                      <a:r>
                        <a:rPr lang="en-GB" sz="1300" dirty="0"/>
                        <a:t>Online/social media (8%)</a:t>
                      </a:r>
                    </a:p>
                  </a:txBody>
                  <a:tcPr/>
                </a:tc>
                <a:extLst>
                  <a:ext uri="{0D108BD9-81ED-4DB2-BD59-A6C34878D82A}">
                    <a16:rowId xmlns:a16="http://schemas.microsoft.com/office/drawing/2014/main" val="1138681482"/>
                  </a:ext>
                </a:extLst>
              </a:tr>
              <a:tr h="673238">
                <a:tc>
                  <a:txBody>
                    <a:bodyPr/>
                    <a:lstStyle/>
                    <a:p>
                      <a:r>
                        <a:rPr lang="en-GB" sz="1300" dirty="0"/>
                        <a:t>LGBTQ+</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300" b="1" dirty="0"/>
                        <a:t>School (38%)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300" b="0" dirty="0"/>
                        <a:t>Friends/family (26%)</a:t>
                      </a:r>
                    </a:p>
                    <a:p>
                      <a:pPr marL="285750" lvl="0" indent="-285750">
                        <a:lnSpc>
                          <a:spcPct val="100000"/>
                        </a:lnSpc>
                        <a:spcBef>
                          <a:spcPts val="0"/>
                        </a:spcBef>
                        <a:spcAft>
                          <a:spcPts val="0"/>
                        </a:spcAft>
                        <a:buFont typeface="Wingdings" panose="05000000000000000000" pitchFamily="2" charset="2"/>
                        <a:buChar char="Ø"/>
                      </a:pPr>
                      <a:r>
                        <a:rPr lang="en-GB" sz="1300" b="0" dirty="0"/>
                        <a:t>Online/social media (18%)</a:t>
                      </a:r>
                    </a:p>
                  </a:txBody>
                  <a:tcPr/>
                </a:tc>
                <a:extLst>
                  <a:ext uri="{0D108BD9-81ED-4DB2-BD59-A6C34878D82A}">
                    <a16:rowId xmlns:a16="http://schemas.microsoft.com/office/drawing/2014/main" val="4230856263"/>
                  </a:ext>
                </a:extLst>
              </a:tr>
            </a:tbl>
          </a:graphicData>
        </a:graphic>
      </p:graphicFrame>
      <p:sp>
        <p:nvSpPr>
          <p:cNvPr id="9" name="Footer Placeholder 9">
            <a:extLst>
              <a:ext uri="{FF2B5EF4-FFF2-40B4-BE49-F238E27FC236}">
                <a16:creationId xmlns:a16="http://schemas.microsoft.com/office/drawing/2014/main" id="{596F2B54-33DB-4337-A562-CCA60595A8AE}"/>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1" name="TextBox 10">
            <a:extLst>
              <a:ext uri="{FF2B5EF4-FFF2-40B4-BE49-F238E27FC236}">
                <a16:creationId xmlns:a16="http://schemas.microsoft.com/office/drawing/2014/main" id="{82E00FB5-CE9E-4FE3-8BA4-5926A3B41AFC}"/>
              </a:ext>
            </a:extLst>
          </p:cNvPr>
          <p:cNvSpPr txBox="1"/>
          <p:nvPr/>
        </p:nvSpPr>
        <p:spPr>
          <a:xfrm>
            <a:off x="305999" y="746222"/>
            <a:ext cx="10077715" cy="369332"/>
          </a:xfrm>
          <a:prstGeom prst="rect">
            <a:avLst/>
          </a:prstGeom>
          <a:noFill/>
        </p:spPr>
        <p:txBody>
          <a:bodyPr wrap="square" rtlCol="0">
            <a:spAutoFit/>
          </a:bodyPr>
          <a:lstStyle/>
          <a:p>
            <a:pPr fontAlgn="base"/>
            <a:r>
              <a:rPr lang="en-GB" sz="1800" b="1" dirty="0">
                <a:solidFill>
                  <a:schemeClr val="tx1"/>
                </a:solidFill>
              </a:rPr>
              <a:t>Years 7-9 are most likely to look to friends/family or school for information on most topics.</a:t>
            </a:r>
          </a:p>
        </p:txBody>
      </p:sp>
      <p:sp>
        <p:nvSpPr>
          <p:cNvPr id="10" name="TextBox 9">
            <a:extLst>
              <a:ext uri="{FF2B5EF4-FFF2-40B4-BE49-F238E27FC236}">
                <a16:creationId xmlns:a16="http://schemas.microsoft.com/office/drawing/2014/main" id="{4A1ADFB4-FCCD-470E-A22A-41C5E369F194}"/>
              </a:ext>
            </a:extLst>
          </p:cNvPr>
          <p:cNvSpPr txBox="1"/>
          <p:nvPr/>
        </p:nvSpPr>
        <p:spPr>
          <a:xfrm>
            <a:off x="5288155" y="4806165"/>
            <a:ext cx="18897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[33% haven’t looked]</a:t>
            </a:r>
          </a:p>
        </p:txBody>
      </p:sp>
      <p:sp>
        <p:nvSpPr>
          <p:cNvPr id="12" name="TextBox 11">
            <a:extLst>
              <a:ext uri="{FF2B5EF4-FFF2-40B4-BE49-F238E27FC236}">
                <a16:creationId xmlns:a16="http://schemas.microsoft.com/office/drawing/2014/main" id="{CAE11DE9-6CB1-4544-A058-10EF85862C44}"/>
              </a:ext>
            </a:extLst>
          </p:cNvPr>
          <p:cNvSpPr txBox="1"/>
          <p:nvPr/>
        </p:nvSpPr>
        <p:spPr>
          <a:xfrm>
            <a:off x="5288155" y="1960772"/>
            <a:ext cx="18897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[32% haven’t looked]</a:t>
            </a:r>
          </a:p>
        </p:txBody>
      </p:sp>
      <p:sp>
        <p:nvSpPr>
          <p:cNvPr id="13" name="TextBox 12">
            <a:extLst>
              <a:ext uri="{FF2B5EF4-FFF2-40B4-BE49-F238E27FC236}">
                <a16:creationId xmlns:a16="http://schemas.microsoft.com/office/drawing/2014/main" id="{DE1BB980-40C3-4A13-A062-890493B74CBD}"/>
              </a:ext>
            </a:extLst>
          </p:cNvPr>
          <p:cNvSpPr txBox="1"/>
          <p:nvPr/>
        </p:nvSpPr>
        <p:spPr>
          <a:xfrm>
            <a:off x="5289644" y="2696928"/>
            <a:ext cx="18897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[38% haven’t looked]</a:t>
            </a:r>
          </a:p>
        </p:txBody>
      </p:sp>
      <p:sp>
        <p:nvSpPr>
          <p:cNvPr id="14" name="TextBox 13">
            <a:extLst>
              <a:ext uri="{FF2B5EF4-FFF2-40B4-BE49-F238E27FC236}">
                <a16:creationId xmlns:a16="http://schemas.microsoft.com/office/drawing/2014/main" id="{E83D2095-ACA4-40D2-B6DE-CA327FC47AB2}"/>
              </a:ext>
            </a:extLst>
          </p:cNvPr>
          <p:cNvSpPr txBox="1"/>
          <p:nvPr/>
        </p:nvSpPr>
        <p:spPr>
          <a:xfrm>
            <a:off x="5296947" y="3362835"/>
            <a:ext cx="18897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[11% haven’t looked]</a:t>
            </a:r>
          </a:p>
        </p:txBody>
      </p:sp>
      <p:sp>
        <p:nvSpPr>
          <p:cNvPr id="15" name="TextBox 14">
            <a:extLst>
              <a:ext uri="{FF2B5EF4-FFF2-40B4-BE49-F238E27FC236}">
                <a16:creationId xmlns:a16="http://schemas.microsoft.com/office/drawing/2014/main" id="{7E1DB3EC-DD6E-4248-BAD7-C1EF137575C9}"/>
              </a:ext>
            </a:extLst>
          </p:cNvPr>
          <p:cNvSpPr txBox="1"/>
          <p:nvPr/>
        </p:nvSpPr>
        <p:spPr>
          <a:xfrm>
            <a:off x="5296947" y="4084126"/>
            <a:ext cx="18897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[20% haven’t looked]</a:t>
            </a:r>
          </a:p>
        </p:txBody>
      </p:sp>
      <p:sp>
        <p:nvSpPr>
          <p:cNvPr id="16" name="TextBox 15">
            <a:extLst>
              <a:ext uri="{FF2B5EF4-FFF2-40B4-BE49-F238E27FC236}">
                <a16:creationId xmlns:a16="http://schemas.microsoft.com/office/drawing/2014/main" id="{E4D10527-1B91-460E-BE43-B74D773CD0FB}"/>
              </a:ext>
            </a:extLst>
          </p:cNvPr>
          <p:cNvSpPr txBox="1"/>
          <p:nvPr/>
        </p:nvSpPr>
        <p:spPr>
          <a:xfrm>
            <a:off x="5239797" y="5476149"/>
            <a:ext cx="18897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[42% haven’t looked]</a:t>
            </a:r>
          </a:p>
        </p:txBody>
      </p:sp>
      <p:sp>
        <p:nvSpPr>
          <p:cNvPr id="17" name="TextBox 16">
            <a:extLst>
              <a:ext uri="{FF2B5EF4-FFF2-40B4-BE49-F238E27FC236}">
                <a16:creationId xmlns:a16="http://schemas.microsoft.com/office/drawing/2014/main" id="{2D373891-56D6-4E6E-8FDD-3AB70B687BD1}"/>
              </a:ext>
            </a:extLst>
          </p:cNvPr>
          <p:cNvSpPr txBox="1"/>
          <p:nvPr/>
        </p:nvSpPr>
        <p:spPr>
          <a:xfrm>
            <a:off x="7314289" y="1341551"/>
            <a:ext cx="4741660" cy="2800767"/>
          </a:xfrm>
          <a:prstGeom prst="rect">
            <a:avLst/>
          </a:prstGeom>
          <a:noFill/>
        </p:spPr>
        <p:txBody>
          <a:bodyPr wrap="square" rtlCol="0">
            <a:spAutoFit/>
          </a:bodyPr>
          <a:lstStyle/>
          <a:p>
            <a:pPr fontAlgn="base"/>
            <a:r>
              <a:rPr lang="en-GB" sz="1600" dirty="0">
                <a:solidFill>
                  <a:schemeClr val="tx1"/>
                </a:solidFill>
              </a:rPr>
              <a:t>A significant proportion said they </a:t>
            </a:r>
            <a:r>
              <a:rPr lang="en-GB" sz="1600" b="1" dirty="0">
                <a:solidFill>
                  <a:schemeClr val="tx1"/>
                </a:solidFill>
              </a:rPr>
              <a:t>had not looked </a:t>
            </a:r>
            <a:r>
              <a:rPr lang="en-GB" sz="1600" dirty="0">
                <a:solidFill>
                  <a:schemeClr val="tx1"/>
                </a:solidFill>
              </a:rPr>
              <a:t>for information on these topics. Staying safe online and puberty were the topics they were most likely to have looked for information on, with LGBTQ+ and consent and the law being the least likely.</a:t>
            </a:r>
          </a:p>
          <a:p>
            <a:pPr fontAlgn="base"/>
            <a:endParaRPr lang="en-GB" sz="1600" dirty="0"/>
          </a:p>
          <a:p>
            <a:pPr fontAlgn="base"/>
            <a:r>
              <a:rPr lang="en-GB" sz="1600" dirty="0">
                <a:solidFill>
                  <a:schemeClr val="tx1"/>
                </a:solidFill>
              </a:rPr>
              <a:t>After friends/family and school, a smaller proportion would look </a:t>
            </a:r>
            <a:r>
              <a:rPr lang="en-GB" sz="1600" b="1" dirty="0">
                <a:solidFill>
                  <a:schemeClr val="tx1"/>
                </a:solidFill>
              </a:rPr>
              <a:t>online/social media</a:t>
            </a:r>
            <a:r>
              <a:rPr lang="en-GB" sz="1600" dirty="0">
                <a:solidFill>
                  <a:schemeClr val="tx1"/>
                </a:solidFill>
              </a:rPr>
              <a:t>, </a:t>
            </a:r>
            <a:br>
              <a:rPr lang="en-GB" sz="1600" dirty="0">
                <a:solidFill>
                  <a:schemeClr val="tx1"/>
                </a:solidFill>
              </a:rPr>
            </a:br>
            <a:r>
              <a:rPr lang="en-GB" sz="1600" dirty="0">
                <a:solidFill>
                  <a:schemeClr val="tx1"/>
                </a:solidFill>
              </a:rPr>
              <a:t>and very few young people said they would </a:t>
            </a:r>
            <a:br>
              <a:rPr lang="en-GB" sz="1600" dirty="0">
                <a:solidFill>
                  <a:schemeClr val="tx1"/>
                </a:solidFill>
              </a:rPr>
            </a:br>
            <a:r>
              <a:rPr lang="en-GB" sz="1600" dirty="0">
                <a:solidFill>
                  <a:schemeClr val="tx1"/>
                </a:solidFill>
              </a:rPr>
              <a:t>turn to their GP, sexual health services, or youth workers for information on any of these topics.</a:t>
            </a:r>
          </a:p>
        </p:txBody>
      </p:sp>
      <p:sp>
        <p:nvSpPr>
          <p:cNvPr id="19" name="TextBox 18">
            <a:extLst>
              <a:ext uri="{FF2B5EF4-FFF2-40B4-BE49-F238E27FC236}">
                <a16:creationId xmlns:a16="http://schemas.microsoft.com/office/drawing/2014/main" id="{2E1DB928-ADDB-4DEC-BFEC-CA8550F388B2}"/>
              </a:ext>
            </a:extLst>
          </p:cNvPr>
          <p:cNvSpPr txBox="1"/>
          <p:nvPr/>
        </p:nvSpPr>
        <p:spPr>
          <a:xfrm>
            <a:off x="7314289" y="4287214"/>
            <a:ext cx="429898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cs typeface="Arial"/>
              </a:rPr>
              <a:t>Responses under ‘other’ sources include:</a:t>
            </a:r>
          </a:p>
        </p:txBody>
      </p:sp>
      <p:sp>
        <p:nvSpPr>
          <p:cNvPr id="20" name="TextBox 19">
            <a:extLst>
              <a:ext uri="{FF2B5EF4-FFF2-40B4-BE49-F238E27FC236}">
                <a16:creationId xmlns:a16="http://schemas.microsoft.com/office/drawing/2014/main" id="{EDF056DC-2324-45BD-B4A7-15A55ED6F97D}"/>
              </a:ext>
            </a:extLst>
          </p:cNvPr>
          <p:cNvSpPr txBox="1"/>
          <p:nvPr/>
        </p:nvSpPr>
        <p:spPr>
          <a:xfrm>
            <a:off x="7424920" y="4625768"/>
            <a:ext cx="4562385"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GB" sz="1600" dirty="0">
                <a:cs typeface="Arial"/>
              </a:rPr>
              <a:t>Official policing or law websites</a:t>
            </a:r>
          </a:p>
          <a:p>
            <a:pPr marL="285750" indent="-285750">
              <a:buFont typeface="Arial" panose="020B0604020202020204" pitchFamily="34" charset="0"/>
              <a:buChar char="•"/>
            </a:pPr>
            <a:r>
              <a:rPr lang="en-GB" sz="1600" dirty="0">
                <a:cs typeface="Arial"/>
              </a:rPr>
              <a:t>Books</a:t>
            </a:r>
          </a:p>
          <a:p>
            <a:pPr marL="285750" indent="-285750">
              <a:buFont typeface="Arial" panose="020B0604020202020204" pitchFamily="34" charset="0"/>
              <a:buChar char="•"/>
            </a:pPr>
            <a:r>
              <a:rPr lang="en-GB" sz="1600" dirty="0">
                <a:cs typeface="Arial"/>
              </a:rPr>
              <a:t>Health app</a:t>
            </a:r>
          </a:p>
          <a:p>
            <a:pPr marL="285750" indent="-285750">
              <a:buFont typeface="Arial" panose="020B0604020202020204" pitchFamily="34" charset="0"/>
              <a:buChar char="•"/>
            </a:pPr>
            <a:r>
              <a:rPr lang="en-GB" sz="1600" dirty="0">
                <a:cs typeface="Arial"/>
              </a:rPr>
              <a:t>Self-taught/already knew/general knowledge</a:t>
            </a:r>
          </a:p>
          <a:p>
            <a:pPr marL="285750" indent="-285750">
              <a:buFont typeface="Arial" panose="020B0604020202020204" pitchFamily="34" charset="0"/>
              <a:buChar char="•"/>
            </a:pPr>
            <a:r>
              <a:rPr lang="en-GB" sz="1600" dirty="0">
                <a:cs typeface="Arial"/>
              </a:rPr>
              <a:t>School assemblies</a:t>
            </a:r>
          </a:p>
          <a:p>
            <a:pPr marL="285750" indent="-285750">
              <a:buFont typeface="Arial" panose="020B0604020202020204" pitchFamily="34" charset="0"/>
              <a:buChar char="•"/>
            </a:pPr>
            <a:r>
              <a:rPr lang="en-GB" sz="1600" dirty="0">
                <a:cs typeface="Arial"/>
              </a:rPr>
              <a:t>ChildLine</a:t>
            </a:r>
          </a:p>
          <a:p>
            <a:pPr marL="285750" indent="-285750">
              <a:buFont typeface="Arial" panose="020B0604020202020204" pitchFamily="34" charset="0"/>
              <a:buChar char="•"/>
            </a:pPr>
            <a:r>
              <a:rPr lang="en-GB" sz="1600" dirty="0">
                <a:cs typeface="Arial"/>
              </a:rPr>
              <a:t>Friends only</a:t>
            </a:r>
            <a:endParaRPr lang="en-US" sz="1600" dirty="0">
              <a:cs typeface="Arial"/>
            </a:endParaRPr>
          </a:p>
        </p:txBody>
      </p:sp>
      <p:sp>
        <p:nvSpPr>
          <p:cNvPr id="21" name="TextBox 20">
            <a:extLst>
              <a:ext uri="{FF2B5EF4-FFF2-40B4-BE49-F238E27FC236}">
                <a16:creationId xmlns:a16="http://schemas.microsoft.com/office/drawing/2014/main" id="{8462BB09-306F-4511-9860-75039DBBE1B9}"/>
              </a:ext>
            </a:extLst>
          </p:cNvPr>
          <p:cNvSpPr txBox="1"/>
          <p:nvPr/>
        </p:nvSpPr>
        <p:spPr>
          <a:xfrm>
            <a:off x="5819980" y="1361226"/>
            <a:ext cx="1302767"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[2164 responses]</a:t>
            </a:r>
            <a:endParaRPr lang="en-GB" dirty="0"/>
          </a:p>
        </p:txBody>
      </p:sp>
    </p:spTree>
    <p:extLst>
      <p:ext uri="{BB962C8B-B14F-4D97-AF65-F5344CB8AC3E}">
        <p14:creationId xmlns:p14="http://schemas.microsoft.com/office/powerpoint/2010/main" val="3002767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CDAD2-FE9E-4200-A125-C54D32E763F8}"/>
              </a:ext>
            </a:extLst>
          </p:cNvPr>
          <p:cNvSpPr>
            <a:spLocks noGrp="1"/>
          </p:cNvSpPr>
          <p:nvPr>
            <p:ph type="title"/>
          </p:nvPr>
        </p:nvSpPr>
        <p:spPr>
          <a:xfrm>
            <a:off x="306000" y="0"/>
            <a:ext cx="8196094" cy="540000"/>
          </a:xfrm>
        </p:spPr>
        <p:txBody>
          <a:bodyPr>
            <a:normAutofit fontScale="90000"/>
          </a:bodyPr>
          <a:lstStyle/>
          <a:p>
            <a:r>
              <a:rPr lang="en-GB" sz="2800" dirty="0"/>
              <a:t>Where do you look for information? (Years 10-11)</a:t>
            </a:r>
          </a:p>
        </p:txBody>
      </p:sp>
      <p:sp>
        <p:nvSpPr>
          <p:cNvPr id="6" name="Date Placeholder 5">
            <a:extLst>
              <a:ext uri="{FF2B5EF4-FFF2-40B4-BE49-F238E27FC236}">
                <a16:creationId xmlns:a16="http://schemas.microsoft.com/office/drawing/2014/main" id="{CBF4843C-DC33-44FB-B8E2-36320B08077D}"/>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516C760F-2132-4A91-881D-5977F40DC1C3}"/>
              </a:ext>
            </a:extLst>
          </p:cNvPr>
          <p:cNvSpPr>
            <a:spLocks noGrp="1"/>
          </p:cNvSpPr>
          <p:nvPr>
            <p:ph type="sldNum" sz="quarter" idx="12"/>
          </p:nvPr>
        </p:nvSpPr>
        <p:spPr/>
        <p:txBody>
          <a:bodyPr/>
          <a:lstStyle/>
          <a:p>
            <a:r>
              <a:rPr lang="en-GB"/>
              <a:t>|   </a:t>
            </a:r>
            <a:fld id="{5898CC38-F149-5B45-A1B4-290B41364A0C}" type="slidenum">
              <a:rPr lang="en-GB" smtClean="0"/>
              <a:pPr/>
              <a:t>8</a:t>
            </a:fld>
            <a:endParaRPr lang="en-GB"/>
          </a:p>
        </p:txBody>
      </p:sp>
      <p:sp>
        <p:nvSpPr>
          <p:cNvPr id="9" name="Footer Placeholder 9">
            <a:extLst>
              <a:ext uri="{FF2B5EF4-FFF2-40B4-BE49-F238E27FC236}">
                <a16:creationId xmlns:a16="http://schemas.microsoft.com/office/drawing/2014/main" id="{596F2B54-33DB-4337-A562-CCA60595A8AE}"/>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1" name="TextBox 10">
            <a:extLst>
              <a:ext uri="{FF2B5EF4-FFF2-40B4-BE49-F238E27FC236}">
                <a16:creationId xmlns:a16="http://schemas.microsoft.com/office/drawing/2014/main" id="{82E00FB5-CE9E-4FE3-8BA4-5926A3B41AFC}"/>
              </a:ext>
            </a:extLst>
          </p:cNvPr>
          <p:cNvSpPr txBox="1"/>
          <p:nvPr/>
        </p:nvSpPr>
        <p:spPr>
          <a:xfrm>
            <a:off x="306000" y="657268"/>
            <a:ext cx="11552400" cy="584775"/>
          </a:xfrm>
          <a:prstGeom prst="rect">
            <a:avLst/>
          </a:prstGeom>
          <a:noFill/>
        </p:spPr>
        <p:txBody>
          <a:bodyPr wrap="square" rtlCol="0">
            <a:spAutoFit/>
          </a:bodyPr>
          <a:lstStyle/>
          <a:p>
            <a:pPr fontAlgn="base"/>
            <a:r>
              <a:rPr lang="en-GB" sz="1600" b="1" dirty="0">
                <a:solidFill>
                  <a:schemeClr val="tx1"/>
                </a:solidFill>
              </a:rPr>
              <a:t>Young people in Years 10-11 also look to friends/family and school for information on most topics. Of the additional topics shown to this age group, a high proportion said they had not looked for information. </a:t>
            </a:r>
          </a:p>
        </p:txBody>
      </p:sp>
      <p:graphicFrame>
        <p:nvGraphicFramePr>
          <p:cNvPr id="18" name="Chart 17">
            <a:extLst>
              <a:ext uri="{FF2B5EF4-FFF2-40B4-BE49-F238E27FC236}">
                <a16:creationId xmlns:a16="http://schemas.microsoft.com/office/drawing/2014/main" id="{4CA111A2-D703-4EBA-A7FA-44C27198A82F}"/>
              </a:ext>
            </a:extLst>
          </p:cNvPr>
          <p:cNvGraphicFramePr>
            <a:graphicFrameLocks/>
          </p:cNvGraphicFramePr>
          <p:nvPr>
            <p:extLst>
              <p:ext uri="{D42A27DB-BD31-4B8C-83A1-F6EECF244321}">
                <p14:modId xmlns:p14="http://schemas.microsoft.com/office/powerpoint/2010/main" val="2948658874"/>
              </p:ext>
            </p:extLst>
          </p:nvPr>
        </p:nvGraphicFramePr>
        <p:xfrm>
          <a:off x="413239" y="1242043"/>
          <a:ext cx="7561384" cy="5349557"/>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a:extLst>
              <a:ext uri="{FF2B5EF4-FFF2-40B4-BE49-F238E27FC236}">
                <a16:creationId xmlns:a16="http://schemas.microsoft.com/office/drawing/2014/main" id="{8BFB0190-10B8-48E4-9159-4159E7B4F912}"/>
              </a:ext>
            </a:extLst>
          </p:cNvPr>
          <p:cNvSpPr txBox="1"/>
          <p:nvPr/>
        </p:nvSpPr>
        <p:spPr>
          <a:xfrm>
            <a:off x="7992105" y="1504642"/>
            <a:ext cx="3848200" cy="4770537"/>
          </a:xfrm>
          <a:prstGeom prst="rect">
            <a:avLst/>
          </a:prstGeom>
          <a:noFill/>
        </p:spPr>
        <p:txBody>
          <a:bodyPr wrap="square" rtlCol="0">
            <a:spAutoFit/>
          </a:bodyPr>
          <a:lstStyle/>
          <a:p>
            <a:pPr fontAlgn="base"/>
            <a:r>
              <a:rPr lang="en-GB" sz="1600" dirty="0">
                <a:solidFill>
                  <a:schemeClr val="tx1"/>
                </a:solidFill>
              </a:rPr>
              <a:t>Where young people are looking for information, the majority are looking to </a:t>
            </a:r>
            <a:r>
              <a:rPr lang="en-GB" sz="1600" b="1" dirty="0">
                <a:solidFill>
                  <a:schemeClr val="tx1"/>
                </a:solidFill>
              </a:rPr>
              <a:t>schools</a:t>
            </a:r>
            <a:r>
              <a:rPr lang="en-GB" sz="1600" dirty="0">
                <a:solidFill>
                  <a:schemeClr val="tx1"/>
                </a:solidFill>
              </a:rPr>
              <a:t> for this for most topics, followed by friends/family.</a:t>
            </a:r>
          </a:p>
          <a:p>
            <a:pPr fontAlgn="base"/>
            <a:endParaRPr lang="en-GB" sz="1600" dirty="0"/>
          </a:p>
          <a:p>
            <a:pPr fontAlgn="base"/>
            <a:r>
              <a:rPr lang="en-GB" sz="1600" dirty="0"/>
              <a:t>Other answer options for this question included GP, sexual health services, youth workers, and other.</a:t>
            </a:r>
          </a:p>
          <a:p>
            <a:pPr fontAlgn="base"/>
            <a:endParaRPr lang="en-GB" sz="1600" dirty="0">
              <a:solidFill>
                <a:schemeClr val="tx1"/>
              </a:solidFill>
            </a:endParaRPr>
          </a:p>
          <a:p>
            <a:pPr fontAlgn="base"/>
            <a:r>
              <a:rPr lang="en-GB" sz="1600" dirty="0">
                <a:solidFill>
                  <a:schemeClr val="tx1"/>
                </a:solidFill>
              </a:rPr>
              <a:t>These options received a very </a:t>
            </a:r>
            <a:r>
              <a:rPr lang="en-GB" sz="1600" b="1" dirty="0">
                <a:solidFill>
                  <a:schemeClr val="tx1"/>
                </a:solidFill>
              </a:rPr>
              <a:t>low proportion </a:t>
            </a:r>
            <a:r>
              <a:rPr lang="en-GB" sz="1600" dirty="0">
                <a:solidFill>
                  <a:schemeClr val="tx1"/>
                </a:solidFill>
              </a:rPr>
              <a:t>of responses, with all receiving under 5% (with the exception of ‘how to access contraception’ where 5.2% selected GP).</a:t>
            </a:r>
          </a:p>
          <a:p>
            <a:pPr fontAlgn="base"/>
            <a:endParaRPr lang="en-GB" sz="1600" dirty="0"/>
          </a:p>
          <a:p>
            <a:pPr fontAlgn="base"/>
            <a:r>
              <a:rPr lang="en-GB" sz="1600" dirty="0">
                <a:solidFill>
                  <a:schemeClr val="tx1"/>
                </a:solidFill>
              </a:rPr>
              <a:t>This graph therefore represents the </a:t>
            </a:r>
            <a:r>
              <a:rPr lang="en-GB" sz="1600" b="1" dirty="0">
                <a:solidFill>
                  <a:schemeClr val="tx1"/>
                </a:solidFill>
              </a:rPr>
              <a:t>top 3 answers</a:t>
            </a:r>
            <a:r>
              <a:rPr lang="en-GB" sz="1600" dirty="0">
                <a:solidFill>
                  <a:schemeClr val="tx1"/>
                </a:solidFill>
              </a:rPr>
              <a:t> across all topic areas </a:t>
            </a:r>
            <a:r>
              <a:rPr lang="en-GB" sz="1600" i="1" dirty="0">
                <a:solidFill>
                  <a:schemeClr val="tx1"/>
                </a:solidFill>
              </a:rPr>
              <a:t>only</a:t>
            </a:r>
            <a:r>
              <a:rPr lang="en-GB" sz="1600" dirty="0">
                <a:solidFill>
                  <a:schemeClr val="tx1"/>
                </a:solidFill>
              </a:rPr>
              <a:t>.</a:t>
            </a:r>
            <a:endParaRPr lang="en-GB" sz="1600" dirty="0"/>
          </a:p>
          <a:p>
            <a:pPr fontAlgn="base"/>
            <a:endParaRPr lang="en-GB" sz="1600" dirty="0"/>
          </a:p>
          <a:p>
            <a:pPr fontAlgn="base"/>
            <a:r>
              <a:rPr lang="en-GB" sz="1600" dirty="0"/>
              <a:t>Full data tables are available on request.</a:t>
            </a:r>
            <a:endParaRPr lang="en-GB" sz="1600" dirty="0">
              <a:solidFill>
                <a:schemeClr val="tx1"/>
              </a:solidFill>
            </a:endParaRPr>
          </a:p>
        </p:txBody>
      </p:sp>
      <p:sp>
        <p:nvSpPr>
          <p:cNvPr id="21" name="Rectangle 20">
            <a:extLst>
              <a:ext uri="{FF2B5EF4-FFF2-40B4-BE49-F238E27FC236}">
                <a16:creationId xmlns:a16="http://schemas.microsoft.com/office/drawing/2014/main" id="{76DA4A83-F7AF-4A99-93B3-60ACC215D459}"/>
              </a:ext>
            </a:extLst>
          </p:cNvPr>
          <p:cNvSpPr/>
          <p:nvPr/>
        </p:nvSpPr>
        <p:spPr>
          <a:xfrm>
            <a:off x="413239" y="1355912"/>
            <a:ext cx="11506801" cy="5184915"/>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41806EB5-54D3-44F9-95B2-100CCB7CB899}"/>
              </a:ext>
            </a:extLst>
          </p:cNvPr>
          <p:cNvSpPr txBox="1"/>
          <p:nvPr/>
        </p:nvSpPr>
        <p:spPr>
          <a:xfrm>
            <a:off x="413239" y="6267585"/>
            <a:ext cx="1417067"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[1222 responses]</a:t>
            </a:r>
            <a:endParaRPr lang="en-GB" dirty="0"/>
          </a:p>
        </p:txBody>
      </p:sp>
    </p:spTree>
    <p:extLst>
      <p:ext uri="{BB962C8B-B14F-4D97-AF65-F5344CB8AC3E}">
        <p14:creationId xmlns:p14="http://schemas.microsoft.com/office/powerpoint/2010/main" val="3097462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a:extLst>
              <a:ext uri="{FF2B5EF4-FFF2-40B4-BE49-F238E27FC236}">
                <a16:creationId xmlns:a16="http://schemas.microsoft.com/office/drawing/2014/main" id="{2E7DCCF9-8335-475C-BE62-80D5622550EA}"/>
              </a:ext>
            </a:extLst>
          </p:cNvPr>
          <p:cNvGraphicFramePr>
            <a:graphicFrameLocks/>
          </p:cNvGraphicFramePr>
          <p:nvPr>
            <p:extLst>
              <p:ext uri="{D42A27DB-BD31-4B8C-83A1-F6EECF244321}">
                <p14:modId xmlns:p14="http://schemas.microsoft.com/office/powerpoint/2010/main" val="1255907613"/>
              </p:ext>
            </p:extLst>
          </p:nvPr>
        </p:nvGraphicFramePr>
        <p:xfrm>
          <a:off x="-321444" y="1021392"/>
          <a:ext cx="6840671" cy="437218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DBCDAD2-FE9E-4200-A125-C54D32E763F8}"/>
              </a:ext>
            </a:extLst>
          </p:cNvPr>
          <p:cNvSpPr>
            <a:spLocks noGrp="1"/>
          </p:cNvSpPr>
          <p:nvPr>
            <p:ph type="title"/>
          </p:nvPr>
        </p:nvSpPr>
        <p:spPr>
          <a:xfrm>
            <a:off x="306000" y="0"/>
            <a:ext cx="8196094" cy="498989"/>
          </a:xfrm>
        </p:spPr>
        <p:txBody>
          <a:bodyPr>
            <a:normAutofit fontScale="90000"/>
          </a:bodyPr>
          <a:lstStyle/>
          <a:p>
            <a:r>
              <a:rPr lang="en-GB" sz="2800" dirty="0"/>
              <a:t>Where do you look for information? (Age 17-25)</a:t>
            </a:r>
          </a:p>
        </p:txBody>
      </p:sp>
      <p:sp>
        <p:nvSpPr>
          <p:cNvPr id="6" name="Date Placeholder 5">
            <a:extLst>
              <a:ext uri="{FF2B5EF4-FFF2-40B4-BE49-F238E27FC236}">
                <a16:creationId xmlns:a16="http://schemas.microsoft.com/office/drawing/2014/main" id="{CBF4843C-DC33-44FB-B8E2-36320B08077D}"/>
              </a:ext>
            </a:extLst>
          </p:cNvPr>
          <p:cNvSpPr>
            <a:spLocks noGrp="1"/>
          </p:cNvSpPr>
          <p:nvPr>
            <p:ph type="dt" sz="half" idx="10"/>
          </p:nvPr>
        </p:nvSpPr>
        <p:spPr/>
        <p:txBody>
          <a:bodyPr/>
          <a:lstStyle/>
          <a:p>
            <a:fld id="{F260B2A5-7D25-4EFB-8691-668AB5BA651F}" type="datetime1">
              <a:rPr lang="en-GB" smtClean="0"/>
              <a:t>10/01/2023</a:t>
            </a:fld>
            <a:endParaRPr lang="en-GB"/>
          </a:p>
        </p:txBody>
      </p:sp>
      <p:sp>
        <p:nvSpPr>
          <p:cNvPr id="7" name="Slide Number Placeholder 6">
            <a:extLst>
              <a:ext uri="{FF2B5EF4-FFF2-40B4-BE49-F238E27FC236}">
                <a16:creationId xmlns:a16="http://schemas.microsoft.com/office/drawing/2014/main" id="{516C760F-2132-4A91-881D-5977F40DC1C3}"/>
              </a:ext>
            </a:extLst>
          </p:cNvPr>
          <p:cNvSpPr>
            <a:spLocks noGrp="1"/>
          </p:cNvSpPr>
          <p:nvPr>
            <p:ph type="sldNum" sz="quarter" idx="12"/>
          </p:nvPr>
        </p:nvSpPr>
        <p:spPr/>
        <p:txBody>
          <a:bodyPr/>
          <a:lstStyle/>
          <a:p>
            <a:r>
              <a:rPr lang="en-GB"/>
              <a:t>|   </a:t>
            </a:r>
            <a:fld id="{5898CC38-F149-5B45-A1B4-290B41364A0C}" type="slidenum">
              <a:rPr lang="en-GB" smtClean="0"/>
              <a:pPr/>
              <a:t>9</a:t>
            </a:fld>
            <a:endParaRPr lang="en-GB"/>
          </a:p>
        </p:txBody>
      </p:sp>
      <p:sp>
        <p:nvSpPr>
          <p:cNvPr id="9" name="Footer Placeholder 9">
            <a:extLst>
              <a:ext uri="{FF2B5EF4-FFF2-40B4-BE49-F238E27FC236}">
                <a16:creationId xmlns:a16="http://schemas.microsoft.com/office/drawing/2014/main" id="{596F2B54-33DB-4337-A562-CCA60595A8AE}"/>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1" name="TextBox 10">
            <a:extLst>
              <a:ext uri="{FF2B5EF4-FFF2-40B4-BE49-F238E27FC236}">
                <a16:creationId xmlns:a16="http://schemas.microsoft.com/office/drawing/2014/main" id="{82E00FB5-CE9E-4FE3-8BA4-5926A3B41AFC}"/>
              </a:ext>
            </a:extLst>
          </p:cNvPr>
          <p:cNvSpPr txBox="1"/>
          <p:nvPr/>
        </p:nvSpPr>
        <p:spPr>
          <a:xfrm>
            <a:off x="319800" y="542623"/>
            <a:ext cx="10371646" cy="584775"/>
          </a:xfrm>
          <a:prstGeom prst="rect">
            <a:avLst/>
          </a:prstGeom>
          <a:noFill/>
        </p:spPr>
        <p:txBody>
          <a:bodyPr wrap="square" rtlCol="0">
            <a:spAutoFit/>
          </a:bodyPr>
          <a:lstStyle/>
          <a:p>
            <a:pPr fontAlgn="base"/>
            <a:r>
              <a:rPr lang="en-GB" sz="1600" b="1" dirty="0">
                <a:solidFill>
                  <a:schemeClr val="tx1"/>
                </a:solidFill>
              </a:rPr>
              <a:t>As with the younger age groups, most 17-25 year olds also look to school or friends/family for information on most topics, however a higher proportion of this age group look to online sources. </a:t>
            </a:r>
          </a:p>
        </p:txBody>
      </p:sp>
      <p:sp>
        <p:nvSpPr>
          <p:cNvPr id="19" name="TextBox 18">
            <a:extLst>
              <a:ext uri="{FF2B5EF4-FFF2-40B4-BE49-F238E27FC236}">
                <a16:creationId xmlns:a16="http://schemas.microsoft.com/office/drawing/2014/main" id="{8BFB0190-10B8-48E4-9159-4159E7B4F912}"/>
              </a:ext>
            </a:extLst>
          </p:cNvPr>
          <p:cNvSpPr txBox="1"/>
          <p:nvPr/>
        </p:nvSpPr>
        <p:spPr>
          <a:xfrm>
            <a:off x="342460" y="5128019"/>
            <a:ext cx="5941108" cy="1338828"/>
          </a:xfrm>
          <a:prstGeom prst="rect">
            <a:avLst/>
          </a:prstGeom>
          <a:noFill/>
        </p:spPr>
        <p:txBody>
          <a:bodyPr wrap="square" rtlCol="0">
            <a:spAutoFit/>
          </a:bodyPr>
          <a:lstStyle/>
          <a:p>
            <a:pPr fontAlgn="base"/>
            <a:r>
              <a:rPr lang="en-GB" sz="1350" dirty="0"/>
              <a:t>Other answer options for this question included GP, sexual health services, youth workers, and other. </a:t>
            </a:r>
          </a:p>
          <a:p>
            <a:pPr fontAlgn="base"/>
            <a:endParaRPr lang="en-GB" sz="1350" dirty="0"/>
          </a:p>
          <a:p>
            <a:pPr fontAlgn="base"/>
            <a:r>
              <a:rPr lang="en-GB" sz="1350" dirty="0"/>
              <a:t>As with the other age groups, t</a:t>
            </a:r>
            <a:r>
              <a:rPr lang="en-GB" sz="1350" dirty="0">
                <a:solidFill>
                  <a:schemeClr val="tx1"/>
                </a:solidFill>
              </a:rPr>
              <a:t>hese options again all received under 5% for the topics listed above.</a:t>
            </a:r>
            <a:r>
              <a:rPr lang="en-GB" sz="1350" dirty="0"/>
              <a:t> </a:t>
            </a:r>
            <a:r>
              <a:rPr lang="en-GB" sz="1350" dirty="0">
                <a:solidFill>
                  <a:schemeClr val="tx1"/>
                </a:solidFill>
              </a:rPr>
              <a:t>This graph therefore represents the </a:t>
            </a:r>
            <a:r>
              <a:rPr lang="en-GB" sz="1350" b="1" dirty="0">
                <a:solidFill>
                  <a:schemeClr val="tx1"/>
                </a:solidFill>
              </a:rPr>
              <a:t>top 3 answers</a:t>
            </a:r>
            <a:r>
              <a:rPr lang="en-GB" sz="1350" dirty="0">
                <a:solidFill>
                  <a:schemeClr val="tx1"/>
                </a:solidFill>
              </a:rPr>
              <a:t> across these topic areas </a:t>
            </a:r>
            <a:r>
              <a:rPr lang="en-GB" sz="1350" i="1" dirty="0">
                <a:solidFill>
                  <a:schemeClr val="tx1"/>
                </a:solidFill>
              </a:rPr>
              <a:t>only</a:t>
            </a:r>
            <a:r>
              <a:rPr lang="en-GB" sz="1350" dirty="0">
                <a:solidFill>
                  <a:schemeClr val="tx1"/>
                </a:solidFill>
              </a:rPr>
              <a:t>. </a:t>
            </a:r>
            <a:r>
              <a:rPr lang="en-GB" sz="1350" dirty="0"/>
              <a:t>Full data tables available on request.</a:t>
            </a:r>
            <a:endParaRPr lang="en-GB" sz="1350" dirty="0">
              <a:solidFill>
                <a:schemeClr val="tx1"/>
              </a:solidFill>
            </a:endParaRPr>
          </a:p>
        </p:txBody>
      </p:sp>
      <p:sp>
        <p:nvSpPr>
          <p:cNvPr id="21" name="Rectangle 20">
            <a:extLst>
              <a:ext uri="{FF2B5EF4-FFF2-40B4-BE49-F238E27FC236}">
                <a16:creationId xmlns:a16="http://schemas.microsoft.com/office/drawing/2014/main" id="{76DA4A83-F7AF-4A99-93B3-60ACC215D459}"/>
              </a:ext>
            </a:extLst>
          </p:cNvPr>
          <p:cNvSpPr/>
          <p:nvPr/>
        </p:nvSpPr>
        <p:spPr>
          <a:xfrm>
            <a:off x="271961" y="1178170"/>
            <a:ext cx="6049707" cy="531365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C23C020C-C257-445D-B2D6-5A9CBA47D9A7}"/>
              </a:ext>
            </a:extLst>
          </p:cNvPr>
          <p:cNvSpPr txBox="1"/>
          <p:nvPr/>
        </p:nvSpPr>
        <p:spPr>
          <a:xfrm>
            <a:off x="306000" y="1216967"/>
            <a:ext cx="1417067"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[279 responses]</a:t>
            </a:r>
            <a:endParaRPr lang="en-GB" dirty="0"/>
          </a:p>
        </p:txBody>
      </p:sp>
      <p:graphicFrame>
        <p:nvGraphicFramePr>
          <p:cNvPr id="13" name="Chart 12">
            <a:extLst>
              <a:ext uri="{FF2B5EF4-FFF2-40B4-BE49-F238E27FC236}">
                <a16:creationId xmlns:a16="http://schemas.microsoft.com/office/drawing/2014/main" id="{3BF10859-6975-4C10-9CD4-3C23A52E5047}"/>
              </a:ext>
            </a:extLst>
          </p:cNvPr>
          <p:cNvGraphicFramePr>
            <a:graphicFrameLocks/>
          </p:cNvGraphicFramePr>
          <p:nvPr>
            <p:extLst>
              <p:ext uri="{D42A27DB-BD31-4B8C-83A1-F6EECF244321}">
                <p14:modId xmlns:p14="http://schemas.microsoft.com/office/powerpoint/2010/main" val="1777829192"/>
              </p:ext>
            </p:extLst>
          </p:nvPr>
        </p:nvGraphicFramePr>
        <p:xfrm>
          <a:off x="6491950" y="1227178"/>
          <a:ext cx="5565923" cy="3142599"/>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A3D94169-F4C8-47D8-A274-631217F72FAA}"/>
              </a:ext>
            </a:extLst>
          </p:cNvPr>
          <p:cNvSpPr txBox="1"/>
          <p:nvPr/>
        </p:nvSpPr>
        <p:spPr>
          <a:xfrm>
            <a:off x="6519227" y="4449679"/>
            <a:ext cx="5330313" cy="2031325"/>
          </a:xfrm>
          <a:prstGeom prst="rect">
            <a:avLst/>
          </a:prstGeom>
          <a:noFill/>
        </p:spPr>
        <p:txBody>
          <a:bodyPr wrap="square" rtlCol="0">
            <a:spAutoFit/>
          </a:bodyPr>
          <a:lstStyle/>
          <a:p>
            <a:pPr fontAlgn="base"/>
            <a:r>
              <a:rPr lang="en-GB" sz="1400" dirty="0">
                <a:solidFill>
                  <a:schemeClr val="tx1"/>
                </a:solidFill>
              </a:rPr>
              <a:t>While very few respondents selected GP or sexual health service for most topics, topics relating to contraception and pregnancy received a slightly more significant proportion of responses, </a:t>
            </a:r>
            <a:br>
              <a:rPr lang="en-GB" sz="1400" dirty="0">
                <a:solidFill>
                  <a:schemeClr val="tx1"/>
                </a:solidFill>
              </a:rPr>
            </a:br>
            <a:r>
              <a:rPr lang="en-GB" sz="1400" dirty="0">
                <a:solidFill>
                  <a:schemeClr val="tx1"/>
                </a:solidFill>
              </a:rPr>
              <a:t>albeit still fairly low compared to other sources of information.</a:t>
            </a:r>
          </a:p>
          <a:p>
            <a:pPr fontAlgn="base"/>
            <a:endParaRPr lang="en-GB" sz="1400" dirty="0"/>
          </a:p>
          <a:p>
            <a:pPr fontAlgn="base"/>
            <a:r>
              <a:rPr lang="en-GB" sz="1400" dirty="0">
                <a:solidFill>
                  <a:schemeClr val="tx1"/>
                </a:solidFill>
              </a:rPr>
              <a:t>This represents a lower proportion selecting GP/other services for these types of topics compared to last year’s survey, where between 10-14% selected ‘sexual health services’. In 2021, 23% also selected GP for ‘how to access contraception’.</a:t>
            </a:r>
          </a:p>
        </p:txBody>
      </p:sp>
      <p:sp>
        <p:nvSpPr>
          <p:cNvPr id="15" name="Rectangle 14">
            <a:extLst>
              <a:ext uri="{FF2B5EF4-FFF2-40B4-BE49-F238E27FC236}">
                <a16:creationId xmlns:a16="http://schemas.microsoft.com/office/drawing/2014/main" id="{3750BD16-F107-4E85-BF2A-BEBD47077ABC}"/>
              </a:ext>
            </a:extLst>
          </p:cNvPr>
          <p:cNvSpPr/>
          <p:nvPr/>
        </p:nvSpPr>
        <p:spPr>
          <a:xfrm>
            <a:off x="6462946" y="1189038"/>
            <a:ext cx="5565923" cy="5302782"/>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F686BEB5-BC3B-42B3-845A-D7BF8BC0CB8D}"/>
              </a:ext>
            </a:extLst>
          </p:cNvPr>
          <p:cNvSpPr txBox="1"/>
          <p:nvPr/>
        </p:nvSpPr>
        <p:spPr>
          <a:xfrm>
            <a:off x="6495368" y="1216967"/>
            <a:ext cx="1417067" cy="261610"/>
          </a:xfrm>
          <a:prstGeom prst="rect">
            <a:avLst/>
          </a:prstGeom>
          <a:noFill/>
        </p:spPr>
        <p:txBody>
          <a:bodyPr wrap="square">
            <a:spAutoFit/>
          </a:bodyPr>
          <a:lstStyle/>
          <a:p>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[279 responses]</a:t>
            </a:r>
            <a:endParaRPr lang="en-GB" dirty="0"/>
          </a:p>
        </p:txBody>
      </p:sp>
    </p:spTree>
    <p:extLst>
      <p:ext uri="{BB962C8B-B14F-4D97-AF65-F5344CB8AC3E}">
        <p14:creationId xmlns:p14="http://schemas.microsoft.com/office/powerpoint/2010/main" val="2088096783"/>
      </p:ext>
    </p:extLst>
  </p:cSld>
  <p:clrMapOvr>
    <a:masterClrMapping/>
  </p:clrMapOvr>
</p:sld>
</file>

<file path=ppt/theme/theme1.xml><?xml version="1.0" encoding="utf-8"?>
<a:theme xmlns:a="http://schemas.openxmlformats.org/drawingml/2006/main" name="Office Theme">
  <a:themeElements>
    <a:clrScheme name="ECC">
      <a:dk1>
        <a:srgbClr val="000000"/>
      </a:dk1>
      <a:lt1>
        <a:srgbClr val="FFFFFF"/>
      </a:lt1>
      <a:dk2>
        <a:srgbClr val="192A66"/>
      </a:dk2>
      <a:lt2>
        <a:srgbClr val="D5EBF0"/>
      </a:lt2>
      <a:accent1>
        <a:srgbClr val="004899"/>
      </a:accent1>
      <a:accent2>
        <a:srgbClr val="00A8D6"/>
      </a:accent2>
      <a:accent3>
        <a:srgbClr val="682458"/>
      </a:accent3>
      <a:accent4>
        <a:srgbClr val="E30037"/>
      </a:accent4>
      <a:accent5>
        <a:srgbClr val="934D98"/>
      </a:accent5>
      <a:accent6>
        <a:srgbClr val="007E30"/>
      </a:accent6>
      <a:hlink>
        <a:srgbClr val="65B22E"/>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ECC PPT">
      <a:dk1>
        <a:sysClr val="windowText" lastClr="000000"/>
      </a:dk1>
      <a:lt1>
        <a:sysClr val="window" lastClr="FFFFFF"/>
      </a:lt1>
      <a:dk2>
        <a:srgbClr val="192A66"/>
      </a:dk2>
      <a:lt2>
        <a:srgbClr val="D5EBF0"/>
      </a:lt2>
      <a:accent1>
        <a:srgbClr val="004899"/>
      </a:accent1>
      <a:accent2>
        <a:srgbClr val="00A8D6"/>
      </a:accent2>
      <a:accent3>
        <a:srgbClr val="682558"/>
      </a:accent3>
      <a:accent4>
        <a:srgbClr val="E40037"/>
      </a:accent4>
      <a:accent5>
        <a:srgbClr val="934D98"/>
      </a:accent5>
      <a:accent6>
        <a:srgbClr val="007E31"/>
      </a:accent6>
      <a:hlink>
        <a:srgbClr val="65B22E"/>
      </a:hlink>
      <a:folHlink>
        <a:srgbClr val="934D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20_6920 SIE Branding.potx" id="{A4072AEA-E031-4669-A362-E5E76516CA4A}" vid="{4A9DC11F-8789-4E62-BED3-CC3B57FB3FE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6DE17D1CC6840AD4483472E640AD5" ma:contentTypeVersion="16" ma:contentTypeDescription="Create a new document." ma:contentTypeScope="" ma:versionID="82fcacdfaec9f16b75c2caeaf07cbe0d">
  <xsd:schema xmlns:xsd="http://www.w3.org/2001/XMLSchema" xmlns:xs="http://www.w3.org/2001/XMLSchema" xmlns:p="http://schemas.microsoft.com/office/2006/metadata/properties" xmlns:ns2="2969dc08-5bf8-468b-85d5-dfc5dae37cf0" xmlns:ns3="84ca0fae-7a23-4773-9d7c-60514ca6d38e" xmlns:ns4="6a461f78-e7a2-485a-8a47-5fc604b04102" targetNamespace="http://schemas.microsoft.com/office/2006/metadata/properties" ma:root="true" ma:fieldsID="7148e0e5acfa957328247d7c0dc585c9" ns2:_="" ns3:_="" ns4:_="">
    <xsd:import namespace="2969dc08-5bf8-468b-85d5-dfc5dae37cf0"/>
    <xsd:import namespace="84ca0fae-7a23-4773-9d7c-60514ca6d38e"/>
    <xsd:import namespace="6a461f78-e7a2-485a-8a47-5fc604b041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69dc08-5bf8-468b-85d5-dfc5dae37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1de9a85-6517-4fbb-af6e-3d8f59a4cb5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4ca0fae-7a23-4773-9d7c-60514ca6d38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a461f78-e7a2-485a-8a47-5fc604b04102"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c1a36c12-696e-484f-8833-ae47fac970f2}" ma:internalName="TaxCatchAll" ma:showField="CatchAllData" ma:web="84ca0fae-7a23-4773-9d7c-60514ca6d38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84ca0fae-7a23-4773-9d7c-60514ca6d38e">
      <UserInfo>
        <DisplayName>Emily Brodie - Intelligence Manager</DisplayName>
        <AccountId>23</AccountId>
        <AccountType/>
      </UserInfo>
    </SharedWithUsers>
    <TaxCatchAll xmlns="6a461f78-e7a2-485a-8a47-5fc604b04102" xsi:nil="true"/>
    <lcf76f155ced4ddcb4097134ff3c332f xmlns="2969dc08-5bf8-468b-85d5-dfc5dae37cf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B0FA9E2-1E94-4EE1-8FDB-9E2A141A4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69dc08-5bf8-468b-85d5-dfc5dae37cf0"/>
    <ds:schemaRef ds:uri="84ca0fae-7a23-4773-9d7c-60514ca6d38e"/>
    <ds:schemaRef ds:uri="6a461f78-e7a2-485a-8a47-5fc604b041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DDD281-1D6B-4F79-A0EC-7B5E908B7D13}">
  <ds:schemaRefs>
    <ds:schemaRef ds:uri="http://schemas.microsoft.com/sharepoint/v3/contenttype/forms"/>
  </ds:schemaRefs>
</ds:datastoreItem>
</file>

<file path=customXml/itemProps3.xml><?xml version="1.0" encoding="utf-8"?>
<ds:datastoreItem xmlns:ds="http://schemas.openxmlformats.org/officeDocument/2006/customXml" ds:itemID="{93DAB382-D7E8-4C15-9526-DC7C15F6E117}">
  <ds:schemaRefs>
    <ds:schemaRef ds:uri="http://purl.org/dc/dcmitype/"/>
    <ds:schemaRef ds:uri="http://schemas.microsoft.com/office/2006/documentManagement/types"/>
    <ds:schemaRef ds:uri="http://purl.org/dc/terms/"/>
    <ds:schemaRef ds:uri="http://schemas.microsoft.com/office/2006/metadata/properties"/>
    <ds:schemaRef ds:uri="84ca0fae-7a23-4773-9d7c-60514ca6d38e"/>
    <ds:schemaRef ds:uri="6a461f78-e7a2-485a-8a47-5fc604b04102"/>
    <ds:schemaRef ds:uri="http://purl.org/dc/elements/1.1/"/>
    <ds:schemaRef ds:uri="http://www.w3.org/XML/1998/namespace"/>
    <ds:schemaRef ds:uri="2969dc08-5bf8-468b-85d5-dfc5dae37cf0"/>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3176</TotalTime>
  <Words>6094</Words>
  <Application>Microsoft Office PowerPoint</Application>
  <PresentationFormat>Widescreen</PresentationFormat>
  <Paragraphs>488</Paragraphs>
  <Slides>31</Slides>
  <Notes>25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31</vt:i4>
      </vt:variant>
    </vt:vector>
  </HeadingPairs>
  <TitlesOfParts>
    <vt:vector size="36" baseType="lpstr">
      <vt:lpstr>Arial</vt:lpstr>
      <vt:lpstr>Calibri</vt:lpstr>
      <vt:lpstr>Wingdings</vt:lpstr>
      <vt:lpstr>Office Theme</vt:lpstr>
      <vt:lpstr>1_Office Theme</vt:lpstr>
      <vt:lpstr>PowerPoint Presentation</vt:lpstr>
      <vt:lpstr>Background</vt:lpstr>
      <vt:lpstr>Interpreting the data within this survey</vt:lpstr>
      <vt:lpstr>Headline findings</vt:lpstr>
      <vt:lpstr>Detailed findings</vt:lpstr>
      <vt:lpstr>Who responded?</vt:lpstr>
      <vt:lpstr>Where do you look for information?</vt:lpstr>
      <vt:lpstr>Where do you look for information? (Years 10-11)</vt:lpstr>
      <vt:lpstr>Where do you look for information? (Age 17-25)</vt:lpstr>
      <vt:lpstr>Which topics would you like to know more about? </vt:lpstr>
      <vt:lpstr>Which topics would you like to know more about? </vt:lpstr>
      <vt:lpstr>Which of the following sexual health information and services are you already aware of? </vt:lpstr>
      <vt:lpstr>Being online and technology use</vt:lpstr>
      <vt:lpstr>When being on the internet or social media have you ever felt intimidated/uncomfortable/worried?</vt:lpstr>
      <vt:lpstr>If you have felt intimidated, uncomfortable, worried…</vt:lpstr>
      <vt:lpstr>Reasons for not telling an adult if you were asked to do something online that you were uncomfortable with</vt:lpstr>
      <vt:lpstr>Technology use - which of the following do you have?</vt:lpstr>
      <vt:lpstr>Contraception and how to access it (Year 10+ only)</vt:lpstr>
      <vt:lpstr>Do you know how to access the following contraceptive methods? (Years 10-11)</vt:lpstr>
      <vt:lpstr>Do you know how to access the following contraceptive methods? (Age 17-25)</vt:lpstr>
      <vt:lpstr>Where would you feel most comfortable going to access contraception?</vt:lpstr>
      <vt:lpstr>How confident do you feel that you would know how to access emergency contraception after unprotected sex? </vt:lpstr>
      <vt:lpstr>Topics young people would like to learn more about</vt:lpstr>
      <vt:lpstr>Is there anything else you would like to learn about or get support with around sex and relationships?</vt:lpstr>
      <vt:lpstr>Is there anything else you would like to learn about or get support with around sex and relationships?</vt:lpstr>
      <vt:lpstr>Is there anything else you would like to learn about or get support with around sex and relationships?</vt:lpstr>
      <vt:lpstr>Is there anything else you would like to learn about or get support with around sex and relationships?</vt:lpstr>
      <vt:lpstr>Is there anything else you would like to learn about or get support with around sex and relationships?</vt:lpstr>
      <vt:lpstr>Is there anything else you would like to learn about or get support with around sex and relationships?</vt:lpstr>
      <vt:lpstr>Is there anything else you would like to learn about or get support with around sex and relationships?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Brodie - Intelligence Manager</dc:creator>
  <cp:lastModifiedBy>Poppy Reece - Senior Researcher</cp:lastModifiedBy>
  <cp:revision>5</cp:revision>
  <dcterms:created xsi:type="dcterms:W3CDTF">2020-12-24T09:38:05Z</dcterms:created>
  <dcterms:modified xsi:type="dcterms:W3CDTF">2023-01-10T09:28:39Z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Method">
    <vt:lpwstr>Standard</vt:lpwstr>
  </property>
  <property fmtid="{D5CDD505-2E9C-101B-9397-08002B2CF9AE}" pid="4" name="MSIP_Label_39d8be9e-c8d9-4b9c-bd40-2c27cc7ea2e6_Name">
    <vt:lpwstr>39d8be9e-c8d9-4b9c-bd40-2c27cc7ea2e6</vt:lpwstr>
  </property>
  <property fmtid="{D5CDD505-2E9C-101B-9397-08002B2CF9AE}" pid="5" name="MSIP_Label_39d8be9e-c8d9-4b9c-bd40-2c27cc7ea2e6_SiteId">
    <vt:lpwstr>a8b4324f-155c-4215-a0f1-7ed8cc9a992f</vt:lpwstr>
  </property>
  <property fmtid="{D5CDD505-2E9C-101B-9397-08002B2CF9AE}" pid="6" name="MSIP_Label_39d8be9e-c8d9-4b9c-bd40-2c27cc7ea2e6_ContentBits">
    <vt:lpwstr>0</vt:lpwstr>
  </property>
  <property fmtid="{D5CDD505-2E9C-101B-9397-08002B2CF9AE}" pid="7" name="MSIP_Label_39d8be9e-c8d9-4b9c-bd40-2c27cc7ea2e6_SetDate">
    <vt:lpwstr>2020-12-24T14:09:05Z</vt:lpwstr>
  </property>
  <property fmtid="{D5CDD505-2E9C-101B-9397-08002B2CF9AE}" pid="8" name="MSIP_Label_39d8be9e-c8d9-4b9c-bd40-2c27cc7ea2e6_ActionId">
    <vt:lpwstr>694c2621-0054-47c4-90f7-0000ad127f97</vt:lpwstr>
  </property>
  <property fmtid="{D5CDD505-2E9C-101B-9397-08002B2CF9AE}" pid="9" name="ContentTypeId">
    <vt:lpwstr>0x01010068B6DE17D1CC6840AD4483472E640AD5</vt:lpwstr>
  </property>
  <property fmtid="{D5CDD505-2E9C-101B-9397-08002B2CF9AE}" pid="10" name="MediaServiceImageTags">
    <vt:lpwstr/>
  </property>
</Properties>
</file>