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9.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2" r:id="rId5"/>
  </p:sldMasterIdLst>
  <p:notesMasterIdLst>
    <p:notesMasterId r:id="rId33"/>
  </p:notesMasterIdLst>
  <p:sldIdLst>
    <p:sldId id="256" r:id="rId6"/>
    <p:sldId id="396" r:id="rId7"/>
    <p:sldId id="1274" r:id="rId8"/>
    <p:sldId id="371" r:id="rId9"/>
    <p:sldId id="436" r:id="rId10"/>
    <p:sldId id="435" r:id="rId11"/>
    <p:sldId id="1281" r:id="rId12"/>
    <p:sldId id="1282" r:id="rId13"/>
    <p:sldId id="1280" r:id="rId14"/>
    <p:sldId id="1283" r:id="rId15"/>
    <p:sldId id="466" r:id="rId16"/>
    <p:sldId id="1272" r:id="rId17"/>
    <p:sldId id="1277" r:id="rId18"/>
    <p:sldId id="1275" r:id="rId19"/>
    <p:sldId id="1278" r:id="rId20"/>
    <p:sldId id="1276" r:id="rId21"/>
    <p:sldId id="1279" r:id="rId22"/>
    <p:sldId id="1284" r:id="rId23"/>
    <p:sldId id="1291" r:id="rId24"/>
    <p:sldId id="1292" r:id="rId25"/>
    <p:sldId id="1285" r:id="rId26"/>
    <p:sldId id="1286" r:id="rId27"/>
    <p:sldId id="1287" r:id="rId28"/>
    <p:sldId id="1288" r:id="rId29"/>
    <p:sldId id="1289" r:id="rId30"/>
    <p:sldId id="1290" r:id="rId31"/>
    <p:sldId id="321" r:id="rId32"/>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Pritchard" initials="SP" lastIdx="15" clrIdx="0">
    <p:extLst>
      <p:ext uri="{19B8F6BF-5375-455C-9EA6-DF929625EA0E}">
        <p15:presenceInfo xmlns:p15="http://schemas.microsoft.com/office/powerpoint/2012/main" userId="S-1-5-21-4042065961-3541339302-3183284195-1129" providerId="AD"/>
      </p:ext>
    </p:extLst>
  </p:cmAuthor>
  <p:cmAuthor id="2" name="Sarah Pritchard" initials="SP [2]" lastIdx="3" clrIdx="1">
    <p:extLst>
      <p:ext uri="{19B8F6BF-5375-455C-9EA6-DF929625EA0E}">
        <p15:presenceInfo xmlns:p15="http://schemas.microsoft.com/office/powerpoint/2012/main" userId="S::sarahp@lake-research.com::b679288f-3095-46ab-be78-72fbd38f1cc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70AD47"/>
    <a:srgbClr val="ED7D31"/>
    <a:srgbClr val="339933"/>
    <a:srgbClr val="008000"/>
    <a:srgbClr val="D55816"/>
    <a:srgbClr val="003366"/>
    <a:srgbClr val="002060"/>
    <a:srgbClr val="A5300F"/>
    <a:srgbClr val="BDDE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950" autoAdjust="0"/>
    <p:restoredTop sz="96283" autoAdjust="0"/>
  </p:normalViewPr>
  <p:slideViewPr>
    <p:cSldViewPr snapToGrid="0">
      <p:cViewPr varScale="1">
        <p:scale>
          <a:sx n="104" d="100"/>
          <a:sy n="104" d="100"/>
        </p:scale>
        <p:origin x="852" y="9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553690286205679"/>
          <c:y val="1.6932577698537298E-2"/>
          <c:w val="0.59446309713794321"/>
          <c:h val="0.94843750317190556"/>
        </c:manualLayout>
      </c:layout>
      <c:barChart>
        <c:barDir val="bar"/>
        <c:grouping val="clustered"/>
        <c:varyColors val="0"/>
        <c:ser>
          <c:idx val="0"/>
          <c:order val="0"/>
          <c:tx>
            <c:strRef>
              <c:f>Sheet1!$B$1</c:f>
              <c:strCache>
                <c:ptCount val="1"/>
                <c:pt idx="0">
                  <c:v>%</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Yes, in the last six months</c:v>
                </c:pt>
                <c:pt idx="1">
                  <c:v>Yes, in the last year</c:v>
                </c:pt>
                <c:pt idx="2">
                  <c:v>Yes, in the last two years</c:v>
                </c:pt>
                <c:pt idx="3">
                  <c:v>No, not for at least two years</c:v>
                </c:pt>
              </c:strCache>
            </c:strRef>
          </c:cat>
          <c:val>
            <c:numRef>
              <c:f>Sheet1!$B$2:$B$5</c:f>
              <c:numCache>
                <c:formatCode>0%</c:formatCode>
                <c:ptCount val="4"/>
                <c:pt idx="0">
                  <c:v>0.82</c:v>
                </c:pt>
                <c:pt idx="1">
                  <c:v>0.05</c:v>
                </c:pt>
                <c:pt idx="2">
                  <c:v>0.05</c:v>
                </c:pt>
                <c:pt idx="3">
                  <c:v>0.08</c:v>
                </c:pt>
              </c:numCache>
            </c:numRef>
          </c:val>
          <c:extLst>
            <c:ext xmlns:c16="http://schemas.microsoft.com/office/drawing/2014/chart" uri="{C3380CC4-5D6E-409C-BE32-E72D297353CC}">
              <c16:uniqueId val="{00000000-9DBC-4187-A309-50E3F805A6B1}"/>
            </c:ext>
          </c:extLst>
        </c:ser>
        <c:dLbls>
          <c:showLegendKey val="0"/>
          <c:showVal val="0"/>
          <c:showCatName val="0"/>
          <c:showSerName val="0"/>
          <c:showPercent val="0"/>
          <c:showBubbleSize val="0"/>
        </c:dLbls>
        <c:gapWidth val="5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5"/>
          <c:min val="0"/>
        </c:scaling>
        <c:delete val="1"/>
        <c:axPos val="t"/>
        <c:numFmt formatCode="0%" sourceLinked="1"/>
        <c:majorTickMark val="out"/>
        <c:minorTickMark val="none"/>
        <c:tickLblPos val="nextTo"/>
        <c:crossAx val="534052464"/>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3010059333162862"/>
          <c:y val="0"/>
          <c:w val="0.42146204887943101"/>
          <c:h val="0.62755470458142215"/>
        </c:manualLayout>
      </c:layout>
      <c:barChart>
        <c:barDir val="bar"/>
        <c:grouping val="percentStacked"/>
        <c:varyColors val="0"/>
        <c:ser>
          <c:idx val="0"/>
          <c:order val="0"/>
          <c:tx>
            <c:strRef>
              <c:f>Sheet1!$B$1</c:f>
              <c:strCache>
                <c:ptCount val="1"/>
                <c:pt idx="0">
                  <c:v>Strongly agree</c:v>
                </c:pt>
              </c:strCache>
            </c:strRef>
          </c:tx>
          <c:spPr>
            <a:solidFill>
              <a:srgbClr val="0066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and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Sheet1!$B$2:$B$7</c:f>
              <c:numCache>
                <c:formatCode>0%</c:formatCode>
                <c:ptCount val="6"/>
                <c:pt idx="0">
                  <c:v>0.75</c:v>
                </c:pt>
                <c:pt idx="1">
                  <c:v>0.68</c:v>
                </c:pt>
                <c:pt idx="2">
                  <c:v>0.61</c:v>
                </c:pt>
                <c:pt idx="3">
                  <c:v>0.71</c:v>
                </c:pt>
                <c:pt idx="4">
                  <c:v>0.68</c:v>
                </c:pt>
                <c:pt idx="5">
                  <c:v>0.21</c:v>
                </c:pt>
              </c:numCache>
            </c:numRef>
          </c:val>
          <c:extLst>
            <c:ext xmlns:c16="http://schemas.microsoft.com/office/drawing/2014/chart" uri="{C3380CC4-5D6E-409C-BE32-E72D297353CC}">
              <c16:uniqueId val="{00000000-B6C1-42CE-A878-7369D0933AD6}"/>
            </c:ext>
          </c:extLst>
        </c:ser>
        <c:ser>
          <c:idx val="1"/>
          <c:order val="1"/>
          <c:tx>
            <c:strRef>
              <c:f>Sheet1!$C$1</c:f>
              <c:strCache>
                <c:ptCount val="1"/>
                <c:pt idx="0">
                  <c:v>Agree</c:v>
                </c:pt>
              </c:strCache>
            </c:strRef>
          </c:tx>
          <c:spPr>
            <a:solidFill>
              <a:srgbClr val="70AD47"/>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and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Sheet1!$C$2:$C$7</c:f>
              <c:numCache>
                <c:formatCode>0%</c:formatCode>
                <c:ptCount val="6"/>
                <c:pt idx="0">
                  <c:v>0.25</c:v>
                </c:pt>
                <c:pt idx="1">
                  <c:v>0.25</c:v>
                </c:pt>
                <c:pt idx="2">
                  <c:v>0.32</c:v>
                </c:pt>
                <c:pt idx="3">
                  <c:v>0.21</c:v>
                </c:pt>
                <c:pt idx="4">
                  <c:v>0.25</c:v>
                </c:pt>
                <c:pt idx="5">
                  <c:v>0.28999999999999998</c:v>
                </c:pt>
              </c:numCache>
            </c:numRef>
          </c:val>
          <c:extLst>
            <c:ext xmlns:c16="http://schemas.microsoft.com/office/drawing/2014/chart" uri="{C3380CC4-5D6E-409C-BE32-E72D297353CC}">
              <c16:uniqueId val="{00000001-B6C1-42CE-A878-7369D0933AD6}"/>
            </c:ext>
          </c:extLst>
        </c:ser>
        <c:ser>
          <c:idx val="2"/>
          <c:order val="2"/>
          <c:tx>
            <c:strRef>
              <c:f>Sheet1!$D$1</c:f>
              <c:strCache>
                <c:ptCount val="1"/>
                <c:pt idx="0">
                  <c:v>Neither agree nor disagree</c:v>
                </c:pt>
              </c:strCache>
            </c:strRef>
          </c:tx>
          <c:spPr>
            <a:solidFill>
              <a:srgbClr val="ED7D3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and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Sheet1!$D$2:$D$7</c:f>
              <c:numCache>
                <c:formatCode>0%</c:formatCode>
                <c:ptCount val="6"/>
                <c:pt idx="1">
                  <c:v>7.0000000000000007E-2</c:v>
                </c:pt>
                <c:pt idx="2">
                  <c:v>7.0000000000000007E-2</c:v>
                </c:pt>
                <c:pt idx="3">
                  <c:v>7.0000000000000007E-2</c:v>
                </c:pt>
                <c:pt idx="4">
                  <c:v>7.0000000000000007E-2</c:v>
                </c:pt>
                <c:pt idx="5">
                  <c:v>0.36</c:v>
                </c:pt>
              </c:numCache>
            </c:numRef>
          </c:val>
          <c:extLst>
            <c:ext xmlns:c16="http://schemas.microsoft.com/office/drawing/2014/chart" uri="{C3380CC4-5D6E-409C-BE32-E72D297353CC}">
              <c16:uniqueId val="{00000002-B6C1-42CE-A878-7369D0933AD6}"/>
            </c:ext>
          </c:extLst>
        </c:ser>
        <c:ser>
          <c:idx val="3"/>
          <c:order val="3"/>
          <c:tx>
            <c:strRef>
              <c:f>Sheet1!$E$1</c:f>
              <c:strCache>
                <c:ptCount val="1"/>
                <c:pt idx="0">
                  <c:v>Disagree</c:v>
                </c:pt>
              </c:strCache>
            </c:strRef>
          </c:tx>
          <c:spPr>
            <a:solidFill>
              <a:srgbClr val="FF00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and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Sheet1!$E$2:$E$7</c:f>
              <c:numCache>
                <c:formatCode>General</c:formatCode>
                <c:ptCount val="6"/>
                <c:pt idx="5" formatCode="0%">
                  <c:v>0.11</c:v>
                </c:pt>
              </c:numCache>
            </c:numRef>
          </c:val>
          <c:extLst>
            <c:ext xmlns:c16="http://schemas.microsoft.com/office/drawing/2014/chart" uri="{C3380CC4-5D6E-409C-BE32-E72D297353CC}">
              <c16:uniqueId val="{00000003-B6C1-42CE-A878-7369D0933AD6}"/>
            </c:ext>
          </c:extLst>
        </c:ser>
        <c:ser>
          <c:idx val="4"/>
          <c:order val="4"/>
          <c:tx>
            <c:strRef>
              <c:f>Sheet1!$F$1</c:f>
              <c:strCache>
                <c:ptCount val="1"/>
                <c:pt idx="0">
                  <c:v>Strongly disagree</c:v>
                </c:pt>
              </c:strCache>
            </c:strRef>
          </c:tx>
          <c:spPr>
            <a:solidFill>
              <a:srgbClr val="C000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and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Sheet1!$F$2:$F$7</c:f>
              <c:numCache>
                <c:formatCode>General</c:formatCode>
                <c:ptCount val="6"/>
                <c:pt idx="5" formatCode="0%">
                  <c:v>0.04</c:v>
                </c:pt>
              </c:numCache>
            </c:numRef>
          </c:val>
          <c:extLst>
            <c:ext xmlns:c16="http://schemas.microsoft.com/office/drawing/2014/chart" uri="{C3380CC4-5D6E-409C-BE32-E72D297353CC}">
              <c16:uniqueId val="{00000001-3FD9-4FEF-9353-51F404A8C7F9}"/>
            </c:ext>
          </c:extLst>
        </c:ser>
        <c:dLbls>
          <c:showLegendKey val="0"/>
          <c:showVal val="0"/>
          <c:showCatName val="0"/>
          <c:showSerName val="0"/>
          <c:showPercent val="0"/>
          <c:showBubbleSize val="0"/>
        </c:dLbls>
        <c:gapWidth val="40"/>
        <c:overlap val="10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
        </c:scaling>
        <c:delete val="1"/>
        <c:axPos val="t"/>
        <c:numFmt formatCode="0%" sourceLinked="1"/>
        <c:majorTickMark val="out"/>
        <c:minorTickMark val="none"/>
        <c:tickLblPos val="nextTo"/>
        <c:crossAx val="534052464"/>
        <c:crosses val="autoZero"/>
        <c:crossBetween val="between"/>
      </c:valAx>
      <c:spPr>
        <a:noFill/>
        <a:ln>
          <a:noFill/>
        </a:ln>
        <a:effectLst/>
      </c:spPr>
    </c:plotArea>
    <c:legend>
      <c:legendPos val="b"/>
      <c:layout>
        <c:manualLayout>
          <c:xMode val="edge"/>
          <c:yMode val="edge"/>
          <c:x val="0.76438588659521256"/>
          <c:y val="0.66233969802718817"/>
          <c:w val="0.18304189727431508"/>
          <c:h val="0.2873684794924805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553690286205679"/>
          <c:y val="1.6932577698537298E-2"/>
          <c:w val="0.43551246443988245"/>
          <c:h val="0.94843750317190556"/>
        </c:manualLayout>
      </c:layout>
      <c:barChart>
        <c:barDir val="bar"/>
        <c:grouping val="clustered"/>
        <c:varyColors val="0"/>
        <c:ser>
          <c:idx val="0"/>
          <c:order val="0"/>
          <c:tx>
            <c:strRef>
              <c:f>Sheet1!$B$1</c:f>
              <c:strCache>
                <c:ptCount val="1"/>
                <c:pt idx="0">
                  <c:v>%</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Borrowing books</c:v>
                </c:pt>
                <c:pt idx="1">
                  <c:v>Borrowing DVDs, CDs or Audio Books</c:v>
                </c:pt>
                <c:pt idx="2">
                  <c:v>Public computers</c:v>
                </c:pt>
                <c:pt idx="3">
                  <c:v>Printing</c:v>
                </c:pt>
                <c:pt idx="4">
                  <c:v>Baby, toddler, or children’s activities</c:v>
                </c:pt>
                <c:pt idx="5">
                  <c:v>Space for studying</c:v>
                </c:pt>
                <c:pt idx="6">
                  <c:v>Mobile library</c:v>
                </c:pt>
                <c:pt idx="7">
                  <c:v>Reading newspapers</c:v>
                </c:pt>
                <c:pt idx="8">
                  <c:v>Library WIFI using own devices, e.g. laptop/mobile phone</c:v>
                </c:pt>
                <c:pt idx="9">
                  <c:v>Space for working</c:v>
                </c:pt>
                <c:pt idx="10">
                  <c:v>Recycling services</c:v>
                </c:pt>
                <c:pt idx="11">
                  <c:v>My Library app</c:v>
                </c:pt>
                <c:pt idx="12">
                  <c:v>Social activities including book groups, Knit and Natter etc</c:v>
                </c:pt>
                <c:pt idx="13">
                  <c:v>E-resources, e.g. Find My Past/Ancestry/Driving Test Theory Pro</c:v>
                </c:pt>
                <c:pt idx="14">
                  <c:v>Community activities e.g., charity or voluntary groups</c:v>
                </c:pt>
                <c:pt idx="15">
                  <c:v>Special collections (e.g. jazz archives, local history)</c:v>
                </c:pt>
                <c:pt idx="16">
                  <c:v>Home library service</c:v>
                </c:pt>
                <c:pt idx="17">
                  <c:v>Applying for jobs</c:v>
                </c:pt>
                <c:pt idx="18">
                  <c:v>Applying for benefits</c:v>
                </c:pt>
                <c:pt idx="19">
                  <c:v>Health &amp; Wellbeing services, incl. health visits/Children’s Services</c:v>
                </c:pt>
              </c:strCache>
            </c:strRef>
          </c:cat>
          <c:val>
            <c:numRef>
              <c:f>Sheet1!$B$2:$B$21</c:f>
              <c:numCache>
                <c:formatCode>0%</c:formatCode>
                <c:ptCount val="20"/>
                <c:pt idx="0">
                  <c:v>0.99</c:v>
                </c:pt>
                <c:pt idx="1">
                  <c:v>0.94</c:v>
                </c:pt>
                <c:pt idx="2">
                  <c:v>0.87</c:v>
                </c:pt>
                <c:pt idx="3">
                  <c:v>0.74</c:v>
                </c:pt>
                <c:pt idx="4">
                  <c:v>0.71</c:v>
                </c:pt>
                <c:pt idx="5">
                  <c:v>0.67</c:v>
                </c:pt>
                <c:pt idx="6">
                  <c:v>0.64</c:v>
                </c:pt>
                <c:pt idx="7">
                  <c:v>0.6</c:v>
                </c:pt>
                <c:pt idx="8">
                  <c:v>0.57999999999999996</c:v>
                </c:pt>
                <c:pt idx="9">
                  <c:v>0.56000000000000005</c:v>
                </c:pt>
                <c:pt idx="10">
                  <c:v>0.53</c:v>
                </c:pt>
                <c:pt idx="11">
                  <c:v>0.51</c:v>
                </c:pt>
                <c:pt idx="12">
                  <c:v>0.5</c:v>
                </c:pt>
                <c:pt idx="13">
                  <c:v>0.38</c:v>
                </c:pt>
                <c:pt idx="14">
                  <c:v>0.37</c:v>
                </c:pt>
                <c:pt idx="15">
                  <c:v>0.37</c:v>
                </c:pt>
                <c:pt idx="16">
                  <c:v>0.35</c:v>
                </c:pt>
                <c:pt idx="17">
                  <c:v>0.24</c:v>
                </c:pt>
                <c:pt idx="18">
                  <c:v>0.2</c:v>
                </c:pt>
                <c:pt idx="19">
                  <c:v>0.18</c:v>
                </c:pt>
              </c:numCache>
            </c:numRef>
          </c:val>
          <c:extLst>
            <c:ext xmlns:c16="http://schemas.microsoft.com/office/drawing/2014/chart" uri="{C3380CC4-5D6E-409C-BE32-E72D297353CC}">
              <c16:uniqueId val="{00000000-9DBC-4187-A309-50E3F805A6B1}"/>
            </c:ext>
          </c:extLst>
        </c:ser>
        <c:dLbls>
          <c:showLegendKey val="0"/>
          <c:showVal val="0"/>
          <c:showCatName val="0"/>
          <c:showSerName val="0"/>
          <c:showPercent val="0"/>
          <c:showBubbleSize val="0"/>
        </c:dLbls>
        <c:gapWidth val="5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5"/>
          <c:min val="0"/>
        </c:scaling>
        <c:delete val="1"/>
        <c:axPos val="t"/>
        <c:numFmt formatCode="0%" sourceLinked="1"/>
        <c:majorTickMark val="out"/>
        <c:minorTickMark val="none"/>
        <c:tickLblPos val="nextTo"/>
        <c:crossAx val="534052464"/>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553690286205679"/>
          <c:y val="1.6932577698537298E-2"/>
          <c:w val="0.43551246443988245"/>
          <c:h val="0.94843750317190556"/>
        </c:manualLayout>
      </c:layout>
      <c:barChart>
        <c:barDir val="bar"/>
        <c:grouping val="clustered"/>
        <c:varyColors val="0"/>
        <c:ser>
          <c:idx val="0"/>
          <c:order val="0"/>
          <c:tx>
            <c:strRef>
              <c:f>Sheet1!$B$1</c:f>
              <c:strCache>
                <c:ptCount val="1"/>
                <c:pt idx="0">
                  <c:v>Aware of</c:v>
                </c:pt>
              </c:strCache>
            </c:strRef>
          </c:tx>
          <c:spPr>
            <a:solidFill>
              <a:srgbClr val="C00000"/>
            </a:solidFill>
            <a:ln>
              <a:solidFill>
                <a:srgbClr val="C0000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Borrowing books</c:v>
                </c:pt>
                <c:pt idx="1">
                  <c:v>Borrowing DVDs, CDs or Audio Books</c:v>
                </c:pt>
                <c:pt idx="2">
                  <c:v>Public computers</c:v>
                </c:pt>
                <c:pt idx="3">
                  <c:v>Printing</c:v>
                </c:pt>
                <c:pt idx="4">
                  <c:v>Baby, toddler, or children’s activities</c:v>
                </c:pt>
                <c:pt idx="5">
                  <c:v>Space for studying</c:v>
                </c:pt>
                <c:pt idx="6">
                  <c:v>Mobile library</c:v>
                </c:pt>
                <c:pt idx="7">
                  <c:v>Reading newspapers</c:v>
                </c:pt>
                <c:pt idx="8">
                  <c:v>Library WIFI using own devices, e.g. laptop/mobile phone</c:v>
                </c:pt>
                <c:pt idx="9">
                  <c:v>Space for working</c:v>
                </c:pt>
                <c:pt idx="10">
                  <c:v>Recycling services</c:v>
                </c:pt>
                <c:pt idx="11">
                  <c:v>My Library app</c:v>
                </c:pt>
                <c:pt idx="12">
                  <c:v>Social activities including book groups, Knit and Natter etc</c:v>
                </c:pt>
                <c:pt idx="13">
                  <c:v>E-resources, e.g. Find My Past/Ancestry/Driving Test Theory Pro</c:v>
                </c:pt>
                <c:pt idx="14">
                  <c:v>Community activities e.g., charity or voluntary groups</c:v>
                </c:pt>
                <c:pt idx="15">
                  <c:v>Special collections (e.g. jazz archives, local history)</c:v>
                </c:pt>
                <c:pt idx="16">
                  <c:v>Home library service</c:v>
                </c:pt>
                <c:pt idx="17">
                  <c:v>Applying for jobs</c:v>
                </c:pt>
                <c:pt idx="18">
                  <c:v>Applying for benefits</c:v>
                </c:pt>
                <c:pt idx="19">
                  <c:v>Health &amp; Wellbeing services, incl. health visits/Children’s Services</c:v>
                </c:pt>
              </c:strCache>
            </c:strRef>
          </c:cat>
          <c:val>
            <c:numRef>
              <c:f>Sheet1!$B$2:$B$21</c:f>
              <c:numCache>
                <c:formatCode>0%</c:formatCode>
                <c:ptCount val="20"/>
                <c:pt idx="0">
                  <c:v>0.99</c:v>
                </c:pt>
                <c:pt idx="1">
                  <c:v>0.94</c:v>
                </c:pt>
                <c:pt idx="2">
                  <c:v>0.87</c:v>
                </c:pt>
                <c:pt idx="3">
                  <c:v>0.74</c:v>
                </c:pt>
                <c:pt idx="4">
                  <c:v>0.71</c:v>
                </c:pt>
                <c:pt idx="5">
                  <c:v>0.67</c:v>
                </c:pt>
                <c:pt idx="6">
                  <c:v>0.64</c:v>
                </c:pt>
                <c:pt idx="7">
                  <c:v>0.6</c:v>
                </c:pt>
                <c:pt idx="8">
                  <c:v>0.57999999999999996</c:v>
                </c:pt>
                <c:pt idx="9">
                  <c:v>0.56000000000000005</c:v>
                </c:pt>
                <c:pt idx="10">
                  <c:v>0.53</c:v>
                </c:pt>
                <c:pt idx="11">
                  <c:v>0.51</c:v>
                </c:pt>
                <c:pt idx="12">
                  <c:v>0.5</c:v>
                </c:pt>
                <c:pt idx="13">
                  <c:v>0.38</c:v>
                </c:pt>
                <c:pt idx="14">
                  <c:v>0.37</c:v>
                </c:pt>
                <c:pt idx="15">
                  <c:v>0.37</c:v>
                </c:pt>
                <c:pt idx="16">
                  <c:v>0.35</c:v>
                </c:pt>
                <c:pt idx="17">
                  <c:v>0.24</c:v>
                </c:pt>
                <c:pt idx="18">
                  <c:v>0.2</c:v>
                </c:pt>
                <c:pt idx="19">
                  <c:v>0.18</c:v>
                </c:pt>
              </c:numCache>
            </c:numRef>
          </c:val>
          <c:extLst>
            <c:ext xmlns:c16="http://schemas.microsoft.com/office/drawing/2014/chart" uri="{C3380CC4-5D6E-409C-BE32-E72D297353CC}">
              <c16:uniqueId val="{00000000-9DBC-4187-A309-50E3F805A6B1}"/>
            </c:ext>
          </c:extLst>
        </c:ser>
        <c:ser>
          <c:idx val="1"/>
          <c:order val="1"/>
          <c:tx>
            <c:strRef>
              <c:f>Sheet1!$C$1</c:f>
              <c:strCache>
                <c:ptCount val="1"/>
                <c:pt idx="0">
                  <c:v>Ever used</c:v>
                </c:pt>
              </c:strCache>
            </c:strRef>
          </c:tx>
          <c:spPr>
            <a:solidFill>
              <a:schemeClr val="accent2"/>
            </a:solidFill>
            <a:ln>
              <a:solidFill>
                <a:srgbClr val="ED7D3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20"/>
                <c:pt idx="0">
                  <c:v>Borrowing books</c:v>
                </c:pt>
                <c:pt idx="1">
                  <c:v>Borrowing DVDs, CDs or Audio Books</c:v>
                </c:pt>
                <c:pt idx="2">
                  <c:v>Public computers</c:v>
                </c:pt>
                <c:pt idx="3">
                  <c:v>Printing</c:v>
                </c:pt>
                <c:pt idx="4">
                  <c:v>Baby, toddler, or children’s activities</c:v>
                </c:pt>
                <c:pt idx="5">
                  <c:v>Space for studying</c:v>
                </c:pt>
                <c:pt idx="6">
                  <c:v>Mobile library</c:v>
                </c:pt>
                <c:pt idx="7">
                  <c:v>Reading newspapers</c:v>
                </c:pt>
                <c:pt idx="8">
                  <c:v>Library WIFI using own devices, e.g. laptop/mobile phone</c:v>
                </c:pt>
                <c:pt idx="9">
                  <c:v>Space for working</c:v>
                </c:pt>
                <c:pt idx="10">
                  <c:v>Recycling services</c:v>
                </c:pt>
                <c:pt idx="11">
                  <c:v>My Library app</c:v>
                </c:pt>
                <c:pt idx="12">
                  <c:v>Social activities including book groups, Knit and Natter etc</c:v>
                </c:pt>
                <c:pt idx="13">
                  <c:v>E-resources, e.g. Find My Past/Ancestry/Driving Test Theory Pro</c:v>
                </c:pt>
                <c:pt idx="14">
                  <c:v>Community activities e.g., charity or voluntary groups</c:v>
                </c:pt>
                <c:pt idx="15">
                  <c:v>Special collections (e.g. jazz archives, local history)</c:v>
                </c:pt>
                <c:pt idx="16">
                  <c:v>Home library service</c:v>
                </c:pt>
                <c:pt idx="17">
                  <c:v>Applying for jobs</c:v>
                </c:pt>
                <c:pt idx="18">
                  <c:v>Applying for benefits</c:v>
                </c:pt>
                <c:pt idx="19">
                  <c:v>Health &amp; Wellbeing services, incl. health visits/Children’s Services</c:v>
                </c:pt>
              </c:strCache>
            </c:strRef>
          </c:cat>
          <c:val>
            <c:numRef>
              <c:f>Sheet1!$C$2:$C$21</c:f>
              <c:numCache>
                <c:formatCode>0%</c:formatCode>
                <c:ptCount val="20"/>
                <c:pt idx="0">
                  <c:v>0.97</c:v>
                </c:pt>
                <c:pt idx="1">
                  <c:v>0.6</c:v>
                </c:pt>
                <c:pt idx="2">
                  <c:v>0.39</c:v>
                </c:pt>
                <c:pt idx="3">
                  <c:v>0.37</c:v>
                </c:pt>
                <c:pt idx="4">
                  <c:v>0.3</c:v>
                </c:pt>
                <c:pt idx="5">
                  <c:v>0.23</c:v>
                </c:pt>
                <c:pt idx="6">
                  <c:v>0.11</c:v>
                </c:pt>
                <c:pt idx="7">
                  <c:v>0.26</c:v>
                </c:pt>
                <c:pt idx="8">
                  <c:v>0.25</c:v>
                </c:pt>
                <c:pt idx="9">
                  <c:v>0.16</c:v>
                </c:pt>
                <c:pt idx="10">
                  <c:v>0.34</c:v>
                </c:pt>
                <c:pt idx="11">
                  <c:v>0.37</c:v>
                </c:pt>
                <c:pt idx="12">
                  <c:v>0.12</c:v>
                </c:pt>
                <c:pt idx="13">
                  <c:v>0.17</c:v>
                </c:pt>
                <c:pt idx="14">
                  <c:v>0.11</c:v>
                </c:pt>
                <c:pt idx="15">
                  <c:v>0.12</c:v>
                </c:pt>
                <c:pt idx="16">
                  <c:v>0.03</c:v>
                </c:pt>
                <c:pt idx="17">
                  <c:v>0.04</c:v>
                </c:pt>
                <c:pt idx="18">
                  <c:v>0.01</c:v>
                </c:pt>
                <c:pt idx="19">
                  <c:v>0.04</c:v>
                </c:pt>
              </c:numCache>
            </c:numRef>
          </c:val>
          <c:extLst>
            <c:ext xmlns:c16="http://schemas.microsoft.com/office/drawing/2014/chart" uri="{C3380CC4-5D6E-409C-BE32-E72D297353CC}">
              <c16:uniqueId val="{00000001-A81F-403C-AD5E-7F381310B7F7}"/>
            </c:ext>
          </c:extLst>
        </c:ser>
        <c:dLbls>
          <c:showLegendKey val="0"/>
          <c:showVal val="0"/>
          <c:showCatName val="0"/>
          <c:showSerName val="0"/>
          <c:showPercent val="0"/>
          <c:showBubbleSize val="0"/>
        </c:dLbls>
        <c:gapWidth val="50"/>
        <c:overlap val="10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5"/>
          <c:min val="0"/>
        </c:scaling>
        <c:delete val="1"/>
        <c:axPos val="t"/>
        <c:numFmt formatCode="0%" sourceLinked="1"/>
        <c:majorTickMark val="out"/>
        <c:minorTickMark val="none"/>
        <c:tickLblPos val="nextTo"/>
        <c:crossAx val="534052464"/>
        <c:crosses val="autoZero"/>
        <c:crossBetween val="between"/>
      </c:valAx>
      <c:spPr>
        <a:noFill/>
        <a:ln w="25400">
          <a:noFill/>
        </a:ln>
        <a:effectLst/>
      </c:spPr>
    </c:plotArea>
    <c:legend>
      <c:legendPos val="r"/>
      <c:layout>
        <c:manualLayout>
          <c:xMode val="edge"/>
          <c:yMode val="edge"/>
          <c:x val="0.586926392534876"/>
          <c:y val="0.72978170459487923"/>
          <c:w val="0.10568151974449573"/>
          <c:h val="0.1167734839198996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553690286205679"/>
          <c:y val="1.6932577698537298E-2"/>
          <c:w val="0.43551246443988245"/>
          <c:h val="0.94843750317190556"/>
        </c:manualLayout>
      </c:layout>
      <c:barChart>
        <c:barDir val="bar"/>
        <c:grouping val="clustered"/>
        <c:varyColors val="0"/>
        <c:ser>
          <c:idx val="0"/>
          <c:order val="0"/>
          <c:tx>
            <c:strRef>
              <c:f>Sheet1!$B$1</c:f>
              <c:strCache>
                <c:ptCount val="1"/>
                <c:pt idx="0">
                  <c:v>%</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I don’t need the library service</c:v>
                </c:pt>
                <c:pt idx="1">
                  <c:v>The opening hours are inconvenient</c:v>
                </c:pt>
                <c:pt idx="2">
                  <c:v>I don’t have time</c:v>
                </c:pt>
                <c:pt idx="3">
                  <c:v>I don’t feel safe in libraries due to Covid-19</c:v>
                </c:pt>
                <c:pt idx="4">
                  <c:v>I don’t know what is available</c:v>
                </c:pt>
                <c:pt idx="5">
                  <c:v>The services available do not meet my needs</c:v>
                </c:pt>
                <c:pt idx="6">
                  <c:v>I have a health problem or disability</c:v>
                </c:pt>
                <c:pt idx="7">
                  <c:v>They are difficult to get to</c:v>
                </c:pt>
                <c:pt idx="8">
                  <c:v>I would feel out of place</c:v>
                </c:pt>
                <c:pt idx="9">
                  <c:v>None of these</c:v>
                </c:pt>
              </c:strCache>
            </c:strRef>
          </c:cat>
          <c:val>
            <c:numRef>
              <c:f>Sheet1!$B$2:$B$11</c:f>
              <c:numCache>
                <c:formatCode>0%</c:formatCode>
                <c:ptCount val="10"/>
                <c:pt idx="0">
                  <c:v>0.3</c:v>
                </c:pt>
                <c:pt idx="1">
                  <c:v>0.2</c:v>
                </c:pt>
                <c:pt idx="2">
                  <c:v>0.16</c:v>
                </c:pt>
                <c:pt idx="3">
                  <c:v>0.12</c:v>
                </c:pt>
                <c:pt idx="4">
                  <c:v>0.11</c:v>
                </c:pt>
                <c:pt idx="5">
                  <c:v>0.08</c:v>
                </c:pt>
                <c:pt idx="6">
                  <c:v>0.06</c:v>
                </c:pt>
                <c:pt idx="7">
                  <c:v>0.06</c:v>
                </c:pt>
                <c:pt idx="8">
                  <c:v>0.03</c:v>
                </c:pt>
                <c:pt idx="9">
                  <c:v>0.16</c:v>
                </c:pt>
              </c:numCache>
            </c:numRef>
          </c:val>
          <c:extLst>
            <c:ext xmlns:c16="http://schemas.microsoft.com/office/drawing/2014/chart" uri="{C3380CC4-5D6E-409C-BE32-E72D297353CC}">
              <c16:uniqueId val="{00000000-9DBC-4187-A309-50E3F805A6B1}"/>
            </c:ext>
          </c:extLst>
        </c:ser>
        <c:dLbls>
          <c:showLegendKey val="0"/>
          <c:showVal val="0"/>
          <c:showCatName val="0"/>
          <c:showSerName val="0"/>
          <c:showPercent val="0"/>
          <c:showBubbleSize val="0"/>
        </c:dLbls>
        <c:gapWidth val="5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5"/>
          <c:min val="0"/>
        </c:scaling>
        <c:delete val="1"/>
        <c:axPos val="t"/>
        <c:numFmt formatCode="0%" sourceLinked="1"/>
        <c:majorTickMark val="out"/>
        <c:minorTickMark val="none"/>
        <c:tickLblPos val="nextTo"/>
        <c:crossAx val="534052464"/>
        <c:crosses val="autoZero"/>
        <c:crossBetween val="between"/>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276406512001302"/>
          <c:y val="0"/>
          <c:w val="0.46879855762771366"/>
          <c:h val="0.62755470458142215"/>
        </c:manualLayout>
      </c:layout>
      <c:barChart>
        <c:barDir val="bar"/>
        <c:grouping val="percentStacked"/>
        <c:varyColors val="0"/>
        <c:ser>
          <c:idx val="0"/>
          <c:order val="0"/>
          <c:tx>
            <c:strRef>
              <c:f>Sheet1!$B$1</c:f>
              <c:strCache>
                <c:ptCount val="1"/>
                <c:pt idx="0">
                  <c:v>Strongly agree</c:v>
                </c:pt>
              </c:strCache>
            </c:strRef>
          </c:tx>
          <c:spPr>
            <a:solidFill>
              <a:srgbClr val="0066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Sheet1!$B$2:$B$10</c:f>
              <c:numCache>
                <c:formatCode>0%</c:formatCode>
                <c:ptCount val="9"/>
                <c:pt idx="0">
                  <c:v>0.82</c:v>
                </c:pt>
                <c:pt idx="1">
                  <c:v>0.78</c:v>
                </c:pt>
                <c:pt idx="2">
                  <c:v>0.77</c:v>
                </c:pt>
                <c:pt idx="3">
                  <c:v>0.7</c:v>
                </c:pt>
                <c:pt idx="4">
                  <c:v>0.64</c:v>
                </c:pt>
                <c:pt idx="5">
                  <c:v>0.47</c:v>
                </c:pt>
                <c:pt idx="6">
                  <c:v>0.46</c:v>
                </c:pt>
                <c:pt idx="7">
                  <c:v>0.37</c:v>
                </c:pt>
                <c:pt idx="8">
                  <c:v>0.36</c:v>
                </c:pt>
              </c:numCache>
            </c:numRef>
          </c:val>
          <c:extLst>
            <c:ext xmlns:c16="http://schemas.microsoft.com/office/drawing/2014/chart" uri="{C3380CC4-5D6E-409C-BE32-E72D297353CC}">
              <c16:uniqueId val="{00000000-B6C1-42CE-A878-7369D0933AD6}"/>
            </c:ext>
          </c:extLst>
        </c:ser>
        <c:ser>
          <c:idx val="1"/>
          <c:order val="1"/>
          <c:tx>
            <c:strRef>
              <c:f>Sheet1!$C$1</c:f>
              <c:strCache>
                <c:ptCount val="1"/>
                <c:pt idx="0">
                  <c:v>Agree</c:v>
                </c:pt>
              </c:strCache>
            </c:strRef>
          </c:tx>
          <c:spPr>
            <a:solidFill>
              <a:srgbClr val="70AD47"/>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Sheet1!$C$2:$C$10</c:f>
              <c:numCache>
                <c:formatCode>0%</c:formatCode>
                <c:ptCount val="9"/>
                <c:pt idx="0">
                  <c:v>0.15</c:v>
                </c:pt>
                <c:pt idx="1">
                  <c:v>0.19</c:v>
                </c:pt>
                <c:pt idx="2">
                  <c:v>0.19</c:v>
                </c:pt>
                <c:pt idx="3">
                  <c:v>0.27</c:v>
                </c:pt>
                <c:pt idx="4">
                  <c:v>0.28000000000000003</c:v>
                </c:pt>
                <c:pt idx="5">
                  <c:v>0.36</c:v>
                </c:pt>
                <c:pt idx="6">
                  <c:v>0.39</c:v>
                </c:pt>
                <c:pt idx="7">
                  <c:v>0.33</c:v>
                </c:pt>
                <c:pt idx="8">
                  <c:v>0.33</c:v>
                </c:pt>
              </c:numCache>
            </c:numRef>
          </c:val>
          <c:extLst>
            <c:ext xmlns:c16="http://schemas.microsoft.com/office/drawing/2014/chart" uri="{C3380CC4-5D6E-409C-BE32-E72D297353CC}">
              <c16:uniqueId val="{00000001-B6C1-42CE-A878-7369D0933AD6}"/>
            </c:ext>
          </c:extLst>
        </c:ser>
        <c:ser>
          <c:idx val="2"/>
          <c:order val="2"/>
          <c:tx>
            <c:strRef>
              <c:f>Sheet1!$D$1</c:f>
              <c:strCache>
                <c:ptCount val="1"/>
                <c:pt idx="0">
                  <c:v>Neither agree nor disagree</c:v>
                </c:pt>
              </c:strCache>
            </c:strRef>
          </c:tx>
          <c:spPr>
            <a:solidFill>
              <a:srgbClr val="ED7D3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Sheet1!$D$2:$D$10</c:f>
              <c:numCache>
                <c:formatCode>0%</c:formatCode>
                <c:ptCount val="9"/>
                <c:pt idx="0">
                  <c:v>0.02</c:v>
                </c:pt>
                <c:pt idx="1">
                  <c:v>0.02</c:v>
                </c:pt>
                <c:pt idx="2">
                  <c:v>0.03</c:v>
                </c:pt>
                <c:pt idx="3">
                  <c:v>0.03</c:v>
                </c:pt>
                <c:pt idx="4">
                  <c:v>7.0000000000000007E-2</c:v>
                </c:pt>
                <c:pt idx="5">
                  <c:v>0.14000000000000001</c:v>
                </c:pt>
                <c:pt idx="6">
                  <c:v>0.13</c:v>
                </c:pt>
                <c:pt idx="7">
                  <c:v>0.2</c:v>
                </c:pt>
                <c:pt idx="8">
                  <c:v>0.22</c:v>
                </c:pt>
              </c:numCache>
            </c:numRef>
          </c:val>
          <c:extLst>
            <c:ext xmlns:c16="http://schemas.microsoft.com/office/drawing/2014/chart" uri="{C3380CC4-5D6E-409C-BE32-E72D297353CC}">
              <c16:uniqueId val="{00000002-B6C1-42CE-A878-7369D0933AD6}"/>
            </c:ext>
          </c:extLst>
        </c:ser>
        <c:ser>
          <c:idx val="3"/>
          <c:order val="3"/>
          <c:tx>
            <c:strRef>
              <c:f>Sheet1!$E$1</c:f>
              <c:strCache>
                <c:ptCount val="1"/>
                <c:pt idx="0">
                  <c:v>Disagree</c:v>
                </c:pt>
              </c:strCache>
            </c:strRef>
          </c:tx>
          <c:spPr>
            <a:solidFill>
              <a:srgbClr val="FF0000"/>
            </a:solidFill>
            <a:ln>
              <a:solidFill>
                <a:schemeClr val="bg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3-B447-40C7-9402-DE29AE0AA9BF}"/>
                </c:ext>
              </c:extLst>
            </c:dLbl>
            <c:dLbl>
              <c:idx val="1"/>
              <c:delete val="1"/>
              <c:extLst>
                <c:ext xmlns:c15="http://schemas.microsoft.com/office/drawing/2012/chart" uri="{CE6537A1-D6FC-4f65-9D91-7224C49458BB}"/>
                <c:ext xmlns:c16="http://schemas.microsoft.com/office/drawing/2014/chart" uri="{C3380CC4-5D6E-409C-BE32-E72D297353CC}">
                  <c16:uniqueId val="{00000002-B447-40C7-9402-DE29AE0AA9BF}"/>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Sheet1!$E$2:$E$10</c:f>
              <c:numCache>
                <c:formatCode>0%</c:formatCode>
                <c:ptCount val="9"/>
                <c:pt idx="0">
                  <c:v>0.01</c:v>
                </c:pt>
                <c:pt idx="1">
                  <c:v>0.01</c:v>
                </c:pt>
                <c:pt idx="4">
                  <c:v>0.01</c:v>
                </c:pt>
                <c:pt idx="5">
                  <c:v>0.02</c:v>
                </c:pt>
                <c:pt idx="6">
                  <c:v>0.01</c:v>
                </c:pt>
                <c:pt idx="7">
                  <c:v>0.06</c:v>
                </c:pt>
                <c:pt idx="8">
                  <c:v>0.05</c:v>
                </c:pt>
              </c:numCache>
            </c:numRef>
          </c:val>
          <c:extLst>
            <c:ext xmlns:c16="http://schemas.microsoft.com/office/drawing/2014/chart" uri="{C3380CC4-5D6E-409C-BE32-E72D297353CC}">
              <c16:uniqueId val="{00000003-B6C1-42CE-A878-7369D0933AD6}"/>
            </c:ext>
          </c:extLst>
        </c:ser>
        <c:ser>
          <c:idx val="4"/>
          <c:order val="4"/>
          <c:tx>
            <c:strRef>
              <c:f>Sheet1!$F$1</c:f>
              <c:strCache>
                <c:ptCount val="1"/>
                <c:pt idx="0">
                  <c:v>Strongly disagree</c:v>
                </c:pt>
              </c:strCache>
            </c:strRef>
          </c:tx>
          <c:spPr>
            <a:solidFill>
              <a:srgbClr val="C00000"/>
            </a:solidFill>
            <a:ln>
              <a:solidFill>
                <a:schemeClr val="bg1"/>
              </a:solidFill>
            </a:ln>
            <a:effectLst/>
          </c:spPr>
          <c:invertIfNegative val="0"/>
          <c:dLbls>
            <c:dLbl>
              <c:idx val="5"/>
              <c:delete val="1"/>
              <c:extLst>
                <c:ext xmlns:c15="http://schemas.microsoft.com/office/drawing/2012/chart" uri="{CE6537A1-D6FC-4f65-9D91-7224C49458BB}"/>
                <c:ext xmlns:c16="http://schemas.microsoft.com/office/drawing/2014/chart" uri="{C3380CC4-5D6E-409C-BE32-E72D297353CC}">
                  <c16:uniqueId val="{00000001-B447-40C7-9402-DE29AE0AA9BF}"/>
                </c:ext>
              </c:extLst>
            </c:dLbl>
            <c:dLbl>
              <c:idx val="6"/>
              <c:delete val="1"/>
              <c:extLst>
                <c:ext xmlns:c15="http://schemas.microsoft.com/office/drawing/2012/chart" uri="{CE6537A1-D6FC-4f65-9D91-7224C49458BB}"/>
                <c:ext xmlns:c16="http://schemas.microsoft.com/office/drawing/2014/chart" uri="{C3380CC4-5D6E-409C-BE32-E72D297353CC}">
                  <c16:uniqueId val="{00000000-B447-40C7-9402-DE29AE0AA9BF}"/>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Sheet1!$F$2:$F$10</c:f>
              <c:numCache>
                <c:formatCode>General</c:formatCode>
                <c:ptCount val="9"/>
                <c:pt idx="5" formatCode="0%">
                  <c:v>0.01</c:v>
                </c:pt>
                <c:pt idx="6" formatCode="0%">
                  <c:v>0.01</c:v>
                </c:pt>
                <c:pt idx="7" formatCode="0%">
                  <c:v>0.03</c:v>
                </c:pt>
                <c:pt idx="8" formatCode="0%">
                  <c:v>0.03</c:v>
                </c:pt>
              </c:numCache>
            </c:numRef>
          </c:val>
          <c:extLst>
            <c:ext xmlns:c16="http://schemas.microsoft.com/office/drawing/2014/chart" uri="{C3380CC4-5D6E-409C-BE32-E72D297353CC}">
              <c16:uniqueId val="{00000001-3FD9-4FEF-9353-51F404A8C7F9}"/>
            </c:ext>
          </c:extLst>
        </c:ser>
        <c:dLbls>
          <c:showLegendKey val="0"/>
          <c:showVal val="0"/>
          <c:showCatName val="0"/>
          <c:showSerName val="0"/>
          <c:showPercent val="0"/>
          <c:showBubbleSize val="0"/>
        </c:dLbls>
        <c:gapWidth val="40"/>
        <c:overlap val="10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
        </c:scaling>
        <c:delete val="1"/>
        <c:axPos val="t"/>
        <c:numFmt formatCode="0%" sourceLinked="1"/>
        <c:majorTickMark val="out"/>
        <c:minorTickMark val="none"/>
        <c:tickLblPos val="nextTo"/>
        <c:crossAx val="534052464"/>
        <c:crosses val="autoZero"/>
        <c:crossBetween val="between"/>
      </c:valAx>
      <c:spPr>
        <a:noFill/>
        <a:ln>
          <a:noFill/>
        </a:ln>
        <a:effectLst/>
      </c:spPr>
    </c:plotArea>
    <c:legend>
      <c:legendPos val="b"/>
      <c:layout>
        <c:manualLayout>
          <c:xMode val="edge"/>
          <c:yMode val="edge"/>
          <c:x val="0.76438588659521256"/>
          <c:y val="0.66233969802718817"/>
          <c:w val="0.18304189727431508"/>
          <c:h val="0.2764087829252767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276406512001302"/>
          <c:y val="0"/>
          <c:w val="0.46879855762771366"/>
          <c:h val="0.62755470458142215"/>
        </c:manualLayout>
      </c:layout>
      <c:barChart>
        <c:barDir val="bar"/>
        <c:grouping val="percentStacked"/>
        <c:varyColors val="0"/>
        <c:ser>
          <c:idx val="0"/>
          <c:order val="0"/>
          <c:tx>
            <c:strRef>
              <c:f>Sheet1!$B$1</c:f>
              <c:strCache>
                <c:ptCount val="1"/>
                <c:pt idx="0">
                  <c:v>Strongly agree</c:v>
                </c:pt>
              </c:strCache>
            </c:strRef>
          </c:tx>
          <c:spPr>
            <a:solidFill>
              <a:srgbClr val="0066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Sheet1!$B$2:$B$9</c:f>
              <c:numCache>
                <c:formatCode>0%</c:formatCode>
                <c:ptCount val="8"/>
                <c:pt idx="0">
                  <c:v>0.47</c:v>
                </c:pt>
                <c:pt idx="1">
                  <c:v>0.43</c:v>
                </c:pt>
                <c:pt idx="2">
                  <c:v>0.37</c:v>
                </c:pt>
                <c:pt idx="3">
                  <c:v>0.41</c:v>
                </c:pt>
                <c:pt idx="4">
                  <c:v>0.36</c:v>
                </c:pt>
                <c:pt idx="5">
                  <c:v>0.28999999999999998</c:v>
                </c:pt>
                <c:pt idx="6">
                  <c:v>0.27</c:v>
                </c:pt>
                <c:pt idx="7">
                  <c:v>0.28999999999999998</c:v>
                </c:pt>
              </c:numCache>
            </c:numRef>
          </c:val>
          <c:extLst>
            <c:ext xmlns:c16="http://schemas.microsoft.com/office/drawing/2014/chart" uri="{C3380CC4-5D6E-409C-BE32-E72D297353CC}">
              <c16:uniqueId val="{00000000-B6C1-42CE-A878-7369D0933AD6}"/>
            </c:ext>
          </c:extLst>
        </c:ser>
        <c:ser>
          <c:idx val="1"/>
          <c:order val="1"/>
          <c:tx>
            <c:strRef>
              <c:f>Sheet1!$C$1</c:f>
              <c:strCache>
                <c:ptCount val="1"/>
                <c:pt idx="0">
                  <c:v>Agree</c:v>
                </c:pt>
              </c:strCache>
            </c:strRef>
          </c:tx>
          <c:spPr>
            <a:solidFill>
              <a:srgbClr val="70AD47"/>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Sheet1!$C$2:$C$9</c:f>
              <c:numCache>
                <c:formatCode>0%</c:formatCode>
                <c:ptCount val="8"/>
                <c:pt idx="0">
                  <c:v>0.38</c:v>
                </c:pt>
                <c:pt idx="1">
                  <c:v>0.4</c:v>
                </c:pt>
                <c:pt idx="2">
                  <c:v>0.43</c:v>
                </c:pt>
                <c:pt idx="3">
                  <c:v>0.38</c:v>
                </c:pt>
                <c:pt idx="4">
                  <c:v>0.39</c:v>
                </c:pt>
                <c:pt idx="5">
                  <c:v>0.38</c:v>
                </c:pt>
                <c:pt idx="6">
                  <c:v>0.37</c:v>
                </c:pt>
                <c:pt idx="7">
                  <c:v>0.31</c:v>
                </c:pt>
              </c:numCache>
            </c:numRef>
          </c:val>
          <c:extLst>
            <c:ext xmlns:c16="http://schemas.microsoft.com/office/drawing/2014/chart" uri="{C3380CC4-5D6E-409C-BE32-E72D297353CC}">
              <c16:uniqueId val="{00000001-B6C1-42CE-A878-7369D0933AD6}"/>
            </c:ext>
          </c:extLst>
        </c:ser>
        <c:ser>
          <c:idx val="2"/>
          <c:order val="2"/>
          <c:tx>
            <c:strRef>
              <c:f>Sheet1!$D$1</c:f>
              <c:strCache>
                <c:ptCount val="1"/>
                <c:pt idx="0">
                  <c:v>Neither agree nor disagree</c:v>
                </c:pt>
              </c:strCache>
            </c:strRef>
          </c:tx>
          <c:spPr>
            <a:solidFill>
              <a:srgbClr val="ED7D3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Sheet1!$D$2:$D$9</c:f>
              <c:numCache>
                <c:formatCode>0%</c:formatCode>
                <c:ptCount val="8"/>
                <c:pt idx="0">
                  <c:v>0.13</c:v>
                </c:pt>
                <c:pt idx="1">
                  <c:v>0.15</c:v>
                </c:pt>
                <c:pt idx="2">
                  <c:v>0.17</c:v>
                </c:pt>
                <c:pt idx="3">
                  <c:v>0.18</c:v>
                </c:pt>
                <c:pt idx="4">
                  <c:v>0.23</c:v>
                </c:pt>
                <c:pt idx="5">
                  <c:v>0.3</c:v>
                </c:pt>
                <c:pt idx="6">
                  <c:v>0.32</c:v>
                </c:pt>
                <c:pt idx="7">
                  <c:v>0.34</c:v>
                </c:pt>
              </c:numCache>
            </c:numRef>
          </c:val>
          <c:extLst>
            <c:ext xmlns:c16="http://schemas.microsoft.com/office/drawing/2014/chart" uri="{C3380CC4-5D6E-409C-BE32-E72D297353CC}">
              <c16:uniqueId val="{00000002-B6C1-42CE-A878-7369D0933AD6}"/>
            </c:ext>
          </c:extLst>
        </c:ser>
        <c:ser>
          <c:idx val="3"/>
          <c:order val="3"/>
          <c:tx>
            <c:strRef>
              <c:f>Sheet1!$E$1</c:f>
              <c:strCache>
                <c:ptCount val="1"/>
                <c:pt idx="0">
                  <c:v>Disagree</c:v>
                </c:pt>
              </c:strCache>
            </c:strRef>
          </c:tx>
          <c:spPr>
            <a:solidFill>
              <a:srgbClr val="FF00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Sheet1!$E$2:$E$9</c:f>
              <c:numCache>
                <c:formatCode>0%</c:formatCode>
                <c:ptCount val="8"/>
                <c:pt idx="0">
                  <c:v>0.01</c:v>
                </c:pt>
                <c:pt idx="1">
                  <c:v>0.01</c:v>
                </c:pt>
                <c:pt idx="2">
                  <c:v>0.02</c:v>
                </c:pt>
                <c:pt idx="3">
                  <c:v>0.02</c:v>
                </c:pt>
                <c:pt idx="4">
                  <c:v>0.01</c:v>
                </c:pt>
                <c:pt idx="5">
                  <c:v>0.02</c:v>
                </c:pt>
                <c:pt idx="6">
                  <c:v>0.03</c:v>
                </c:pt>
                <c:pt idx="7">
                  <c:v>0.05</c:v>
                </c:pt>
              </c:numCache>
            </c:numRef>
          </c:val>
          <c:extLst>
            <c:ext xmlns:c16="http://schemas.microsoft.com/office/drawing/2014/chart" uri="{C3380CC4-5D6E-409C-BE32-E72D297353CC}">
              <c16:uniqueId val="{00000003-B6C1-42CE-A878-7369D0933AD6}"/>
            </c:ext>
          </c:extLst>
        </c:ser>
        <c:ser>
          <c:idx val="4"/>
          <c:order val="4"/>
          <c:tx>
            <c:strRef>
              <c:f>Sheet1!$F$1</c:f>
              <c:strCache>
                <c:ptCount val="1"/>
                <c:pt idx="0">
                  <c:v>Strongly disagree</c:v>
                </c:pt>
              </c:strCache>
            </c:strRef>
          </c:tx>
          <c:spPr>
            <a:solidFill>
              <a:srgbClr val="C00000"/>
            </a:solidFill>
            <a:ln>
              <a:solidFill>
                <a:schemeClr val="bg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E9EC-4760-AC9B-E7DD28E25041}"/>
                </c:ext>
              </c:extLst>
            </c:dLbl>
            <c:dLbl>
              <c:idx val="2"/>
              <c:delete val="1"/>
              <c:extLst>
                <c:ext xmlns:c15="http://schemas.microsoft.com/office/drawing/2012/chart" uri="{CE6537A1-D6FC-4f65-9D91-7224C49458BB}"/>
                <c:ext xmlns:c16="http://schemas.microsoft.com/office/drawing/2014/chart" uri="{C3380CC4-5D6E-409C-BE32-E72D297353CC}">
                  <c16:uniqueId val="{00000003-E9EC-4760-AC9B-E7DD28E25041}"/>
                </c:ext>
              </c:extLst>
            </c:dLbl>
            <c:dLbl>
              <c:idx val="3"/>
              <c:delete val="1"/>
              <c:extLst>
                <c:ext xmlns:c15="http://schemas.microsoft.com/office/drawing/2012/chart" uri="{CE6537A1-D6FC-4f65-9D91-7224C49458BB}"/>
                <c:ext xmlns:c16="http://schemas.microsoft.com/office/drawing/2014/chart" uri="{C3380CC4-5D6E-409C-BE32-E72D297353CC}">
                  <c16:uniqueId val="{00000002-E9EC-4760-AC9B-E7DD28E25041}"/>
                </c:ext>
              </c:extLst>
            </c:dLbl>
            <c:dLbl>
              <c:idx val="5"/>
              <c:delete val="1"/>
              <c:extLst>
                <c:ext xmlns:c15="http://schemas.microsoft.com/office/drawing/2012/chart" uri="{CE6537A1-D6FC-4f65-9D91-7224C49458BB}"/>
                <c:ext xmlns:c16="http://schemas.microsoft.com/office/drawing/2014/chart" uri="{C3380CC4-5D6E-409C-BE32-E72D297353CC}">
                  <c16:uniqueId val="{00000001-E9EC-4760-AC9B-E7DD28E25041}"/>
                </c:ext>
              </c:extLst>
            </c:dLbl>
            <c:dLbl>
              <c:idx val="6"/>
              <c:delete val="1"/>
              <c:extLst>
                <c:ext xmlns:c15="http://schemas.microsoft.com/office/drawing/2012/chart" uri="{CE6537A1-D6FC-4f65-9D91-7224C49458BB}"/>
                <c:ext xmlns:c16="http://schemas.microsoft.com/office/drawing/2014/chart" uri="{C3380CC4-5D6E-409C-BE32-E72D297353CC}">
                  <c16:uniqueId val="{00000000-E9EC-4760-AC9B-E7DD28E25041}"/>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Sheet1!$F$2:$F$9</c:f>
              <c:numCache>
                <c:formatCode>General</c:formatCode>
                <c:ptCount val="8"/>
                <c:pt idx="0" formatCode="0%">
                  <c:v>0.01</c:v>
                </c:pt>
                <c:pt idx="2" formatCode="0%">
                  <c:v>0.01</c:v>
                </c:pt>
                <c:pt idx="3" formatCode="0%">
                  <c:v>0.01</c:v>
                </c:pt>
                <c:pt idx="5" formatCode="0%">
                  <c:v>0.01</c:v>
                </c:pt>
                <c:pt idx="6" formatCode="0%">
                  <c:v>0.01</c:v>
                </c:pt>
                <c:pt idx="7" formatCode="0%">
                  <c:v>0.02</c:v>
                </c:pt>
              </c:numCache>
            </c:numRef>
          </c:val>
          <c:extLst>
            <c:ext xmlns:c16="http://schemas.microsoft.com/office/drawing/2014/chart" uri="{C3380CC4-5D6E-409C-BE32-E72D297353CC}">
              <c16:uniqueId val="{00000001-3FD9-4FEF-9353-51F404A8C7F9}"/>
            </c:ext>
          </c:extLst>
        </c:ser>
        <c:dLbls>
          <c:showLegendKey val="0"/>
          <c:showVal val="0"/>
          <c:showCatName val="0"/>
          <c:showSerName val="0"/>
          <c:showPercent val="0"/>
          <c:showBubbleSize val="0"/>
        </c:dLbls>
        <c:gapWidth val="40"/>
        <c:overlap val="10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
        </c:scaling>
        <c:delete val="1"/>
        <c:axPos val="t"/>
        <c:numFmt formatCode="0%" sourceLinked="1"/>
        <c:majorTickMark val="out"/>
        <c:minorTickMark val="none"/>
        <c:tickLblPos val="nextTo"/>
        <c:crossAx val="534052464"/>
        <c:crosses val="autoZero"/>
        <c:crossBetween val="between"/>
      </c:valAx>
      <c:spPr>
        <a:noFill/>
        <a:ln>
          <a:noFill/>
        </a:ln>
        <a:effectLst/>
      </c:spPr>
    </c:plotArea>
    <c:legend>
      <c:legendPos val="b"/>
      <c:layout>
        <c:manualLayout>
          <c:xMode val="edge"/>
          <c:yMode val="edge"/>
          <c:x val="0.76438588659521256"/>
          <c:y val="0.66233969802718817"/>
          <c:w val="0.18304189727431508"/>
          <c:h val="0.2764087829252767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037766923386973"/>
          <c:y val="0"/>
          <c:w val="0.4511849729771899"/>
          <c:h val="0.62755470458142215"/>
        </c:manualLayout>
      </c:layout>
      <c:barChart>
        <c:barDir val="bar"/>
        <c:grouping val="percentStacked"/>
        <c:varyColors val="0"/>
        <c:ser>
          <c:idx val="0"/>
          <c:order val="0"/>
          <c:tx>
            <c:strRef>
              <c:f>Sheet1!$B$1</c:f>
              <c:strCache>
                <c:ptCount val="1"/>
                <c:pt idx="0">
                  <c:v>Strongly agree</c:v>
                </c:pt>
              </c:strCache>
            </c:strRef>
          </c:tx>
          <c:spPr>
            <a:solidFill>
              <a:srgbClr val="0066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&amp;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Sheet1!$B$2:$B$7</c:f>
              <c:numCache>
                <c:formatCode>0%</c:formatCode>
                <c:ptCount val="6"/>
                <c:pt idx="0">
                  <c:v>0.52</c:v>
                </c:pt>
                <c:pt idx="1">
                  <c:v>0.46</c:v>
                </c:pt>
                <c:pt idx="2">
                  <c:v>0.47</c:v>
                </c:pt>
                <c:pt idx="3">
                  <c:v>0.46</c:v>
                </c:pt>
                <c:pt idx="4">
                  <c:v>0.43</c:v>
                </c:pt>
                <c:pt idx="5">
                  <c:v>0.21</c:v>
                </c:pt>
              </c:numCache>
            </c:numRef>
          </c:val>
          <c:extLst>
            <c:ext xmlns:c16="http://schemas.microsoft.com/office/drawing/2014/chart" uri="{C3380CC4-5D6E-409C-BE32-E72D297353CC}">
              <c16:uniqueId val="{00000000-B6C1-42CE-A878-7369D0933AD6}"/>
            </c:ext>
          </c:extLst>
        </c:ser>
        <c:ser>
          <c:idx val="1"/>
          <c:order val="1"/>
          <c:tx>
            <c:strRef>
              <c:f>Sheet1!$C$1</c:f>
              <c:strCache>
                <c:ptCount val="1"/>
                <c:pt idx="0">
                  <c:v>Agree</c:v>
                </c:pt>
              </c:strCache>
            </c:strRef>
          </c:tx>
          <c:spPr>
            <a:solidFill>
              <a:srgbClr val="70AD47"/>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&amp;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Sheet1!$C$2:$C$7</c:f>
              <c:numCache>
                <c:formatCode>0%</c:formatCode>
                <c:ptCount val="6"/>
                <c:pt idx="0">
                  <c:v>0.38</c:v>
                </c:pt>
                <c:pt idx="1">
                  <c:v>0.42</c:v>
                </c:pt>
                <c:pt idx="2">
                  <c:v>0.39</c:v>
                </c:pt>
                <c:pt idx="3">
                  <c:v>0.4</c:v>
                </c:pt>
                <c:pt idx="4">
                  <c:v>0.37</c:v>
                </c:pt>
                <c:pt idx="5">
                  <c:v>0.28999999999999998</c:v>
                </c:pt>
              </c:numCache>
            </c:numRef>
          </c:val>
          <c:extLst>
            <c:ext xmlns:c16="http://schemas.microsoft.com/office/drawing/2014/chart" uri="{C3380CC4-5D6E-409C-BE32-E72D297353CC}">
              <c16:uniqueId val="{00000001-B6C1-42CE-A878-7369D0933AD6}"/>
            </c:ext>
          </c:extLst>
        </c:ser>
        <c:ser>
          <c:idx val="2"/>
          <c:order val="2"/>
          <c:tx>
            <c:strRef>
              <c:f>Sheet1!$D$1</c:f>
              <c:strCache>
                <c:ptCount val="1"/>
                <c:pt idx="0">
                  <c:v>Neither agree nor disagree</c:v>
                </c:pt>
              </c:strCache>
            </c:strRef>
          </c:tx>
          <c:spPr>
            <a:solidFill>
              <a:srgbClr val="ED7D3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&amp;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Sheet1!$D$2:$D$7</c:f>
              <c:numCache>
                <c:formatCode>0%</c:formatCode>
                <c:ptCount val="6"/>
                <c:pt idx="0">
                  <c:v>0.09</c:v>
                </c:pt>
                <c:pt idx="1">
                  <c:v>0.1</c:v>
                </c:pt>
                <c:pt idx="2">
                  <c:v>0.12</c:v>
                </c:pt>
                <c:pt idx="3">
                  <c:v>0.12</c:v>
                </c:pt>
                <c:pt idx="4">
                  <c:v>0.15</c:v>
                </c:pt>
                <c:pt idx="5">
                  <c:v>0.31</c:v>
                </c:pt>
              </c:numCache>
            </c:numRef>
          </c:val>
          <c:extLst>
            <c:ext xmlns:c16="http://schemas.microsoft.com/office/drawing/2014/chart" uri="{C3380CC4-5D6E-409C-BE32-E72D297353CC}">
              <c16:uniqueId val="{00000002-B6C1-42CE-A878-7369D0933AD6}"/>
            </c:ext>
          </c:extLst>
        </c:ser>
        <c:ser>
          <c:idx val="3"/>
          <c:order val="3"/>
          <c:tx>
            <c:strRef>
              <c:f>Sheet1!$E$1</c:f>
              <c:strCache>
                <c:ptCount val="1"/>
                <c:pt idx="0">
                  <c:v>Disagree</c:v>
                </c:pt>
              </c:strCache>
            </c:strRef>
          </c:tx>
          <c:spPr>
            <a:solidFill>
              <a:srgbClr val="FF00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&amp;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Sheet1!$E$2:$E$7</c:f>
              <c:numCache>
                <c:formatCode>0%</c:formatCode>
                <c:ptCount val="6"/>
                <c:pt idx="0">
                  <c:v>0.01</c:v>
                </c:pt>
                <c:pt idx="1">
                  <c:v>0.01</c:v>
                </c:pt>
                <c:pt idx="2">
                  <c:v>0.01</c:v>
                </c:pt>
                <c:pt idx="3">
                  <c:v>0.02</c:v>
                </c:pt>
                <c:pt idx="4">
                  <c:v>0.03</c:v>
                </c:pt>
                <c:pt idx="5">
                  <c:v>0.1</c:v>
                </c:pt>
              </c:numCache>
            </c:numRef>
          </c:val>
          <c:extLst>
            <c:ext xmlns:c16="http://schemas.microsoft.com/office/drawing/2014/chart" uri="{C3380CC4-5D6E-409C-BE32-E72D297353CC}">
              <c16:uniqueId val="{00000003-B6C1-42CE-A878-7369D0933AD6}"/>
            </c:ext>
          </c:extLst>
        </c:ser>
        <c:ser>
          <c:idx val="4"/>
          <c:order val="4"/>
          <c:tx>
            <c:strRef>
              <c:f>Sheet1!$F$1</c:f>
              <c:strCache>
                <c:ptCount val="1"/>
                <c:pt idx="0">
                  <c:v>Strongly disagree</c:v>
                </c:pt>
              </c:strCache>
            </c:strRef>
          </c:tx>
          <c:spPr>
            <a:solidFill>
              <a:srgbClr val="C00000"/>
            </a:solidFill>
            <a:ln>
              <a:solidFill>
                <a:schemeClr val="bg1"/>
              </a:solid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6F05-4183-A962-76440D6A3717}"/>
                </c:ext>
              </c:extLst>
            </c:dLbl>
            <c:dLbl>
              <c:idx val="1"/>
              <c:delete val="1"/>
              <c:extLst>
                <c:ext xmlns:c15="http://schemas.microsoft.com/office/drawing/2012/chart" uri="{CE6537A1-D6FC-4f65-9D91-7224C49458BB}"/>
                <c:ext xmlns:c16="http://schemas.microsoft.com/office/drawing/2014/chart" uri="{C3380CC4-5D6E-409C-BE32-E72D297353CC}">
                  <c16:uniqueId val="{00000003-6F05-4183-A962-76440D6A3717}"/>
                </c:ext>
              </c:extLst>
            </c:dLbl>
            <c:dLbl>
              <c:idx val="2"/>
              <c:delete val="1"/>
              <c:extLst>
                <c:ext xmlns:c15="http://schemas.microsoft.com/office/drawing/2012/chart" uri="{CE6537A1-D6FC-4f65-9D91-7224C49458BB}"/>
                <c:ext xmlns:c16="http://schemas.microsoft.com/office/drawing/2014/chart" uri="{C3380CC4-5D6E-409C-BE32-E72D297353CC}">
                  <c16:uniqueId val="{00000002-6F05-4183-A962-76440D6A3717}"/>
                </c:ext>
              </c:extLst>
            </c:dLbl>
            <c:dLbl>
              <c:idx val="3"/>
              <c:delete val="1"/>
              <c:extLst>
                <c:ext xmlns:c15="http://schemas.microsoft.com/office/drawing/2012/chart" uri="{CE6537A1-D6FC-4f65-9D91-7224C49458BB}"/>
                <c:ext xmlns:c16="http://schemas.microsoft.com/office/drawing/2014/chart" uri="{C3380CC4-5D6E-409C-BE32-E72D297353CC}">
                  <c16:uniqueId val="{00000001-6F05-4183-A962-76440D6A3717}"/>
                </c:ext>
              </c:extLst>
            </c:dLbl>
            <c:dLbl>
              <c:idx val="4"/>
              <c:delete val="1"/>
              <c:extLst>
                <c:ext xmlns:c15="http://schemas.microsoft.com/office/drawing/2012/chart" uri="{CE6537A1-D6FC-4f65-9D91-7224C49458BB}"/>
                <c:ext xmlns:c16="http://schemas.microsoft.com/office/drawing/2014/chart" uri="{C3380CC4-5D6E-409C-BE32-E72D297353CC}">
                  <c16:uniqueId val="{00000000-6F05-4183-A962-76440D6A3717}"/>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Help reduce digital exclusion and improve digital skills</c:v>
                </c:pt>
                <c:pt idx="1">
                  <c:v>Connect residents with other services that can support &amp; enable them to live better lives</c:v>
                </c:pt>
                <c:pt idx="2">
                  <c:v>Expand our outreach services further for other users and communities who need it</c:v>
                </c:pt>
                <c:pt idx="3">
                  <c:v>Provide support for people to improve their employability</c:v>
                </c:pt>
                <c:pt idx="4">
                  <c:v>Support residents to improve their health and wellbeing</c:v>
                </c:pt>
                <c:pt idx="5">
                  <c:v>Explore options for providing chargeable activities alongside the existing free activities</c:v>
                </c:pt>
              </c:strCache>
            </c:strRef>
          </c:cat>
          <c:val>
            <c:numRef>
              <c:f>Sheet1!$F$2:$F$7</c:f>
              <c:numCache>
                <c:formatCode>0%</c:formatCode>
                <c:ptCount val="6"/>
                <c:pt idx="0">
                  <c:v>0.01</c:v>
                </c:pt>
                <c:pt idx="1">
                  <c:v>0.01</c:v>
                </c:pt>
                <c:pt idx="2">
                  <c:v>0.01</c:v>
                </c:pt>
                <c:pt idx="3">
                  <c:v>0.01</c:v>
                </c:pt>
                <c:pt idx="4">
                  <c:v>0.01</c:v>
                </c:pt>
                <c:pt idx="5">
                  <c:v>0.09</c:v>
                </c:pt>
              </c:numCache>
            </c:numRef>
          </c:val>
          <c:extLst>
            <c:ext xmlns:c16="http://schemas.microsoft.com/office/drawing/2014/chart" uri="{C3380CC4-5D6E-409C-BE32-E72D297353CC}">
              <c16:uniqueId val="{00000001-3FD9-4FEF-9353-51F404A8C7F9}"/>
            </c:ext>
          </c:extLst>
        </c:ser>
        <c:dLbls>
          <c:showLegendKey val="0"/>
          <c:showVal val="0"/>
          <c:showCatName val="0"/>
          <c:showSerName val="0"/>
          <c:showPercent val="0"/>
          <c:showBubbleSize val="0"/>
        </c:dLbls>
        <c:gapWidth val="40"/>
        <c:overlap val="10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
        </c:scaling>
        <c:delete val="1"/>
        <c:axPos val="t"/>
        <c:numFmt formatCode="0%" sourceLinked="1"/>
        <c:majorTickMark val="out"/>
        <c:minorTickMark val="none"/>
        <c:tickLblPos val="nextTo"/>
        <c:crossAx val="534052464"/>
        <c:crosses val="autoZero"/>
        <c:crossBetween val="between"/>
      </c:valAx>
      <c:spPr>
        <a:noFill/>
        <a:ln>
          <a:noFill/>
        </a:ln>
        <a:effectLst/>
      </c:spPr>
    </c:plotArea>
    <c:legend>
      <c:legendPos val="b"/>
      <c:layout>
        <c:manualLayout>
          <c:xMode val="edge"/>
          <c:yMode val="edge"/>
          <c:x val="0.76438588659521256"/>
          <c:y val="0.66233969802718817"/>
          <c:w val="0.18304189727431508"/>
          <c:h val="0.2873684794924805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276406512001302"/>
          <c:y val="0"/>
          <c:w val="0.46879855762771366"/>
          <c:h val="0.62755470458142215"/>
        </c:manualLayout>
      </c:layout>
      <c:barChart>
        <c:barDir val="bar"/>
        <c:grouping val="percentStacked"/>
        <c:varyColors val="0"/>
        <c:ser>
          <c:idx val="0"/>
          <c:order val="0"/>
          <c:tx>
            <c:strRef>
              <c:f>Sheet1!$B$1</c:f>
              <c:strCache>
                <c:ptCount val="1"/>
                <c:pt idx="0">
                  <c:v>Strongly agree</c:v>
                </c:pt>
              </c:strCache>
            </c:strRef>
          </c:tx>
          <c:spPr>
            <a:solidFill>
              <a:srgbClr val="0066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Sheet1!$B$2:$B$10</c:f>
              <c:numCache>
                <c:formatCode>0%</c:formatCode>
                <c:ptCount val="9"/>
                <c:pt idx="0">
                  <c:v>0.89</c:v>
                </c:pt>
                <c:pt idx="1">
                  <c:v>0.75</c:v>
                </c:pt>
                <c:pt idx="2">
                  <c:v>0.79</c:v>
                </c:pt>
                <c:pt idx="3">
                  <c:v>0.61</c:v>
                </c:pt>
                <c:pt idx="4">
                  <c:v>0.75</c:v>
                </c:pt>
                <c:pt idx="5">
                  <c:v>0.61</c:v>
                </c:pt>
                <c:pt idx="6">
                  <c:v>0.61</c:v>
                </c:pt>
                <c:pt idx="7">
                  <c:v>0.5</c:v>
                </c:pt>
                <c:pt idx="8">
                  <c:v>0.25</c:v>
                </c:pt>
              </c:numCache>
            </c:numRef>
          </c:val>
          <c:extLst>
            <c:ext xmlns:c16="http://schemas.microsoft.com/office/drawing/2014/chart" uri="{C3380CC4-5D6E-409C-BE32-E72D297353CC}">
              <c16:uniqueId val="{00000000-B6C1-42CE-A878-7369D0933AD6}"/>
            </c:ext>
          </c:extLst>
        </c:ser>
        <c:ser>
          <c:idx val="1"/>
          <c:order val="1"/>
          <c:tx>
            <c:strRef>
              <c:f>Sheet1!$C$1</c:f>
              <c:strCache>
                <c:ptCount val="1"/>
                <c:pt idx="0">
                  <c:v>Agree</c:v>
                </c:pt>
              </c:strCache>
            </c:strRef>
          </c:tx>
          <c:spPr>
            <a:solidFill>
              <a:srgbClr val="70AD47"/>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Sheet1!$C$2:$C$10</c:f>
              <c:numCache>
                <c:formatCode>0%</c:formatCode>
                <c:ptCount val="9"/>
                <c:pt idx="0">
                  <c:v>0.11</c:v>
                </c:pt>
                <c:pt idx="1">
                  <c:v>0.25</c:v>
                </c:pt>
                <c:pt idx="2">
                  <c:v>0.14000000000000001</c:v>
                </c:pt>
                <c:pt idx="3">
                  <c:v>0.32</c:v>
                </c:pt>
                <c:pt idx="4">
                  <c:v>0.25</c:v>
                </c:pt>
                <c:pt idx="5">
                  <c:v>0.36</c:v>
                </c:pt>
                <c:pt idx="6">
                  <c:v>0.21</c:v>
                </c:pt>
                <c:pt idx="7">
                  <c:v>0.32</c:v>
                </c:pt>
                <c:pt idx="8">
                  <c:v>0.32</c:v>
                </c:pt>
              </c:numCache>
            </c:numRef>
          </c:val>
          <c:extLst>
            <c:ext xmlns:c16="http://schemas.microsoft.com/office/drawing/2014/chart" uri="{C3380CC4-5D6E-409C-BE32-E72D297353CC}">
              <c16:uniqueId val="{00000001-B6C1-42CE-A878-7369D0933AD6}"/>
            </c:ext>
          </c:extLst>
        </c:ser>
        <c:ser>
          <c:idx val="2"/>
          <c:order val="2"/>
          <c:tx>
            <c:strRef>
              <c:f>Sheet1!$D$1</c:f>
              <c:strCache>
                <c:ptCount val="1"/>
                <c:pt idx="0">
                  <c:v>Neither agree nor disagree</c:v>
                </c:pt>
              </c:strCache>
            </c:strRef>
          </c:tx>
          <c:spPr>
            <a:solidFill>
              <a:srgbClr val="ED7D3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Sheet1!$D$2:$D$10</c:f>
              <c:numCache>
                <c:formatCode>General</c:formatCode>
                <c:ptCount val="9"/>
                <c:pt idx="2" formatCode="0%">
                  <c:v>7.0000000000000007E-2</c:v>
                </c:pt>
                <c:pt idx="3" formatCode="0%">
                  <c:v>7.0000000000000007E-2</c:v>
                </c:pt>
                <c:pt idx="5" formatCode="0%">
                  <c:v>0.04</c:v>
                </c:pt>
                <c:pt idx="6" formatCode="0%">
                  <c:v>0.18</c:v>
                </c:pt>
                <c:pt idx="7" formatCode="0%">
                  <c:v>0.18</c:v>
                </c:pt>
                <c:pt idx="8" formatCode="0%">
                  <c:v>0.39</c:v>
                </c:pt>
              </c:numCache>
            </c:numRef>
          </c:val>
          <c:extLst>
            <c:ext xmlns:c16="http://schemas.microsoft.com/office/drawing/2014/chart" uri="{C3380CC4-5D6E-409C-BE32-E72D297353CC}">
              <c16:uniqueId val="{00000002-B6C1-42CE-A878-7369D0933AD6}"/>
            </c:ext>
          </c:extLst>
        </c:ser>
        <c:ser>
          <c:idx val="3"/>
          <c:order val="3"/>
          <c:tx>
            <c:strRef>
              <c:f>Sheet1!$E$1</c:f>
              <c:strCache>
                <c:ptCount val="1"/>
                <c:pt idx="0">
                  <c:v>Disagree</c:v>
                </c:pt>
              </c:strCache>
            </c:strRef>
          </c:tx>
          <c:spPr>
            <a:solidFill>
              <a:srgbClr val="FF00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Sheet1!$E$2:$E$10</c:f>
              <c:numCache>
                <c:formatCode>General</c:formatCode>
                <c:ptCount val="9"/>
              </c:numCache>
            </c:numRef>
          </c:val>
          <c:extLst>
            <c:ext xmlns:c16="http://schemas.microsoft.com/office/drawing/2014/chart" uri="{C3380CC4-5D6E-409C-BE32-E72D297353CC}">
              <c16:uniqueId val="{00000003-B6C1-42CE-A878-7369D0933AD6}"/>
            </c:ext>
          </c:extLst>
        </c:ser>
        <c:ser>
          <c:idx val="4"/>
          <c:order val="4"/>
          <c:tx>
            <c:strRef>
              <c:f>Sheet1!$F$1</c:f>
              <c:strCache>
                <c:ptCount val="1"/>
                <c:pt idx="0">
                  <c:v>Strongly disagree</c:v>
                </c:pt>
              </c:strCache>
            </c:strRef>
          </c:tx>
          <c:spPr>
            <a:solidFill>
              <a:srgbClr val="C000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Support children to be ready for school &amp; develop reading skills</c:v>
                </c:pt>
                <c:pt idx="1">
                  <c:v>Keep our stock &amp; resources up to date &amp; appealing</c:v>
                </c:pt>
                <c:pt idx="2">
                  <c:v>Help adults to improve their literacy for everyday life</c:v>
                </c:pt>
                <c:pt idx="3">
                  <c:v>Ensure that our staff have the right skills &amp; support to deliver the best possible service</c:v>
                </c:pt>
                <c:pt idx="4">
                  <c:v>Provide books &amp; resources in formats that meet changing needs</c:v>
                </c:pt>
                <c:pt idx="5">
                  <c:v>Deliver a new &amp; exciting programme of events &amp; activities</c:v>
                </c:pt>
                <c:pt idx="6">
                  <c:v>Get residents more involved in shaping the service</c:v>
                </c:pt>
                <c:pt idx="7">
                  <c:v>Explore new roles &amp; opportunities for volunteers to enhance our service</c:v>
                </c:pt>
                <c:pt idx="8">
                  <c:v>Explore new opportunities to generate additional income</c:v>
                </c:pt>
              </c:strCache>
            </c:strRef>
          </c:cat>
          <c:val>
            <c:numRef>
              <c:f>Sheet1!$F$2:$F$10</c:f>
              <c:numCache>
                <c:formatCode>General</c:formatCode>
                <c:ptCount val="9"/>
                <c:pt idx="8" formatCode="0%">
                  <c:v>0.04</c:v>
                </c:pt>
              </c:numCache>
            </c:numRef>
          </c:val>
          <c:extLst>
            <c:ext xmlns:c16="http://schemas.microsoft.com/office/drawing/2014/chart" uri="{C3380CC4-5D6E-409C-BE32-E72D297353CC}">
              <c16:uniqueId val="{00000001-3FD9-4FEF-9353-51F404A8C7F9}"/>
            </c:ext>
          </c:extLst>
        </c:ser>
        <c:dLbls>
          <c:showLegendKey val="0"/>
          <c:showVal val="0"/>
          <c:showCatName val="0"/>
          <c:showSerName val="0"/>
          <c:showPercent val="0"/>
          <c:showBubbleSize val="0"/>
        </c:dLbls>
        <c:gapWidth val="40"/>
        <c:overlap val="10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
        </c:scaling>
        <c:delete val="1"/>
        <c:axPos val="t"/>
        <c:numFmt formatCode="0%" sourceLinked="1"/>
        <c:majorTickMark val="out"/>
        <c:minorTickMark val="none"/>
        <c:tickLblPos val="nextTo"/>
        <c:crossAx val="534052464"/>
        <c:crosses val="autoZero"/>
        <c:crossBetween val="between"/>
      </c:valAx>
      <c:spPr>
        <a:noFill/>
        <a:ln>
          <a:noFill/>
        </a:ln>
        <a:effectLst/>
      </c:spPr>
    </c:plotArea>
    <c:legend>
      <c:legendPos val="b"/>
      <c:layout>
        <c:manualLayout>
          <c:xMode val="edge"/>
          <c:yMode val="edge"/>
          <c:x val="0.76438588659521256"/>
          <c:y val="0.66233969802718817"/>
          <c:w val="0.18304189727431508"/>
          <c:h val="0.2764087829252767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276406512001302"/>
          <c:y val="0"/>
          <c:w val="0.46879855762771366"/>
          <c:h val="0.62755470458142215"/>
        </c:manualLayout>
      </c:layout>
      <c:barChart>
        <c:barDir val="bar"/>
        <c:grouping val="percentStacked"/>
        <c:varyColors val="0"/>
        <c:ser>
          <c:idx val="0"/>
          <c:order val="0"/>
          <c:tx>
            <c:strRef>
              <c:f>Sheet1!$B$1</c:f>
              <c:strCache>
                <c:ptCount val="1"/>
                <c:pt idx="0">
                  <c:v>Strongly agree</c:v>
                </c:pt>
              </c:strCache>
            </c:strRef>
          </c:tx>
          <c:spPr>
            <a:solidFill>
              <a:srgbClr val="0066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Sheet1!$B$2:$B$9</c:f>
              <c:numCache>
                <c:formatCode>0%</c:formatCode>
                <c:ptCount val="8"/>
                <c:pt idx="0">
                  <c:v>0.56999999999999995</c:v>
                </c:pt>
                <c:pt idx="1">
                  <c:v>0.54</c:v>
                </c:pt>
                <c:pt idx="2">
                  <c:v>0.5</c:v>
                </c:pt>
                <c:pt idx="3">
                  <c:v>0.56999999999999995</c:v>
                </c:pt>
                <c:pt idx="4">
                  <c:v>0.39</c:v>
                </c:pt>
                <c:pt idx="5">
                  <c:v>0.32</c:v>
                </c:pt>
                <c:pt idx="6">
                  <c:v>0.36</c:v>
                </c:pt>
                <c:pt idx="7">
                  <c:v>0.36</c:v>
                </c:pt>
              </c:numCache>
            </c:numRef>
          </c:val>
          <c:extLst>
            <c:ext xmlns:c16="http://schemas.microsoft.com/office/drawing/2014/chart" uri="{C3380CC4-5D6E-409C-BE32-E72D297353CC}">
              <c16:uniqueId val="{00000000-B6C1-42CE-A878-7369D0933AD6}"/>
            </c:ext>
          </c:extLst>
        </c:ser>
        <c:ser>
          <c:idx val="1"/>
          <c:order val="1"/>
          <c:tx>
            <c:strRef>
              <c:f>Sheet1!$C$1</c:f>
              <c:strCache>
                <c:ptCount val="1"/>
                <c:pt idx="0">
                  <c:v>Agree</c:v>
                </c:pt>
              </c:strCache>
            </c:strRef>
          </c:tx>
          <c:spPr>
            <a:solidFill>
              <a:srgbClr val="70AD47"/>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Sheet1!$C$2:$C$9</c:f>
              <c:numCache>
                <c:formatCode>0%</c:formatCode>
                <c:ptCount val="8"/>
                <c:pt idx="0">
                  <c:v>0.28999999999999998</c:v>
                </c:pt>
                <c:pt idx="1">
                  <c:v>0.32</c:v>
                </c:pt>
                <c:pt idx="2">
                  <c:v>0.14000000000000001</c:v>
                </c:pt>
                <c:pt idx="3">
                  <c:v>0.39</c:v>
                </c:pt>
                <c:pt idx="4">
                  <c:v>0.43</c:v>
                </c:pt>
                <c:pt idx="5">
                  <c:v>0.46</c:v>
                </c:pt>
                <c:pt idx="6">
                  <c:v>0.36</c:v>
                </c:pt>
                <c:pt idx="7">
                  <c:v>0.46</c:v>
                </c:pt>
              </c:numCache>
            </c:numRef>
          </c:val>
          <c:extLst>
            <c:ext xmlns:c16="http://schemas.microsoft.com/office/drawing/2014/chart" uri="{C3380CC4-5D6E-409C-BE32-E72D297353CC}">
              <c16:uniqueId val="{00000001-B6C1-42CE-A878-7369D0933AD6}"/>
            </c:ext>
          </c:extLst>
        </c:ser>
        <c:ser>
          <c:idx val="2"/>
          <c:order val="2"/>
          <c:tx>
            <c:strRef>
              <c:f>Sheet1!$D$1</c:f>
              <c:strCache>
                <c:ptCount val="1"/>
                <c:pt idx="0">
                  <c:v>Neither agree nor disagree</c:v>
                </c:pt>
              </c:strCache>
            </c:strRef>
          </c:tx>
          <c:spPr>
            <a:solidFill>
              <a:srgbClr val="ED7D31"/>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Sheet1!$D$2:$D$9</c:f>
              <c:numCache>
                <c:formatCode>0%</c:formatCode>
                <c:ptCount val="8"/>
                <c:pt idx="0">
                  <c:v>0.14000000000000001</c:v>
                </c:pt>
                <c:pt idx="1">
                  <c:v>0.14000000000000001</c:v>
                </c:pt>
                <c:pt idx="2">
                  <c:v>0.36</c:v>
                </c:pt>
                <c:pt idx="3">
                  <c:v>0.04</c:v>
                </c:pt>
                <c:pt idx="4">
                  <c:v>0.18</c:v>
                </c:pt>
                <c:pt idx="5">
                  <c:v>0.21</c:v>
                </c:pt>
                <c:pt idx="6">
                  <c:v>0.28999999999999998</c:v>
                </c:pt>
                <c:pt idx="7">
                  <c:v>0.18</c:v>
                </c:pt>
              </c:numCache>
            </c:numRef>
          </c:val>
          <c:extLst>
            <c:ext xmlns:c16="http://schemas.microsoft.com/office/drawing/2014/chart" uri="{C3380CC4-5D6E-409C-BE32-E72D297353CC}">
              <c16:uniqueId val="{00000002-B6C1-42CE-A878-7369D0933AD6}"/>
            </c:ext>
          </c:extLst>
        </c:ser>
        <c:ser>
          <c:idx val="3"/>
          <c:order val="3"/>
          <c:tx>
            <c:strRef>
              <c:f>Sheet1!$E$1</c:f>
              <c:strCache>
                <c:ptCount val="1"/>
                <c:pt idx="0">
                  <c:v>Disagree</c:v>
                </c:pt>
              </c:strCache>
            </c:strRef>
          </c:tx>
          <c:spPr>
            <a:solidFill>
              <a:srgbClr val="FF00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Sheet1!$E$2:$E$9</c:f>
              <c:numCache>
                <c:formatCode>General</c:formatCode>
                <c:ptCount val="8"/>
              </c:numCache>
            </c:numRef>
          </c:val>
          <c:extLst>
            <c:ext xmlns:c16="http://schemas.microsoft.com/office/drawing/2014/chart" uri="{C3380CC4-5D6E-409C-BE32-E72D297353CC}">
              <c16:uniqueId val="{00000003-B6C1-42CE-A878-7369D0933AD6}"/>
            </c:ext>
          </c:extLst>
        </c:ser>
        <c:ser>
          <c:idx val="4"/>
          <c:order val="4"/>
          <c:tx>
            <c:strRef>
              <c:f>Sheet1!$F$1</c:f>
              <c:strCache>
                <c:ptCount val="1"/>
                <c:pt idx="0">
                  <c:v>Strongly disagree</c:v>
                </c:pt>
              </c:strCache>
            </c:strRef>
          </c:tx>
          <c:spPr>
            <a:solidFill>
              <a:srgbClr val="C00000"/>
            </a:solidFill>
            <a:ln>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Develop mobile library offer to support service outreach &amp; community engagement</c:v>
                </c:pt>
                <c:pt idx="1">
                  <c:v>Improve our communications to help engage with our existing users &amp; new audiences</c:v>
                </c:pt>
                <c:pt idx="2">
                  <c:v>Develop a planned programme of improvements for buildings</c:v>
                </c:pt>
                <c:pt idx="3">
                  <c:v>Look at options to reduce carbon footprint of library buildings</c:v>
                </c:pt>
                <c:pt idx="4">
                  <c:v>Improve communications &amp; engagement with staff &amp; volunteers</c:v>
                </c:pt>
                <c:pt idx="5">
                  <c:v>Rollout better mobile technology for staff &amp; volunteers</c:v>
                </c:pt>
                <c:pt idx="6">
                  <c:v>Update our printing services on offer to customers</c:v>
                </c:pt>
                <c:pt idx="7">
                  <c:v>Launch a new online library platform</c:v>
                </c:pt>
              </c:strCache>
            </c:strRef>
          </c:cat>
          <c:val>
            <c:numRef>
              <c:f>Sheet1!$F$2:$F$9</c:f>
              <c:numCache>
                <c:formatCode>General</c:formatCode>
                <c:ptCount val="8"/>
              </c:numCache>
            </c:numRef>
          </c:val>
          <c:extLst>
            <c:ext xmlns:c16="http://schemas.microsoft.com/office/drawing/2014/chart" uri="{C3380CC4-5D6E-409C-BE32-E72D297353CC}">
              <c16:uniqueId val="{00000001-3FD9-4FEF-9353-51F404A8C7F9}"/>
            </c:ext>
          </c:extLst>
        </c:ser>
        <c:dLbls>
          <c:showLegendKey val="0"/>
          <c:showVal val="0"/>
          <c:showCatName val="0"/>
          <c:showSerName val="0"/>
          <c:showPercent val="0"/>
          <c:showBubbleSize val="0"/>
        </c:dLbls>
        <c:gapWidth val="40"/>
        <c:overlap val="100"/>
        <c:axId val="534052464"/>
        <c:axId val="534052792"/>
      </c:barChart>
      <c:catAx>
        <c:axId val="53405246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34052792"/>
        <c:crosses val="autoZero"/>
        <c:auto val="1"/>
        <c:lblAlgn val="ctr"/>
        <c:lblOffset val="100"/>
        <c:noMultiLvlLbl val="0"/>
      </c:catAx>
      <c:valAx>
        <c:axId val="534052792"/>
        <c:scaling>
          <c:orientation val="minMax"/>
          <c:max val="1"/>
        </c:scaling>
        <c:delete val="1"/>
        <c:axPos val="t"/>
        <c:numFmt formatCode="0%" sourceLinked="1"/>
        <c:majorTickMark val="out"/>
        <c:minorTickMark val="none"/>
        <c:tickLblPos val="nextTo"/>
        <c:crossAx val="534052464"/>
        <c:crosses val="autoZero"/>
        <c:crossBetween val="between"/>
      </c:valAx>
      <c:spPr>
        <a:noFill/>
        <a:ln>
          <a:noFill/>
        </a:ln>
        <a:effectLst/>
      </c:spPr>
    </c:plotArea>
    <c:legend>
      <c:legendPos val="b"/>
      <c:layout>
        <c:manualLayout>
          <c:xMode val="edge"/>
          <c:yMode val="edge"/>
          <c:x val="0.76438588659521256"/>
          <c:y val="0.66233969802718817"/>
          <c:w val="0.18304189727431508"/>
          <c:h val="0.27640878292527671"/>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7625" y="0"/>
            <a:ext cx="2951163" cy="498475"/>
          </a:xfrm>
          <a:prstGeom prst="rect">
            <a:avLst/>
          </a:prstGeom>
        </p:spPr>
        <p:txBody>
          <a:bodyPr vert="horz" lIns="91440" tIns="45720" rIns="91440" bIns="45720" rtlCol="0"/>
          <a:lstStyle>
            <a:lvl1pPr algn="r">
              <a:defRPr sz="1200"/>
            </a:lvl1pPr>
          </a:lstStyle>
          <a:p>
            <a:fld id="{819E07CE-680A-4AB6-A1AD-6D205E4E3346}" type="datetimeFigureOut">
              <a:rPr lang="en-GB" smtClean="0"/>
              <a:t>25/02/2022</a:t>
            </a:fld>
            <a:endParaRPr lang="en-GB" dirty="0"/>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84725"/>
            <a:ext cx="5448300" cy="3914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4038"/>
            <a:ext cx="2951163" cy="49847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7625" y="9444038"/>
            <a:ext cx="2951163" cy="498475"/>
          </a:xfrm>
          <a:prstGeom prst="rect">
            <a:avLst/>
          </a:prstGeom>
        </p:spPr>
        <p:txBody>
          <a:bodyPr vert="horz" lIns="91440" tIns="45720" rIns="91440" bIns="45720" rtlCol="0" anchor="b"/>
          <a:lstStyle>
            <a:lvl1pPr algn="r">
              <a:defRPr sz="1200"/>
            </a:lvl1pPr>
          </a:lstStyle>
          <a:p>
            <a:fld id="{2B98D04C-FC81-4035-B1F5-CF817146DC9E}" type="slidenum">
              <a:rPr lang="en-GB" smtClean="0"/>
              <a:t>‹#›</a:t>
            </a:fld>
            <a:endParaRPr lang="en-GB" dirty="0"/>
          </a:p>
        </p:txBody>
      </p:sp>
    </p:spTree>
    <p:extLst>
      <p:ext uri="{BB962C8B-B14F-4D97-AF65-F5344CB8AC3E}">
        <p14:creationId xmlns:p14="http://schemas.microsoft.com/office/powerpoint/2010/main" val="375213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1</a:t>
            </a:fld>
            <a:endParaRPr lang="en-GB" dirty="0"/>
          </a:p>
        </p:txBody>
      </p:sp>
    </p:spTree>
    <p:extLst>
      <p:ext uri="{BB962C8B-B14F-4D97-AF65-F5344CB8AC3E}">
        <p14:creationId xmlns:p14="http://schemas.microsoft.com/office/powerpoint/2010/main" val="3695792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2</a:t>
            </a:fld>
            <a:endParaRPr lang="en-GB" dirty="0"/>
          </a:p>
        </p:txBody>
      </p:sp>
    </p:spTree>
    <p:extLst>
      <p:ext uri="{BB962C8B-B14F-4D97-AF65-F5344CB8AC3E}">
        <p14:creationId xmlns:p14="http://schemas.microsoft.com/office/powerpoint/2010/main" val="2167822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5</a:t>
            </a:fld>
            <a:endParaRPr lang="en-GB" dirty="0"/>
          </a:p>
        </p:txBody>
      </p:sp>
    </p:spTree>
    <p:extLst>
      <p:ext uri="{BB962C8B-B14F-4D97-AF65-F5344CB8AC3E}">
        <p14:creationId xmlns:p14="http://schemas.microsoft.com/office/powerpoint/2010/main" val="4908603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6</a:t>
            </a:fld>
            <a:endParaRPr lang="en-GB" dirty="0"/>
          </a:p>
        </p:txBody>
      </p:sp>
    </p:spTree>
    <p:extLst>
      <p:ext uri="{BB962C8B-B14F-4D97-AF65-F5344CB8AC3E}">
        <p14:creationId xmlns:p14="http://schemas.microsoft.com/office/powerpoint/2010/main" val="2391922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7</a:t>
            </a:fld>
            <a:endParaRPr lang="en-GB" dirty="0"/>
          </a:p>
        </p:txBody>
      </p:sp>
    </p:spTree>
    <p:extLst>
      <p:ext uri="{BB962C8B-B14F-4D97-AF65-F5344CB8AC3E}">
        <p14:creationId xmlns:p14="http://schemas.microsoft.com/office/powerpoint/2010/main" val="1140664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8</a:t>
            </a:fld>
            <a:endParaRPr lang="en-GB" dirty="0"/>
          </a:p>
        </p:txBody>
      </p:sp>
    </p:spTree>
    <p:extLst>
      <p:ext uri="{BB962C8B-B14F-4D97-AF65-F5344CB8AC3E}">
        <p14:creationId xmlns:p14="http://schemas.microsoft.com/office/powerpoint/2010/main" val="3367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10</a:t>
            </a:fld>
            <a:endParaRPr lang="en-GB" dirty="0"/>
          </a:p>
        </p:txBody>
      </p:sp>
    </p:spTree>
    <p:extLst>
      <p:ext uri="{BB962C8B-B14F-4D97-AF65-F5344CB8AC3E}">
        <p14:creationId xmlns:p14="http://schemas.microsoft.com/office/powerpoint/2010/main" val="2265440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11</a:t>
            </a:fld>
            <a:endParaRPr lang="en-GB" dirty="0"/>
          </a:p>
        </p:txBody>
      </p:sp>
    </p:spTree>
    <p:extLst>
      <p:ext uri="{BB962C8B-B14F-4D97-AF65-F5344CB8AC3E}">
        <p14:creationId xmlns:p14="http://schemas.microsoft.com/office/powerpoint/2010/main" val="1053834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98D04C-FC81-4035-B1F5-CF817146DC9E}" type="slidenum">
              <a:rPr lang="en-GB" smtClean="0"/>
              <a:t>23</a:t>
            </a:fld>
            <a:endParaRPr lang="en-GB" dirty="0"/>
          </a:p>
        </p:txBody>
      </p:sp>
    </p:spTree>
    <p:extLst>
      <p:ext uri="{BB962C8B-B14F-4D97-AF65-F5344CB8AC3E}">
        <p14:creationId xmlns:p14="http://schemas.microsoft.com/office/powerpoint/2010/main" val="30486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041B6A7-4C00-4A02-B48F-00D6C3A4B517}" type="datetime1">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489184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1543A0-C3DD-4D34-8BAC-6EF426E976F4}" type="datetime1">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835812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7D8200-4F14-48F3-BC97-2AC714A3B773}" type="datetime1">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3377523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1889634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4038161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477606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648213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3681978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3517467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1554715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37290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AAAAFB-0750-4044-A503-E4BE0D81C0FD}" type="datetime1">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a:xfrm>
            <a:off x="9326586" y="6617368"/>
            <a:ext cx="2743200" cy="242123"/>
          </a:xfrm>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31975318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8882757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314026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E8855B-DD27-409E-9005-093FB3B6B267}" type="datetimeFigureOut">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138329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C1E451-DD66-44D0-8D03-855A8ADA2805}" type="datetime1">
              <a:rPr lang="en-GB" smtClean="0"/>
              <a:t>25/02/2022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1263201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47CE30-3492-41A5-B541-202D3F180E30}" type="datetime1">
              <a:rPr lang="en-GB" smtClean="0"/>
              <a:t>25/02/2022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9001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85B979-D101-48AE-AB8D-82A99E9F4B7B}" type="datetime1">
              <a:rPr lang="en-GB" smtClean="0"/>
              <a:t>25/02/2022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516663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BA3F4B-8291-49C0-B976-A130E546717F}" type="datetime1">
              <a:rPr lang="en-GB" smtClean="0"/>
              <a:t>25/02/2022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4989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0D419-DE38-4069-9969-ED5AF0AFD0F3}" type="datetime1">
              <a:rPr lang="en-GB" smtClean="0"/>
              <a:t>25/02/2022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6330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E81F00-E1CF-42DA-A8B2-A17976CB2A6F}" type="datetime1">
              <a:rPr lang="en-GB" smtClean="0"/>
              <a:t>25/02/2022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4040174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032C44-153D-49D7-AAE6-75E3D06E8961}" type="datetime1">
              <a:rPr lang="en-GB" smtClean="0"/>
              <a:t>25/02/2022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26ED14E-EB6A-4F94-932A-3930CAD586E4}" type="slidenum">
              <a:rPr lang="en-GB" smtClean="0"/>
              <a:t>‹#›</a:t>
            </a:fld>
            <a:endParaRPr lang="en-GB" dirty="0"/>
          </a:p>
        </p:txBody>
      </p:sp>
    </p:spTree>
    <p:extLst>
      <p:ext uri="{BB962C8B-B14F-4D97-AF65-F5344CB8AC3E}">
        <p14:creationId xmlns:p14="http://schemas.microsoft.com/office/powerpoint/2010/main" val="2535928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340CDE-6D4A-46DB-9C57-7A3EF6F59EAC}" type="datetime1">
              <a:rPr lang="en-GB" smtClean="0"/>
              <a:t>25/02/2022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ED14E-EB6A-4F94-932A-3930CAD586E4}" type="slidenum">
              <a:rPr lang="en-GB" smtClean="0"/>
              <a:t>‹#›</a:t>
            </a:fld>
            <a:endParaRPr lang="en-GB" dirty="0"/>
          </a:p>
        </p:txBody>
      </p:sp>
    </p:spTree>
    <p:extLst>
      <p:ext uri="{BB962C8B-B14F-4D97-AF65-F5344CB8AC3E}">
        <p14:creationId xmlns:p14="http://schemas.microsoft.com/office/powerpoint/2010/main" val="48047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E8855B-DD27-409E-9005-093FB3B6B267}" type="datetimeFigureOut">
              <a:rPr lang="en-GB" smtClean="0"/>
              <a:t>25/02/2022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6ED14E-EB6A-4F94-932A-3930CAD586E4}" type="slidenum">
              <a:rPr lang="en-GB" smtClean="0"/>
              <a:t>‹#›</a:t>
            </a:fld>
            <a:endParaRPr lang="en-GB" dirty="0"/>
          </a:p>
        </p:txBody>
      </p:sp>
    </p:spTree>
    <p:extLst>
      <p:ext uri="{BB962C8B-B14F-4D97-AF65-F5344CB8AC3E}">
        <p14:creationId xmlns:p14="http://schemas.microsoft.com/office/powerpoint/2010/main" val="16454792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A89E63C-A439-4295-B93F-8AAAC7046461}"/>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9854069" y="275672"/>
            <a:ext cx="1877695" cy="907415"/>
          </a:xfrm>
          <a:prstGeom prst="rect">
            <a:avLst/>
          </a:prstGeom>
        </p:spPr>
      </p:pic>
      <p:sp>
        <p:nvSpPr>
          <p:cNvPr id="13" name="Text Box 14">
            <a:extLst>
              <a:ext uri="{FF2B5EF4-FFF2-40B4-BE49-F238E27FC236}">
                <a16:creationId xmlns:a16="http://schemas.microsoft.com/office/drawing/2014/main" id="{F508B5EC-BAFE-44A0-B48D-41AA4F9F6B14}"/>
              </a:ext>
            </a:extLst>
          </p:cNvPr>
          <p:cNvSpPr txBox="1">
            <a:spLocks noGrp="1"/>
          </p:cNvSpPr>
          <p:nvPr>
            <p:ph type="title" idx="4294967295"/>
          </p:nvPr>
        </p:nvSpPr>
        <p:spPr>
          <a:xfrm>
            <a:off x="738888" y="2106054"/>
            <a:ext cx="10054029" cy="495300"/>
          </a:xfrm>
          <a:prstGeom prst="rect">
            <a:avLst/>
          </a:prstGeom>
          <a:noFill/>
          <a:ln w="6350">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GB" sz="4000" b="0" i="0" u="none" strike="noStrike" kern="1200" cap="none" spc="0" normalizeH="0" baseline="0" noProof="0" dirty="0">
                <a:ln>
                  <a:noFill/>
                </a:ln>
                <a:effectLst/>
                <a:uLnTx/>
                <a:uFillTx/>
                <a:latin typeface="+mn-lt"/>
                <a:ea typeface="Calibri" panose="020F0502020204030204" pitchFamily="34" charset="0"/>
                <a:cs typeface="Times New Roman" panose="02020603050405020304" pitchFamily="18" charset="0"/>
              </a:rPr>
              <a:t>Essex County Council Everyone’s Library Service 2022 – 2026 consultation summary report</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GB" sz="2400" b="0" i="0" u="none" strike="noStrike" kern="1200" cap="none" spc="0" normalizeH="0" baseline="0" noProof="0" dirty="0">
                <a:ln>
                  <a:noFill/>
                </a:ln>
                <a:effectLst/>
                <a:uLnTx/>
                <a:uFillTx/>
                <a:latin typeface="+mn-lt"/>
                <a:ea typeface="Calibri" panose="020F0502020204030204" pitchFamily="34" charset="0"/>
                <a:cs typeface="Times New Roman" panose="02020603050405020304" pitchFamily="18" charset="0"/>
              </a:rPr>
              <a:t>Prepared by Lake Market Research</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GB" sz="2400" b="0" i="0" u="none" strike="noStrike" kern="1200" cap="none" spc="0" normalizeH="0" baseline="0" noProof="0" dirty="0">
                <a:ln>
                  <a:noFill/>
                </a:ln>
                <a:effectLst/>
                <a:uLnTx/>
                <a:uFillTx/>
                <a:latin typeface="+mn-lt"/>
                <a:ea typeface="Calibri" panose="020F0502020204030204" pitchFamily="34" charset="0"/>
                <a:cs typeface="Times New Roman" panose="02020603050405020304" pitchFamily="18" charset="0"/>
              </a:rPr>
              <a:t>February 2022</a:t>
            </a:r>
            <a:endParaRPr kumimoji="0" lang="en-GB" sz="2000" b="0" i="0" u="none" strike="noStrike" kern="1200" cap="none" spc="0" normalizeH="0" baseline="0" noProof="0" dirty="0">
              <a:ln>
                <a:noFill/>
              </a:ln>
              <a:effectLst/>
              <a:uLnTx/>
              <a:uFillTx/>
              <a:latin typeface="+mn-lt"/>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31E1CF5-309D-4F70-B816-549D241DCAA1}"/>
              </a:ext>
              <a:ext uri="{C183D7F6-B498-43B3-948B-1728B52AA6E4}">
                <adec:decorative xmlns:adec="http://schemas.microsoft.com/office/drawing/2017/decorative" val="1"/>
              </a:ext>
            </a:extLst>
          </p:cNvPr>
          <p:cNvSpPr/>
          <p:nvPr/>
        </p:nvSpPr>
        <p:spPr>
          <a:xfrm>
            <a:off x="0" y="5511567"/>
            <a:ext cx="12192000" cy="13588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Tree>
    <p:extLst>
      <p:ext uri="{BB962C8B-B14F-4D97-AF65-F5344CB8AC3E}">
        <p14:creationId xmlns:p14="http://schemas.microsoft.com/office/powerpoint/2010/main" val="4231481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450380D-985A-485E-9473-B5EE60B14B7D}"/>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latin typeface="+mn-lt"/>
              </a:rPr>
              <a:t> </a:t>
            </a:r>
            <a:r>
              <a:rPr lang="en-GB" sz="2400" dirty="0">
                <a:solidFill>
                  <a:schemeClr val="bg1"/>
                </a:solidFill>
              </a:rPr>
              <a:t>Usage and familiarity with library services</a:t>
            </a:r>
            <a:endParaRPr lang="en-GB" sz="2400" dirty="0">
              <a:solidFill>
                <a:schemeClr val="bg1"/>
              </a:solidFill>
              <a:latin typeface="+mn-lt"/>
            </a:endParaRP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Reasons for not currently using library services</a:t>
            </a:r>
          </a:p>
        </p:txBody>
      </p:sp>
      <p:sp>
        <p:nvSpPr>
          <p:cNvPr id="14" name="TextBox 13">
            <a:extLst>
              <a:ext uri="{FF2B5EF4-FFF2-40B4-BE49-F238E27FC236}">
                <a16:creationId xmlns:a16="http://schemas.microsoft.com/office/drawing/2014/main" id="{338E61C0-9A4F-49AF-B0ED-25F16C743245}"/>
              </a:ext>
            </a:extLst>
          </p:cNvPr>
          <p:cNvSpPr txBox="1"/>
          <p:nvPr/>
        </p:nvSpPr>
        <p:spPr>
          <a:xfrm>
            <a:off x="890546" y="870788"/>
            <a:ext cx="10824174" cy="86177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The most common reason for not using Essex Library Service is simply not having a need to (30%), followed by a perception of inconvenient opening hours (20%) and not having the time to use them (16%). </a:t>
            </a:r>
          </a:p>
          <a:p>
            <a:pPr marL="285750" indent="-285750">
              <a:spcBef>
                <a:spcPts val="600"/>
              </a:spcBef>
              <a:buFont typeface="Arial" panose="020B0604020202020204" pitchFamily="34" charset="0"/>
              <a:buChar char="•"/>
            </a:pPr>
            <a:r>
              <a:rPr lang="en-GB" sz="1500" dirty="0"/>
              <a:t>11% of those not using the services are unsure of what is available.</a:t>
            </a:r>
          </a:p>
        </p:txBody>
      </p:sp>
      <p:sp>
        <p:nvSpPr>
          <p:cNvPr id="13" name="TextBox 12">
            <a:extLst>
              <a:ext uri="{FF2B5EF4-FFF2-40B4-BE49-F238E27FC236}">
                <a16:creationId xmlns:a16="http://schemas.microsoft.com/office/drawing/2014/main" id="{B02702C3-360F-4851-BF80-A0B66102458E}"/>
              </a:ext>
            </a:extLst>
          </p:cNvPr>
          <p:cNvSpPr txBox="1"/>
          <p:nvPr/>
        </p:nvSpPr>
        <p:spPr>
          <a:xfrm>
            <a:off x="899255" y="2078083"/>
            <a:ext cx="10291664" cy="307777"/>
          </a:xfrm>
          <a:prstGeom prst="rect">
            <a:avLst/>
          </a:prstGeom>
          <a:noFill/>
        </p:spPr>
        <p:txBody>
          <a:bodyPr wrap="square" rtlCol="0">
            <a:spAutoFit/>
          </a:bodyPr>
          <a:lstStyle/>
          <a:p>
            <a:r>
              <a:rPr lang="en-GB" sz="1400" b="1" i="1" dirty="0"/>
              <a:t>If you do not currently use Essex Library Services, what are the reasons for this?</a:t>
            </a:r>
          </a:p>
        </p:txBody>
      </p:sp>
      <p:graphicFrame>
        <p:nvGraphicFramePr>
          <p:cNvPr id="12" name="Chart 11" descr="Bar chart displaying how consultees became aware of consultation. See table below">
            <a:extLst>
              <a:ext uri="{FF2B5EF4-FFF2-40B4-BE49-F238E27FC236}">
                <a16:creationId xmlns:a16="http://schemas.microsoft.com/office/drawing/2014/main" id="{D2561CBC-EF9B-4B12-9E3D-6BCD1813A776}"/>
              </a:ext>
            </a:extLst>
          </p:cNvPr>
          <p:cNvGraphicFramePr/>
          <p:nvPr>
            <p:extLst>
              <p:ext uri="{D42A27DB-BD31-4B8C-83A1-F6EECF244321}">
                <p14:modId xmlns:p14="http://schemas.microsoft.com/office/powerpoint/2010/main" val="2263578381"/>
              </p:ext>
            </p:extLst>
          </p:nvPr>
        </p:nvGraphicFramePr>
        <p:xfrm>
          <a:off x="723310" y="2594572"/>
          <a:ext cx="9667783" cy="36220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3" descr="Data table summarising displaying how consultees became aware of consultation">
            <a:extLst>
              <a:ext uri="{FF2B5EF4-FFF2-40B4-BE49-F238E27FC236}">
                <a16:creationId xmlns:a16="http://schemas.microsoft.com/office/drawing/2014/main" id="{471CA01C-02EC-4785-AC74-DDB86BE1E1E8}"/>
              </a:ext>
            </a:extLst>
          </p:cNvPr>
          <p:cNvGraphicFramePr>
            <a:graphicFrameLocks noGrp="1"/>
          </p:cNvGraphicFramePr>
          <p:nvPr>
            <p:extLst>
              <p:ext uri="{D42A27DB-BD31-4B8C-83A1-F6EECF244321}">
                <p14:modId xmlns:p14="http://schemas.microsoft.com/office/powerpoint/2010/main" val="2734495648"/>
              </p:ext>
            </p:extLst>
          </p:nvPr>
        </p:nvGraphicFramePr>
        <p:xfrm>
          <a:off x="6797212" y="3063514"/>
          <a:ext cx="3895968" cy="2830586"/>
        </p:xfrm>
        <a:graphic>
          <a:graphicData uri="http://schemas.openxmlformats.org/drawingml/2006/table">
            <a:tbl>
              <a:tblPr firstRow="1" bandRow="1">
                <a:tableStyleId>{5C22544A-7EE6-4342-B048-85BDC9FD1C3A}</a:tableStyleId>
              </a:tblPr>
              <a:tblGrid>
                <a:gridCol w="3295467">
                  <a:extLst>
                    <a:ext uri="{9D8B030D-6E8A-4147-A177-3AD203B41FA5}">
                      <a16:colId xmlns:a16="http://schemas.microsoft.com/office/drawing/2014/main" val="543588536"/>
                    </a:ext>
                  </a:extLst>
                </a:gridCol>
                <a:gridCol w="600501">
                  <a:extLst>
                    <a:ext uri="{9D8B030D-6E8A-4147-A177-3AD203B41FA5}">
                      <a16:colId xmlns:a16="http://schemas.microsoft.com/office/drawing/2014/main" val="506224242"/>
                    </a:ext>
                  </a:extLst>
                </a:gridCol>
              </a:tblGrid>
              <a:tr h="257326">
                <a:tc>
                  <a:txBody>
                    <a:bodyPr/>
                    <a:lstStyle/>
                    <a:p>
                      <a:r>
                        <a:rPr lang="en-GB" sz="1100" dirty="0"/>
                        <a:t>Supporting data table</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100" dirty="0"/>
                        <a:t>%</a:t>
                      </a:r>
                    </a:p>
                  </a:txBody>
                  <a:tcPr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374020149"/>
                  </a:ext>
                </a:extLst>
              </a:tr>
              <a:tr h="257326">
                <a:tc>
                  <a:txBody>
                    <a:bodyPr/>
                    <a:lstStyle/>
                    <a:p>
                      <a:r>
                        <a:rPr lang="en-GB" sz="1100" dirty="0"/>
                        <a:t>I don’t need the library service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257326">
                <a:tc>
                  <a:txBody>
                    <a:bodyPr/>
                    <a:lstStyle/>
                    <a:p>
                      <a:r>
                        <a:rPr lang="en-GB" sz="1100" dirty="0"/>
                        <a:t>The opening hours are inconvenient</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257326">
                <a:tc>
                  <a:txBody>
                    <a:bodyPr/>
                    <a:lstStyle/>
                    <a:p>
                      <a:r>
                        <a:rPr lang="en-GB" sz="1100" dirty="0"/>
                        <a:t>I don’t have time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257326">
                <a:tc>
                  <a:txBody>
                    <a:bodyPr/>
                    <a:lstStyle/>
                    <a:p>
                      <a:r>
                        <a:rPr lang="en-GB" sz="1100" dirty="0"/>
                        <a:t>I don’t feel safe in libraries due to Covid-19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257326">
                <a:tc>
                  <a:txBody>
                    <a:bodyPr/>
                    <a:lstStyle/>
                    <a:p>
                      <a:r>
                        <a:rPr lang="en-GB" sz="1100" dirty="0"/>
                        <a:t>I don’t know what is available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64900336"/>
                  </a:ext>
                </a:extLst>
              </a:tr>
              <a:tr h="257326">
                <a:tc>
                  <a:txBody>
                    <a:bodyPr/>
                    <a:lstStyle/>
                    <a:p>
                      <a:r>
                        <a:rPr lang="en-GB" sz="1100" dirty="0"/>
                        <a:t>The services available do not meet my needs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64011494"/>
                  </a:ext>
                </a:extLst>
              </a:tr>
              <a:tr h="257326">
                <a:tc>
                  <a:txBody>
                    <a:bodyPr/>
                    <a:lstStyle/>
                    <a:p>
                      <a:r>
                        <a:rPr lang="en-GB" sz="1100" dirty="0"/>
                        <a:t>I have a health problem or disability</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41337059"/>
                  </a:ext>
                </a:extLst>
              </a:tr>
              <a:tr h="257326">
                <a:tc>
                  <a:txBody>
                    <a:bodyPr/>
                    <a:lstStyle/>
                    <a:p>
                      <a:r>
                        <a:rPr lang="en-GB" sz="1100" dirty="0"/>
                        <a:t>They are difficult to get to</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66828132"/>
                  </a:ext>
                </a:extLst>
              </a:tr>
              <a:tr h="257326">
                <a:tc>
                  <a:txBody>
                    <a:bodyPr/>
                    <a:lstStyle/>
                    <a:p>
                      <a:r>
                        <a:rPr lang="en-GB" sz="1100" dirty="0"/>
                        <a:t>I would feel out of place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49891660"/>
                  </a:ext>
                </a:extLst>
              </a:tr>
              <a:tr h="257326">
                <a:tc>
                  <a:txBody>
                    <a:bodyPr/>
                    <a:lstStyle/>
                    <a:p>
                      <a:r>
                        <a:rPr lang="en-GB" sz="1100" dirty="0"/>
                        <a:t>None of these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79789576"/>
                  </a:ext>
                </a:extLst>
              </a:tr>
            </a:tbl>
          </a:graphicData>
        </a:graphic>
      </p:graphicFrame>
      <p:sp>
        <p:nvSpPr>
          <p:cNvPr id="29" name="TextBox 28">
            <a:extLst>
              <a:ext uri="{FF2B5EF4-FFF2-40B4-BE49-F238E27FC236}">
                <a16:creationId xmlns:a16="http://schemas.microsoft.com/office/drawing/2014/main" id="{8BDAF7A7-0207-4CF9-8448-A41CCB1BBCD3}"/>
              </a:ext>
            </a:extLst>
          </p:cNvPr>
          <p:cNvSpPr txBox="1"/>
          <p:nvPr/>
        </p:nvSpPr>
        <p:spPr>
          <a:xfrm>
            <a:off x="689133" y="6562111"/>
            <a:ext cx="2709160" cy="261610"/>
          </a:xfrm>
          <a:prstGeom prst="rect">
            <a:avLst/>
          </a:prstGeom>
          <a:noFill/>
        </p:spPr>
        <p:txBody>
          <a:bodyPr wrap="square" rtlCol="0">
            <a:spAutoFit/>
          </a:bodyPr>
          <a:lstStyle/>
          <a:p>
            <a:pPr>
              <a:tabLst>
                <a:tab pos="3043238" algn="l"/>
              </a:tabLst>
            </a:pPr>
            <a:r>
              <a:rPr lang="en-GB" sz="1100" i="1" dirty="0"/>
              <a:t>Base: all Individuals answering (174)</a:t>
            </a:r>
          </a:p>
        </p:txBody>
      </p:sp>
      <p:sp>
        <p:nvSpPr>
          <p:cNvPr id="4" name="Slide Number Placeholder 3">
            <a:extLst>
              <a:ext uri="{FF2B5EF4-FFF2-40B4-BE49-F238E27FC236}">
                <a16:creationId xmlns:a16="http://schemas.microsoft.com/office/drawing/2014/main" id="{E462BE05-7B6E-420B-A110-41F7FCAA5833}"/>
              </a:ext>
            </a:extLst>
          </p:cNvPr>
          <p:cNvSpPr>
            <a:spLocks noGrp="1"/>
          </p:cNvSpPr>
          <p:nvPr>
            <p:ph type="sldNum" sz="quarter" idx="12"/>
          </p:nvPr>
        </p:nvSpPr>
        <p:spPr>
          <a:xfrm>
            <a:off x="11638624" y="6617368"/>
            <a:ext cx="431161" cy="242123"/>
          </a:xfrm>
        </p:spPr>
        <p:txBody>
          <a:bodyPr/>
          <a:lstStyle/>
          <a:p>
            <a:fld id="{726ED14E-EB6A-4F94-932A-3930CAD586E4}" type="slidenum">
              <a:rPr lang="en-GB" smtClean="0"/>
              <a:t>10</a:t>
            </a:fld>
            <a:endParaRPr lang="en-GB" dirty="0"/>
          </a:p>
        </p:txBody>
      </p:sp>
    </p:spTree>
    <p:extLst>
      <p:ext uri="{BB962C8B-B14F-4D97-AF65-F5344CB8AC3E}">
        <p14:creationId xmlns:p14="http://schemas.microsoft.com/office/powerpoint/2010/main" val="791699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4">
            <a:extLst>
              <a:ext uri="{FF2B5EF4-FFF2-40B4-BE49-F238E27FC236}">
                <a16:creationId xmlns:a16="http://schemas.microsoft.com/office/drawing/2014/main" id="{F508B5EC-BAFE-44A0-B48D-41AA4F9F6B14}"/>
              </a:ext>
            </a:extLst>
          </p:cNvPr>
          <p:cNvSpPr txBox="1">
            <a:spLocks noGrp="1"/>
          </p:cNvSpPr>
          <p:nvPr>
            <p:ph type="title" idx="4294967295"/>
          </p:nvPr>
        </p:nvSpPr>
        <p:spPr>
          <a:xfrm>
            <a:off x="738888" y="2106054"/>
            <a:ext cx="10820766" cy="495300"/>
          </a:xfrm>
          <a:prstGeom prst="rect">
            <a:avLst/>
          </a:prstGeom>
          <a:noFill/>
          <a:ln w="6350">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effectLst/>
                <a:uLnTx/>
                <a:uFillTx/>
                <a:latin typeface="+mn-lt"/>
                <a:ea typeface="+mn-ea"/>
                <a:cs typeface="+mn-cs"/>
              </a:rPr>
              <a:t>Individuals overall opinion of key aims put forward</a:t>
            </a:r>
          </a:p>
        </p:txBody>
      </p:sp>
      <p:sp>
        <p:nvSpPr>
          <p:cNvPr id="16" name="Rectangle 15">
            <a:extLst>
              <a:ext uri="{FF2B5EF4-FFF2-40B4-BE49-F238E27FC236}">
                <a16:creationId xmlns:a16="http://schemas.microsoft.com/office/drawing/2014/main" id="{431E1CF5-309D-4F70-B816-549D241DCAA1}"/>
              </a:ext>
              <a:ext uri="{C183D7F6-B498-43B3-948B-1728B52AA6E4}">
                <adec:decorative xmlns:adec="http://schemas.microsoft.com/office/drawing/2017/decorative" val="1"/>
              </a:ext>
            </a:extLst>
          </p:cNvPr>
          <p:cNvSpPr/>
          <p:nvPr/>
        </p:nvSpPr>
        <p:spPr>
          <a:xfrm>
            <a:off x="0" y="5699464"/>
            <a:ext cx="12192000" cy="1170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8" name="Picture 7">
            <a:extLst>
              <a:ext uri="{FF2B5EF4-FFF2-40B4-BE49-F238E27FC236}">
                <a16:creationId xmlns:a16="http://schemas.microsoft.com/office/drawing/2014/main" id="{BD793FC5-6088-4211-8EAE-C5EBC91A53C2}"/>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038797" y="275672"/>
            <a:ext cx="1877695" cy="907415"/>
          </a:xfrm>
          <a:prstGeom prst="rect">
            <a:avLst/>
          </a:prstGeom>
        </p:spPr>
      </p:pic>
    </p:spTree>
    <p:extLst>
      <p:ext uri="{BB962C8B-B14F-4D97-AF65-F5344CB8AC3E}">
        <p14:creationId xmlns:p14="http://schemas.microsoft.com/office/powerpoint/2010/main" val="2107385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56FCCFE-4B0C-4BB6-8A0A-F30984B642C2}"/>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alibri" panose="020F0502020204030204"/>
                <a:ea typeface="+mn-ea"/>
                <a:cs typeface="+mn-cs"/>
              </a:rPr>
              <a:t>Individuals support for Aim One areas – Library Service and Literacy</a:t>
            </a:r>
          </a:p>
        </p:txBody>
      </p:sp>
      <p:sp>
        <p:nvSpPr>
          <p:cNvPr id="29" name="TextBox 28">
            <a:extLst>
              <a:ext uri="{FF2B5EF4-FFF2-40B4-BE49-F238E27FC236}">
                <a16:creationId xmlns:a16="http://schemas.microsoft.com/office/drawing/2014/main" id="{C12E9FBD-F0FF-44C5-B87D-A8C812E01230}"/>
              </a:ext>
            </a:extLst>
          </p:cNvPr>
          <p:cNvSpPr txBox="1"/>
          <p:nvPr/>
        </p:nvSpPr>
        <p:spPr>
          <a:xfrm>
            <a:off x="879566" y="768243"/>
            <a:ext cx="11190220" cy="861774"/>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rPr>
              <a:t>Overall agreement is particularly strong for five of the aim one areas with a significant proportion strongly agreeing with these aims.</a:t>
            </a: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500" dirty="0">
                <a:solidFill>
                  <a:prstClr val="black"/>
                </a:solidFill>
                <a:latin typeface="Calibri" panose="020F0502020204030204"/>
              </a:rPr>
              <a:t>Agreement with exploration of new roles and opportunities for volunteers and new opportunities to generate additional income is markedly lower.</a:t>
            </a:r>
            <a:endPar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DC79E3C3-27F1-4526-9EA3-2F33995BB0C5}"/>
              </a:ext>
            </a:extLst>
          </p:cNvPr>
          <p:cNvSpPr txBox="1"/>
          <p:nvPr/>
        </p:nvSpPr>
        <p:spPr>
          <a:xfrm>
            <a:off x="909036" y="1709337"/>
            <a:ext cx="1040608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prstClr val="black"/>
                </a:solidFill>
                <a:effectLst/>
                <a:uLnTx/>
                <a:uFillTx/>
                <a:latin typeface="Calibri" panose="020F0502020204030204"/>
                <a:ea typeface="+mn-ea"/>
                <a:cs typeface="+mn-cs"/>
              </a:rPr>
              <a:t>To what extent do you agree or disagree with the proposed aims…?</a:t>
            </a:r>
          </a:p>
        </p:txBody>
      </p:sp>
      <p:graphicFrame>
        <p:nvGraphicFramePr>
          <p:cNvPr id="23" name="Chart 22" descr="Chart displaying level of agreement with aim one areas amongst individuals">
            <a:extLst>
              <a:ext uri="{FF2B5EF4-FFF2-40B4-BE49-F238E27FC236}">
                <a16:creationId xmlns:a16="http://schemas.microsoft.com/office/drawing/2014/main" id="{B02F1F2C-ADBC-4094-86DE-820ABD02933B}"/>
              </a:ext>
            </a:extLst>
          </p:cNvPr>
          <p:cNvGraphicFramePr/>
          <p:nvPr>
            <p:extLst>
              <p:ext uri="{D42A27DB-BD31-4B8C-83A1-F6EECF244321}">
                <p14:modId xmlns:p14="http://schemas.microsoft.com/office/powerpoint/2010/main" val="3340364634"/>
              </p:ext>
            </p:extLst>
          </p:nvPr>
        </p:nvGraphicFramePr>
        <p:xfrm>
          <a:off x="655449" y="2111248"/>
          <a:ext cx="11536550" cy="37302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Table 3" descr="Data table Data table displaying level of agreement with aim one areas amongst individuals">
            <a:extLst>
              <a:ext uri="{FF2B5EF4-FFF2-40B4-BE49-F238E27FC236}">
                <a16:creationId xmlns:a16="http://schemas.microsoft.com/office/drawing/2014/main" id="{4D2B64A9-1161-403B-AF5A-DD6E0DC8D658}"/>
              </a:ext>
            </a:extLst>
          </p:cNvPr>
          <p:cNvGraphicFramePr>
            <a:graphicFrameLocks noGrp="1"/>
          </p:cNvGraphicFramePr>
          <p:nvPr>
            <p:extLst>
              <p:ext uri="{D42A27DB-BD31-4B8C-83A1-F6EECF244321}">
                <p14:modId xmlns:p14="http://schemas.microsoft.com/office/powerpoint/2010/main" val="2029742020"/>
              </p:ext>
            </p:extLst>
          </p:nvPr>
        </p:nvGraphicFramePr>
        <p:xfrm>
          <a:off x="1125380" y="4563376"/>
          <a:ext cx="8156407" cy="2204040"/>
        </p:xfrm>
        <a:graphic>
          <a:graphicData uri="http://schemas.openxmlformats.org/drawingml/2006/table">
            <a:tbl>
              <a:tblPr firstRow="1" bandRow="1">
                <a:tableStyleId>{5C22544A-7EE6-4342-B048-85BDC9FD1C3A}</a:tableStyleId>
              </a:tblPr>
              <a:tblGrid>
                <a:gridCol w="4818403">
                  <a:extLst>
                    <a:ext uri="{9D8B030D-6E8A-4147-A177-3AD203B41FA5}">
                      <a16:colId xmlns:a16="http://schemas.microsoft.com/office/drawing/2014/main" val="543588536"/>
                    </a:ext>
                  </a:extLst>
                </a:gridCol>
                <a:gridCol w="692459">
                  <a:extLst>
                    <a:ext uri="{9D8B030D-6E8A-4147-A177-3AD203B41FA5}">
                      <a16:colId xmlns:a16="http://schemas.microsoft.com/office/drawing/2014/main" val="506224242"/>
                    </a:ext>
                  </a:extLst>
                </a:gridCol>
                <a:gridCol w="550415">
                  <a:extLst>
                    <a:ext uri="{9D8B030D-6E8A-4147-A177-3AD203B41FA5}">
                      <a16:colId xmlns:a16="http://schemas.microsoft.com/office/drawing/2014/main" val="1631932869"/>
                    </a:ext>
                  </a:extLst>
                </a:gridCol>
                <a:gridCol w="639192">
                  <a:extLst>
                    <a:ext uri="{9D8B030D-6E8A-4147-A177-3AD203B41FA5}">
                      <a16:colId xmlns:a16="http://schemas.microsoft.com/office/drawing/2014/main" val="3081069856"/>
                    </a:ext>
                  </a:extLst>
                </a:gridCol>
                <a:gridCol w="727969">
                  <a:extLst>
                    <a:ext uri="{9D8B030D-6E8A-4147-A177-3AD203B41FA5}">
                      <a16:colId xmlns:a16="http://schemas.microsoft.com/office/drawing/2014/main" val="307225837"/>
                    </a:ext>
                  </a:extLst>
                </a:gridCol>
                <a:gridCol w="727969">
                  <a:extLst>
                    <a:ext uri="{9D8B030D-6E8A-4147-A177-3AD203B41FA5}">
                      <a16:colId xmlns:a16="http://schemas.microsoft.com/office/drawing/2014/main" val="2821104569"/>
                    </a:ext>
                  </a:extLst>
                </a:gridCol>
              </a:tblGrid>
              <a:tr h="155569">
                <a:tc>
                  <a:txBody>
                    <a:bodyPr/>
                    <a:lstStyle/>
                    <a:p>
                      <a:r>
                        <a:rPr lang="en-GB" sz="1100" dirty="0"/>
                        <a:t>Supporting data table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Strongly 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Neither</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 strongly</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155569">
                <a:tc>
                  <a:txBody>
                    <a:bodyPr/>
                    <a:lstStyle/>
                    <a:p>
                      <a:r>
                        <a:rPr lang="en-GB" sz="1100" dirty="0"/>
                        <a:t>Support children to be ready for school &amp; develop reading skills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82%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55569">
                <a:tc>
                  <a:txBody>
                    <a:bodyPr/>
                    <a:lstStyle/>
                    <a:p>
                      <a:r>
                        <a:rPr lang="en-GB" sz="1100" dirty="0"/>
                        <a:t>Keep our stock &amp; resources up to date &amp; appealing</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155569">
                <a:tc>
                  <a:txBody>
                    <a:bodyPr/>
                    <a:lstStyle/>
                    <a:p>
                      <a:r>
                        <a:rPr lang="en-GB" sz="1100" dirty="0"/>
                        <a:t>Help adults to improve their literacy for everyday life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55569">
                <a:tc>
                  <a:txBody>
                    <a:bodyPr/>
                    <a:lstStyle/>
                    <a:p>
                      <a:r>
                        <a:rPr lang="en-GB" sz="1100" dirty="0"/>
                        <a:t>Ensure our staff have the right skills &amp; support to deliver the best possible service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55569">
                <a:tc>
                  <a:txBody>
                    <a:bodyPr/>
                    <a:lstStyle/>
                    <a:p>
                      <a:r>
                        <a:rPr lang="en-GB" sz="1100" dirty="0"/>
                        <a:t>Provide books &amp; resources in formats that meet changing needs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155569">
                <a:tc>
                  <a:txBody>
                    <a:bodyPr/>
                    <a:lstStyle/>
                    <a:p>
                      <a:r>
                        <a:rPr lang="en-GB" sz="1100" dirty="0"/>
                        <a:t>Deliver a new &amp; exciting programme of events &amp; activities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155569">
                <a:tc>
                  <a:txBody>
                    <a:bodyPr/>
                    <a:lstStyle/>
                    <a:p>
                      <a:r>
                        <a:rPr lang="en-GB" sz="1100" dirty="0"/>
                        <a:t>Get residents more involved in shaping the service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802703"/>
                  </a:ext>
                </a:extLst>
              </a:tr>
              <a:tr h="155569">
                <a:tc>
                  <a:txBody>
                    <a:bodyPr/>
                    <a:lstStyle/>
                    <a:p>
                      <a:r>
                        <a:rPr lang="en-GB" sz="1100" dirty="0"/>
                        <a:t>Explore new roles &amp; opportunities for volunteers to enhance service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26205551"/>
                  </a:ext>
                </a:extLst>
              </a:tr>
              <a:tr h="155569">
                <a:tc>
                  <a:txBody>
                    <a:bodyPr/>
                    <a:lstStyle/>
                    <a:p>
                      <a:r>
                        <a:rPr lang="en-GB" sz="1100" dirty="0"/>
                        <a:t>Explore new opportunities to generate additional income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355666"/>
                  </a:ext>
                </a:extLst>
              </a:tr>
            </a:tbl>
          </a:graphicData>
        </a:graphic>
      </p:graphicFrame>
      <p:sp>
        <p:nvSpPr>
          <p:cNvPr id="33" name="TextBox 32">
            <a:extLst>
              <a:ext uri="{FF2B5EF4-FFF2-40B4-BE49-F238E27FC236}">
                <a16:creationId xmlns:a16="http://schemas.microsoft.com/office/drawing/2014/main" id="{255897A4-54DC-42DA-A951-210C37071098}"/>
              </a:ext>
            </a:extLst>
          </p:cNvPr>
          <p:cNvSpPr txBox="1"/>
          <p:nvPr/>
        </p:nvSpPr>
        <p:spPr>
          <a:xfrm>
            <a:off x="7942237" y="6607624"/>
            <a:ext cx="3857877" cy="2616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prstClr val="black"/>
                </a:solidFill>
                <a:effectLst/>
                <a:uLnTx/>
                <a:uFillTx/>
                <a:latin typeface="Calibri" panose="020F0502020204030204"/>
                <a:ea typeface="+mn-ea"/>
                <a:cs typeface="+mn-cs"/>
              </a:rPr>
              <a:t>Base: all Individuals answering (2,175)</a:t>
            </a:r>
          </a:p>
        </p:txBody>
      </p:sp>
      <p:sp>
        <p:nvSpPr>
          <p:cNvPr id="3" name="Slide Number Placeholder 2">
            <a:extLst>
              <a:ext uri="{FF2B5EF4-FFF2-40B4-BE49-F238E27FC236}">
                <a16:creationId xmlns:a16="http://schemas.microsoft.com/office/drawing/2014/main" id="{2A4D0F5D-8699-49F3-8C12-E43C43B9318B}"/>
              </a:ext>
              <a:ext uri="{C183D7F6-B498-43B3-948B-1728B52AA6E4}">
                <adec:decorative xmlns:adec="http://schemas.microsoft.com/office/drawing/2017/decorative" val="1"/>
              </a:ext>
            </a:extLst>
          </p:cNvPr>
          <p:cNvSpPr>
            <a:spLocks noGrp="1"/>
          </p:cNvSpPr>
          <p:nvPr>
            <p:ph type="sldNum" sz="quarter" idx="12"/>
          </p:nvPr>
        </p:nvSpPr>
        <p:spPr>
          <a:xfrm>
            <a:off x="11727402" y="6617368"/>
            <a:ext cx="342384" cy="2421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6ED14E-EB6A-4F94-932A-3930CAD586E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12050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696810B-3F96-435C-B1E8-6D20AA0771F5}"/>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1" y="258961"/>
            <a:ext cx="11142207"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Individuals comments on </a:t>
            </a:r>
            <a:r>
              <a:rPr kumimoji="0" lang="en-GB" sz="2400" b="0" i="0" u="none" strike="noStrike" kern="1200" cap="none" spc="0" normalizeH="0" baseline="0" noProof="0" dirty="0">
                <a:ln>
                  <a:noFill/>
                </a:ln>
                <a:effectLst/>
                <a:uLnTx/>
                <a:uFillTx/>
                <a:latin typeface="Calibri" panose="020F0502020204030204"/>
                <a:ea typeface="+mn-ea"/>
                <a:cs typeface="+mn-cs"/>
              </a:rPr>
              <a:t>Aim One areas – Library Service and Literacy</a:t>
            </a:r>
            <a:endParaRPr kumimoji="0" lang="en-GB" sz="2400" b="0" i="0" u="none" strike="noStrike" kern="1200" cap="none" spc="0" normalizeH="0" baseline="0" noProof="0" dirty="0">
              <a:ln>
                <a:noFill/>
              </a:ln>
              <a:effectLst/>
              <a:uLnTx/>
              <a:uFillTx/>
              <a:latin typeface="+mn-lt"/>
              <a:ea typeface="+mn-ea"/>
              <a:cs typeface="+mn-cs"/>
            </a:endParaRPr>
          </a:p>
        </p:txBody>
      </p:sp>
      <p:sp>
        <p:nvSpPr>
          <p:cNvPr id="14" name="TextBox 13">
            <a:extLst>
              <a:ext uri="{FF2B5EF4-FFF2-40B4-BE49-F238E27FC236}">
                <a16:creationId xmlns:a16="http://schemas.microsoft.com/office/drawing/2014/main" id="{338E61C0-9A4F-49AF-B0ED-25F16C743245}"/>
              </a:ext>
            </a:extLst>
          </p:cNvPr>
          <p:cNvSpPr txBox="1"/>
          <p:nvPr/>
        </p:nvSpPr>
        <p:spPr>
          <a:xfrm>
            <a:off x="890546" y="804887"/>
            <a:ext cx="10787648" cy="132343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The most common theme noted is that fully well trained and paid staff are critical to the library service (25%) and volunteers should be in addition to these staff and not replacing them (18%). Some are also concerned about a potential loss of physical books to electronic alternatives (14%) and the importance of improving the range of books / investing in physical book stock (13%).</a:t>
            </a:r>
          </a:p>
          <a:p>
            <a:pPr marL="285750" indent="-285750">
              <a:spcBef>
                <a:spcPts val="600"/>
              </a:spcBef>
              <a:buFont typeface="Arial" panose="020B0604020202020204" pitchFamily="34" charset="0"/>
              <a:buChar char="•"/>
            </a:pPr>
            <a:r>
              <a:rPr lang="en-GB" sz="1500" dirty="0"/>
              <a:t>Consistent with the comparably lower proportion of respondents agreeing, 12% of those providing a comment referenced the service should not be focusing on income generation and 10% indicated they do not support charging for services.</a:t>
            </a:r>
          </a:p>
        </p:txBody>
      </p:sp>
      <p:graphicFrame>
        <p:nvGraphicFramePr>
          <p:cNvPr id="20" name="Table 3" descr="Data table summarising percentage commenting on aim one areas">
            <a:extLst>
              <a:ext uri="{FF2B5EF4-FFF2-40B4-BE49-F238E27FC236}">
                <a16:creationId xmlns:a16="http://schemas.microsoft.com/office/drawing/2014/main" id="{D752DFC2-10BD-4A88-8716-57579D82C87F}"/>
              </a:ext>
            </a:extLst>
          </p:cNvPr>
          <p:cNvGraphicFramePr>
            <a:graphicFrameLocks noGrp="1"/>
          </p:cNvGraphicFramePr>
          <p:nvPr>
            <p:extLst>
              <p:ext uri="{D42A27DB-BD31-4B8C-83A1-F6EECF244321}">
                <p14:modId xmlns:p14="http://schemas.microsoft.com/office/powerpoint/2010/main" val="3137886609"/>
              </p:ext>
            </p:extLst>
          </p:nvPr>
        </p:nvGraphicFramePr>
        <p:xfrm>
          <a:off x="722903" y="2299320"/>
          <a:ext cx="6182605" cy="4354627"/>
        </p:xfrm>
        <a:graphic>
          <a:graphicData uri="http://schemas.openxmlformats.org/drawingml/2006/table">
            <a:tbl>
              <a:tblPr firstRow="1" bandRow="1">
                <a:tableStyleId>{5C22544A-7EE6-4342-B048-85BDC9FD1C3A}</a:tableStyleId>
              </a:tblPr>
              <a:tblGrid>
                <a:gridCol w="5526972">
                  <a:extLst>
                    <a:ext uri="{9D8B030D-6E8A-4147-A177-3AD203B41FA5}">
                      <a16:colId xmlns:a16="http://schemas.microsoft.com/office/drawing/2014/main" val="543588536"/>
                    </a:ext>
                  </a:extLst>
                </a:gridCol>
                <a:gridCol w="655633">
                  <a:extLst>
                    <a:ext uri="{9D8B030D-6E8A-4147-A177-3AD203B41FA5}">
                      <a16:colId xmlns:a16="http://schemas.microsoft.com/office/drawing/2014/main" val="506224242"/>
                    </a:ext>
                  </a:extLst>
                </a:gridCol>
              </a:tblGrid>
              <a:tr h="232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t>Individuals comments on Aim One areas, coded into key themes</a:t>
                      </a:r>
                    </a:p>
                  </a:txBody>
                  <a:tcPr marL="90000" marR="90000" marT="7200" marB="72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lnSpc>
                          <a:spcPct val="100000"/>
                        </a:lnSpc>
                      </a:pPr>
                      <a:r>
                        <a:rPr lang="en-GB" sz="1100" dirty="0">
                          <a:latin typeface="+mn-lt"/>
                        </a:rPr>
                        <a:t>%</a:t>
                      </a:r>
                    </a:p>
                  </a:txBody>
                  <a:tcPr marL="90000" marR="90000" marT="7200" marB="72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Fully well trained &amp; paid staff are critical to the service</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25%</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Volunteers should not replace trained staff only be in addition to</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18%</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85453026"/>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Concerned about loss of physical books to eBooks / digital alternatives</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14%</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68705946"/>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Improve range of books / invest in books / maintain if not improve book stock</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13%</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8683426"/>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Children's literacy / education is so important / support library involvement / links to schools</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12%</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Should not focus on income generation but providing a core service</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12%</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Charging for services is not welcome / free service for all / priority should be a free service</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10%</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Support aim one areas (non-specific)</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9%</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Support some chargeable services / activities / with caveats / proceed with caution</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8%</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More events / groups / clubs / socialising</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8%</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71386528"/>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Library is crucial to all / community / benefits all</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7%</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98244506"/>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Support volunteers in addition to staff</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7%</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10676525"/>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Suggestion for service / event / group / activity</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6%</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62390155"/>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Plans need further details / how will this be implemented / seems complex</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6%</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22738499"/>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Increase awareness / promotion of library services</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5%</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02173275"/>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Changes should not negatively affect current service levels</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4%</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19960818"/>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Evolve to community hub / provide access to other services</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4%</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47929844"/>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Service should be inclusive / not just about books</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4%</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06875339"/>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Adults' literacy / education is so important / support library involvement</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4%</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50108446"/>
                  </a:ext>
                </a:extLst>
              </a:tr>
              <a:tr h="206103">
                <a:tc>
                  <a:txBody>
                    <a:bodyPr/>
                    <a:lstStyle/>
                    <a:p>
                      <a:pPr algn="just">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Focus on providing books / core service / fostering reading / not involved in anything else</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00000"/>
                        </a:lnSpc>
                        <a:spcBef>
                          <a:spcPts val="0"/>
                        </a:spcBef>
                        <a:spcAft>
                          <a:spcPts val="0"/>
                        </a:spcAft>
                      </a:pPr>
                      <a:r>
                        <a:rPr lang="en-GB" sz="1100" dirty="0">
                          <a:solidFill>
                            <a:srgbClr val="000000"/>
                          </a:solidFill>
                          <a:effectLst/>
                          <a:latin typeface="+mn-lt"/>
                          <a:ea typeface="Times New Roman" panose="02020603050405020304" pitchFamily="18" charset="0"/>
                          <a:cs typeface="Calibri" panose="020F0502020204030204" pitchFamily="34" charset="0"/>
                        </a:rPr>
                        <a:t>3%</a:t>
                      </a:r>
                      <a:endParaRPr lang="en-GB" sz="1100" dirty="0">
                        <a:effectLst/>
                        <a:latin typeface="+mn-lt"/>
                        <a:ea typeface="Times New Roman" panose="02020603050405020304" pitchFamily="18" charset="0"/>
                        <a:cs typeface="Times New Roman" panose="02020603050405020304" pitchFamily="18" charset="0"/>
                      </a:endParaRPr>
                    </a:p>
                  </a:txBody>
                  <a:tcPr marT="7200" marB="7200" anchor="b">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03817054"/>
                  </a:ext>
                </a:extLst>
              </a:tr>
            </a:tbl>
          </a:graphicData>
        </a:graphic>
      </p:graphicFrame>
      <p:sp>
        <p:nvSpPr>
          <p:cNvPr id="15" name="Rectangle: Rounded Corners 14">
            <a:extLst>
              <a:ext uri="{FF2B5EF4-FFF2-40B4-BE49-F238E27FC236}">
                <a16:creationId xmlns:a16="http://schemas.microsoft.com/office/drawing/2014/main" id="{383E126A-884E-41DE-8929-8B2B8E668540}"/>
              </a:ext>
            </a:extLst>
          </p:cNvPr>
          <p:cNvSpPr/>
          <p:nvPr/>
        </p:nvSpPr>
        <p:spPr>
          <a:xfrm>
            <a:off x="7260207" y="2306137"/>
            <a:ext cx="4395323" cy="365176"/>
          </a:xfrm>
          <a:prstGeom prst="roundRect">
            <a:avLst/>
          </a:prstGeom>
          <a:solidFill>
            <a:schemeClr val="tx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Please note - 29% of Consultees answered this question</a:t>
            </a:r>
          </a:p>
        </p:txBody>
      </p:sp>
      <p:sp>
        <p:nvSpPr>
          <p:cNvPr id="4" name="Speech Bubble: Rectangle with Corners Rounded 3">
            <a:extLst>
              <a:ext uri="{FF2B5EF4-FFF2-40B4-BE49-F238E27FC236}">
                <a16:creationId xmlns:a16="http://schemas.microsoft.com/office/drawing/2014/main" id="{40CCCC78-88B5-432F-B4AC-993BD14655D8}"/>
              </a:ext>
            </a:extLst>
          </p:cNvPr>
          <p:cNvSpPr/>
          <p:nvPr/>
        </p:nvSpPr>
        <p:spPr>
          <a:xfrm>
            <a:off x="7386221" y="3172341"/>
            <a:ext cx="4265874" cy="726970"/>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Trained librarians are essential in the delivery of Library services and literacy. There must never be any kind of reliance on volunteers to do this, though of course volunteers should be encouraged to help.</a:t>
            </a:r>
          </a:p>
        </p:txBody>
      </p:sp>
      <p:sp>
        <p:nvSpPr>
          <p:cNvPr id="16" name="Speech Bubble: Rectangle with Corners Rounded 15">
            <a:extLst>
              <a:ext uri="{FF2B5EF4-FFF2-40B4-BE49-F238E27FC236}">
                <a16:creationId xmlns:a16="http://schemas.microsoft.com/office/drawing/2014/main" id="{C42D1EE2-BB25-45B4-85A7-4B4D087FD56E}"/>
              </a:ext>
            </a:extLst>
          </p:cNvPr>
          <p:cNvSpPr/>
          <p:nvPr/>
        </p:nvSpPr>
        <p:spPr>
          <a:xfrm>
            <a:off x="7193283" y="4110167"/>
            <a:ext cx="4826136" cy="789895"/>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I can see the appeal to the library of exploring new opportunities to generate income, but this needs a lot of thought - you could risk making people who can't afford these services feel excluded, feel the library is not for them or not access services which are free to use because they are worried there could be a fee.</a:t>
            </a:r>
          </a:p>
        </p:txBody>
      </p:sp>
      <p:sp>
        <p:nvSpPr>
          <p:cNvPr id="21" name="Speech Bubble: Rectangle with Corners Rounded 20">
            <a:extLst>
              <a:ext uri="{FF2B5EF4-FFF2-40B4-BE49-F238E27FC236}">
                <a16:creationId xmlns:a16="http://schemas.microsoft.com/office/drawing/2014/main" id="{FB1C3282-C490-4E62-A949-95080AFFFDEF}"/>
              </a:ext>
            </a:extLst>
          </p:cNvPr>
          <p:cNvSpPr/>
          <p:nvPr/>
        </p:nvSpPr>
        <p:spPr>
          <a:xfrm>
            <a:off x="7279688" y="5279176"/>
            <a:ext cx="4656551" cy="1210390"/>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A very careful balance probably needs to be made between providing invaluable services, resources and generating further income, whilst keeping costs down as I think a huge proportion of the population are struggling on very low incomes and the struggle may become even harder and possibly much sooner rather than later. Pressure to deliver only in those areas, distracts staff from core business and discourages people from visiting.</a:t>
            </a:r>
          </a:p>
        </p:txBody>
      </p:sp>
      <p:sp>
        <p:nvSpPr>
          <p:cNvPr id="19" name="TextBox 18">
            <a:extLst>
              <a:ext uri="{FF2B5EF4-FFF2-40B4-BE49-F238E27FC236}">
                <a16:creationId xmlns:a16="http://schemas.microsoft.com/office/drawing/2014/main" id="{E43DF6B5-7E71-42E8-A756-8EB7F27C906A}"/>
              </a:ext>
            </a:extLst>
          </p:cNvPr>
          <p:cNvSpPr txBox="1"/>
          <p:nvPr/>
        </p:nvSpPr>
        <p:spPr>
          <a:xfrm>
            <a:off x="8778240" y="6601443"/>
            <a:ext cx="2873855" cy="261610"/>
          </a:xfrm>
          <a:prstGeom prst="rect">
            <a:avLst/>
          </a:prstGeom>
          <a:noFill/>
        </p:spPr>
        <p:txBody>
          <a:bodyPr wrap="square" rtlCol="0">
            <a:spAutoFit/>
          </a:bodyPr>
          <a:lstStyle/>
          <a:p>
            <a:pPr algn="r"/>
            <a:r>
              <a:rPr lang="en-GB" sz="1100" i="1" dirty="0"/>
              <a:t>Base: all Individuals answering (638)</a:t>
            </a:r>
          </a:p>
        </p:txBody>
      </p:sp>
      <p:sp>
        <p:nvSpPr>
          <p:cNvPr id="3" name="Slide Number Placeholder 2">
            <a:extLst>
              <a:ext uri="{FF2B5EF4-FFF2-40B4-BE49-F238E27FC236}">
                <a16:creationId xmlns:a16="http://schemas.microsoft.com/office/drawing/2014/main" id="{B1DE1D71-13EB-4F22-8CB8-56F67E6D03EB}"/>
              </a:ext>
              <a:ext uri="{C183D7F6-B498-43B3-948B-1728B52AA6E4}">
                <adec:decorative xmlns:adec="http://schemas.microsoft.com/office/drawing/2017/decorative" val="1"/>
              </a:ext>
            </a:extLst>
          </p:cNvPr>
          <p:cNvSpPr>
            <a:spLocks noGrp="1"/>
          </p:cNvSpPr>
          <p:nvPr>
            <p:ph type="sldNum" sz="quarter" idx="12"/>
          </p:nvPr>
        </p:nvSpPr>
        <p:spPr>
          <a:xfrm>
            <a:off x="11678194" y="6617368"/>
            <a:ext cx="391592" cy="242123"/>
          </a:xfrm>
        </p:spPr>
        <p:txBody>
          <a:bodyPr/>
          <a:lstStyle/>
          <a:p>
            <a:fld id="{726ED14E-EB6A-4F94-932A-3930CAD586E4}" type="slidenum">
              <a:rPr lang="en-GB" smtClean="0"/>
              <a:t>13</a:t>
            </a:fld>
            <a:endParaRPr lang="en-GB" dirty="0"/>
          </a:p>
        </p:txBody>
      </p:sp>
    </p:spTree>
    <p:extLst>
      <p:ext uri="{BB962C8B-B14F-4D97-AF65-F5344CB8AC3E}">
        <p14:creationId xmlns:p14="http://schemas.microsoft.com/office/powerpoint/2010/main" val="1482832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56FCCFE-4B0C-4BB6-8A0A-F30984B642C2}"/>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Individuals </a:t>
            </a:r>
            <a:r>
              <a:rPr kumimoji="0" lang="en-GB" sz="2400" b="0" i="0" u="none" strike="noStrike" kern="1200" cap="none" spc="0" normalizeH="0" baseline="0" noProof="0" dirty="0">
                <a:ln>
                  <a:noFill/>
                </a:ln>
                <a:effectLst/>
                <a:uLnTx/>
                <a:uFillTx/>
                <a:latin typeface="Calibri" panose="020F0502020204030204"/>
                <a:ea typeface="+mn-ea"/>
                <a:cs typeface="+mn-cs"/>
              </a:rPr>
              <a:t>support for Aim Two areas – Infrastructure and Communications</a:t>
            </a:r>
          </a:p>
        </p:txBody>
      </p:sp>
      <p:sp>
        <p:nvSpPr>
          <p:cNvPr id="10" name="TextBox 9">
            <a:extLst>
              <a:ext uri="{FF2B5EF4-FFF2-40B4-BE49-F238E27FC236}">
                <a16:creationId xmlns:a16="http://schemas.microsoft.com/office/drawing/2014/main" id="{8D7C84AE-C620-41E5-BAF4-880A22E05712}"/>
              </a:ext>
            </a:extLst>
          </p:cNvPr>
          <p:cNvSpPr txBox="1"/>
          <p:nvPr/>
        </p:nvSpPr>
        <p:spPr>
          <a:xfrm>
            <a:off x="790113" y="848286"/>
            <a:ext cx="11279673" cy="815608"/>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Overall agreement is high for five of the aim two areas; although the proportion strongly agreeing is lower than the highest ranking aim one areas.</a:t>
            </a: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dirty="0">
                <a:solidFill>
                  <a:prstClr val="black"/>
                </a:solidFill>
                <a:latin typeface="Calibri" panose="020F0502020204030204"/>
              </a:rPr>
              <a:t>Agreement with the technological sub areas of Aim Two are comparatively lower than the other Aim Two areas e.g. printing services offer and new online library platform.</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CD8AB183-E4C6-4A10-A6EE-EB8ECC7F70B6}"/>
              </a:ext>
            </a:extLst>
          </p:cNvPr>
          <p:cNvSpPr txBox="1"/>
          <p:nvPr/>
        </p:nvSpPr>
        <p:spPr>
          <a:xfrm>
            <a:off x="909036" y="1753581"/>
            <a:ext cx="1040608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prstClr val="black"/>
                </a:solidFill>
                <a:effectLst/>
                <a:uLnTx/>
                <a:uFillTx/>
                <a:latin typeface="Calibri" panose="020F0502020204030204"/>
                <a:ea typeface="+mn-ea"/>
                <a:cs typeface="+mn-cs"/>
              </a:rPr>
              <a:t>To what extent do you agree or disagree with the proposed aims…?</a:t>
            </a:r>
          </a:p>
        </p:txBody>
      </p:sp>
      <p:graphicFrame>
        <p:nvGraphicFramePr>
          <p:cNvPr id="23" name="Chart 22" descr="Chart displaying level of agreement with aim two areas amongst individuals">
            <a:extLst>
              <a:ext uri="{FF2B5EF4-FFF2-40B4-BE49-F238E27FC236}">
                <a16:creationId xmlns:a16="http://schemas.microsoft.com/office/drawing/2014/main" id="{B02F1F2C-ADBC-4094-86DE-820ABD02933B}"/>
              </a:ext>
            </a:extLst>
          </p:cNvPr>
          <p:cNvGraphicFramePr/>
          <p:nvPr>
            <p:extLst>
              <p:ext uri="{D42A27DB-BD31-4B8C-83A1-F6EECF244321}">
                <p14:modId xmlns:p14="http://schemas.microsoft.com/office/powerpoint/2010/main" val="3550624611"/>
              </p:ext>
            </p:extLst>
          </p:nvPr>
        </p:nvGraphicFramePr>
        <p:xfrm>
          <a:off x="655449" y="2138358"/>
          <a:ext cx="11536550" cy="37124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Table 3" descr="Data table displaying level of agreement with aim two areas amongst individuals">
            <a:extLst>
              <a:ext uri="{FF2B5EF4-FFF2-40B4-BE49-F238E27FC236}">
                <a16:creationId xmlns:a16="http://schemas.microsoft.com/office/drawing/2014/main" id="{4D2B64A9-1161-403B-AF5A-DD6E0DC8D658}"/>
              </a:ext>
            </a:extLst>
          </p:cNvPr>
          <p:cNvGraphicFramePr>
            <a:graphicFrameLocks noGrp="1"/>
          </p:cNvGraphicFramePr>
          <p:nvPr>
            <p:extLst>
              <p:ext uri="{D42A27DB-BD31-4B8C-83A1-F6EECF244321}">
                <p14:modId xmlns:p14="http://schemas.microsoft.com/office/powerpoint/2010/main" val="824749261"/>
              </p:ext>
            </p:extLst>
          </p:nvPr>
        </p:nvGraphicFramePr>
        <p:xfrm>
          <a:off x="790113" y="4563376"/>
          <a:ext cx="8491674" cy="2000400"/>
        </p:xfrm>
        <a:graphic>
          <a:graphicData uri="http://schemas.openxmlformats.org/drawingml/2006/table">
            <a:tbl>
              <a:tblPr firstRow="1" bandRow="1">
                <a:tableStyleId>{5C22544A-7EE6-4342-B048-85BDC9FD1C3A}</a:tableStyleId>
              </a:tblPr>
              <a:tblGrid>
                <a:gridCol w="5153670">
                  <a:extLst>
                    <a:ext uri="{9D8B030D-6E8A-4147-A177-3AD203B41FA5}">
                      <a16:colId xmlns:a16="http://schemas.microsoft.com/office/drawing/2014/main" val="543588536"/>
                    </a:ext>
                  </a:extLst>
                </a:gridCol>
                <a:gridCol w="692459">
                  <a:extLst>
                    <a:ext uri="{9D8B030D-6E8A-4147-A177-3AD203B41FA5}">
                      <a16:colId xmlns:a16="http://schemas.microsoft.com/office/drawing/2014/main" val="506224242"/>
                    </a:ext>
                  </a:extLst>
                </a:gridCol>
                <a:gridCol w="550415">
                  <a:extLst>
                    <a:ext uri="{9D8B030D-6E8A-4147-A177-3AD203B41FA5}">
                      <a16:colId xmlns:a16="http://schemas.microsoft.com/office/drawing/2014/main" val="1631932869"/>
                    </a:ext>
                  </a:extLst>
                </a:gridCol>
                <a:gridCol w="639192">
                  <a:extLst>
                    <a:ext uri="{9D8B030D-6E8A-4147-A177-3AD203B41FA5}">
                      <a16:colId xmlns:a16="http://schemas.microsoft.com/office/drawing/2014/main" val="3081069856"/>
                    </a:ext>
                  </a:extLst>
                </a:gridCol>
                <a:gridCol w="727969">
                  <a:extLst>
                    <a:ext uri="{9D8B030D-6E8A-4147-A177-3AD203B41FA5}">
                      <a16:colId xmlns:a16="http://schemas.microsoft.com/office/drawing/2014/main" val="307225837"/>
                    </a:ext>
                  </a:extLst>
                </a:gridCol>
                <a:gridCol w="727969">
                  <a:extLst>
                    <a:ext uri="{9D8B030D-6E8A-4147-A177-3AD203B41FA5}">
                      <a16:colId xmlns:a16="http://schemas.microsoft.com/office/drawing/2014/main" val="2821104569"/>
                    </a:ext>
                  </a:extLst>
                </a:gridCol>
              </a:tblGrid>
              <a:tr h="155569">
                <a:tc>
                  <a:txBody>
                    <a:bodyPr/>
                    <a:lstStyle/>
                    <a:p>
                      <a:r>
                        <a:rPr lang="en-GB" sz="1100" dirty="0"/>
                        <a:t>Supporting data table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Strongly 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Neither</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 strongly</a:t>
                      </a:r>
                    </a:p>
                  </a:txBody>
                  <a:tcPr marT="18000" marB="18000">
                    <a:lnL w="12700" cap="flat" cmpd="sng" algn="ctr">
                      <a:solidFill>
                        <a:schemeClr val="tx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155569">
                <a:tc>
                  <a:txBody>
                    <a:bodyPr/>
                    <a:lstStyle/>
                    <a:p>
                      <a:r>
                        <a:rPr lang="en-GB" sz="1100" dirty="0"/>
                        <a:t>Develop mobile library offer to support service outreach &amp; community engagement</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55569">
                <a:tc>
                  <a:txBody>
                    <a:bodyPr/>
                    <a:lstStyle/>
                    <a:p>
                      <a:r>
                        <a:rPr lang="en-GB" sz="1100" dirty="0"/>
                        <a:t>Improve our communications to help engage with our existing users &amp; new audiences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155569">
                <a:tc>
                  <a:txBody>
                    <a:bodyPr/>
                    <a:lstStyle/>
                    <a:p>
                      <a:r>
                        <a:rPr lang="en-GB" sz="1100" dirty="0"/>
                        <a:t>Develop a planned programme of improvements for building</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55569">
                <a:tc>
                  <a:txBody>
                    <a:bodyPr/>
                    <a:lstStyle/>
                    <a:p>
                      <a:r>
                        <a:rPr lang="en-GB" sz="1100" dirty="0"/>
                        <a:t>Look at options to reduce carbon footprint of library buildings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55569">
                <a:tc>
                  <a:txBody>
                    <a:bodyPr/>
                    <a:lstStyle/>
                    <a:p>
                      <a:r>
                        <a:rPr lang="en-GB" sz="1100" dirty="0"/>
                        <a:t>Improve communications &amp; engagement with staff &amp; volunteers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155569">
                <a:tc>
                  <a:txBody>
                    <a:bodyPr/>
                    <a:lstStyle/>
                    <a:p>
                      <a:r>
                        <a:rPr lang="en-GB" sz="1100" dirty="0"/>
                        <a:t>Rollout better mobile technology for staff &amp; volunteers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155569">
                <a:tc>
                  <a:txBody>
                    <a:bodyPr/>
                    <a:lstStyle/>
                    <a:p>
                      <a:r>
                        <a:rPr lang="en-GB" sz="1100" dirty="0"/>
                        <a:t>Update our printing services on offer to customers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802703"/>
                  </a:ext>
                </a:extLst>
              </a:tr>
              <a:tr h="155569">
                <a:tc>
                  <a:txBody>
                    <a:bodyPr/>
                    <a:lstStyle/>
                    <a:p>
                      <a:r>
                        <a:rPr lang="en-GB" sz="1100" dirty="0"/>
                        <a:t>Launch a new online library platform</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26205551"/>
                  </a:ext>
                </a:extLst>
              </a:tr>
            </a:tbl>
          </a:graphicData>
        </a:graphic>
      </p:graphicFrame>
      <p:sp>
        <p:nvSpPr>
          <p:cNvPr id="33" name="TextBox 32">
            <a:extLst>
              <a:ext uri="{FF2B5EF4-FFF2-40B4-BE49-F238E27FC236}">
                <a16:creationId xmlns:a16="http://schemas.microsoft.com/office/drawing/2014/main" id="{255897A4-54DC-42DA-A951-210C37071098}"/>
              </a:ext>
            </a:extLst>
          </p:cNvPr>
          <p:cNvSpPr txBox="1"/>
          <p:nvPr/>
        </p:nvSpPr>
        <p:spPr>
          <a:xfrm>
            <a:off x="7942237" y="6607624"/>
            <a:ext cx="3857877" cy="2616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prstClr val="black"/>
                </a:solidFill>
                <a:effectLst/>
                <a:uLnTx/>
                <a:uFillTx/>
                <a:latin typeface="Calibri" panose="020F0502020204030204"/>
                <a:ea typeface="+mn-ea"/>
                <a:cs typeface="+mn-cs"/>
              </a:rPr>
              <a:t>Base: all Individuals answering (2,159)</a:t>
            </a:r>
          </a:p>
        </p:txBody>
      </p:sp>
      <p:sp>
        <p:nvSpPr>
          <p:cNvPr id="3" name="Slide Number Placeholder 2">
            <a:extLst>
              <a:ext uri="{FF2B5EF4-FFF2-40B4-BE49-F238E27FC236}">
                <a16:creationId xmlns:a16="http://schemas.microsoft.com/office/drawing/2014/main" id="{2A4D0F5D-8699-49F3-8C12-E43C43B9318B}"/>
              </a:ext>
              <a:ext uri="{C183D7F6-B498-43B3-948B-1728B52AA6E4}">
                <adec:decorative xmlns:adec="http://schemas.microsoft.com/office/drawing/2017/decorative" val="1"/>
              </a:ext>
            </a:extLst>
          </p:cNvPr>
          <p:cNvSpPr>
            <a:spLocks noGrp="1"/>
          </p:cNvSpPr>
          <p:nvPr>
            <p:ph type="sldNum" sz="quarter" idx="12"/>
          </p:nvPr>
        </p:nvSpPr>
        <p:spPr>
          <a:xfrm>
            <a:off x="11700769" y="6617368"/>
            <a:ext cx="369017" cy="2421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6ED14E-EB6A-4F94-932A-3930CAD586E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7965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696810B-3F96-435C-B1E8-6D20AA0771F5}"/>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1" y="258961"/>
            <a:ext cx="11142207"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Individuals comments on </a:t>
            </a:r>
            <a:r>
              <a:rPr kumimoji="0" lang="en-GB" sz="2400" b="0" i="0" u="none" strike="noStrike" kern="1200" cap="none" spc="0" normalizeH="0" baseline="0" noProof="0" dirty="0">
                <a:ln>
                  <a:noFill/>
                </a:ln>
                <a:effectLst/>
                <a:uLnTx/>
                <a:uFillTx/>
                <a:latin typeface="Calibri" panose="020F0502020204030204"/>
                <a:ea typeface="+mn-ea"/>
                <a:cs typeface="+mn-cs"/>
              </a:rPr>
              <a:t>Aim Two areas – Infrastructure and Communications</a:t>
            </a:r>
            <a:endParaRPr kumimoji="0" lang="en-GB" sz="2400" b="0" i="0" u="none" strike="noStrike" kern="1200" cap="none" spc="0" normalizeH="0" baseline="0" noProof="0" dirty="0">
              <a:ln>
                <a:noFill/>
              </a:ln>
              <a:effectLst/>
              <a:uLnTx/>
              <a:uFillTx/>
              <a:latin typeface="+mn-lt"/>
              <a:ea typeface="+mn-ea"/>
              <a:cs typeface="+mn-cs"/>
            </a:endParaRPr>
          </a:p>
        </p:txBody>
      </p:sp>
      <p:sp>
        <p:nvSpPr>
          <p:cNvPr id="14" name="TextBox 13">
            <a:extLst>
              <a:ext uri="{FF2B5EF4-FFF2-40B4-BE49-F238E27FC236}">
                <a16:creationId xmlns:a16="http://schemas.microsoft.com/office/drawing/2014/main" id="{338E61C0-9A4F-49AF-B0ED-25F16C743245}"/>
              </a:ext>
            </a:extLst>
          </p:cNvPr>
          <p:cNvSpPr txBox="1"/>
          <p:nvPr/>
        </p:nvSpPr>
        <p:spPr>
          <a:xfrm>
            <a:off x="890546" y="756251"/>
            <a:ext cx="11094309" cy="132343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The most common theme references communication / promotion of the service is needed and communications should be improved (21%). Some are concerned about a potential loss of physical books to electronic alternatives (11%) and ensuring any changes are not to the detriment of the service as it stands currently (11%). </a:t>
            </a:r>
          </a:p>
          <a:p>
            <a:pPr marL="285750" indent="-285750">
              <a:spcBef>
                <a:spcPts val="600"/>
              </a:spcBef>
              <a:buFont typeface="Arial" panose="020B0604020202020204" pitchFamily="34" charset="0"/>
              <a:buChar char="•"/>
            </a:pPr>
            <a:r>
              <a:rPr lang="en-GB" sz="1500" dirty="0"/>
              <a:t>Whilst a proportion put forward concerns with regards to technology, suggestions are made to improve dated IT systems (9%), more / improved IT facilities within libraries (8%) and better technology / platforms to access online services remotely (8%).</a:t>
            </a:r>
          </a:p>
        </p:txBody>
      </p:sp>
      <p:graphicFrame>
        <p:nvGraphicFramePr>
          <p:cNvPr id="20" name="Table 3" descr="Data table summarising percentage commenting on aim two areas">
            <a:extLst>
              <a:ext uri="{FF2B5EF4-FFF2-40B4-BE49-F238E27FC236}">
                <a16:creationId xmlns:a16="http://schemas.microsoft.com/office/drawing/2014/main" id="{D752DFC2-10BD-4A88-8716-57579D82C87F}"/>
              </a:ext>
            </a:extLst>
          </p:cNvPr>
          <p:cNvGraphicFramePr>
            <a:graphicFrameLocks noGrp="1"/>
          </p:cNvGraphicFramePr>
          <p:nvPr>
            <p:extLst>
              <p:ext uri="{D42A27DB-BD31-4B8C-83A1-F6EECF244321}">
                <p14:modId xmlns:p14="http://schemas.microsoft.com/office/powerpoint/2010/main" val="3489906425"/>
              </p:ext>
            </p:extLst>
          </p:nvPr>
        </p:nvGraphicFramePr>
        <p:xfrm>
          <a:off x="784870" y="2190730"/>
          <a:ext cx="6550401" cy="4521285"/>
        </p:xfrm>
        <a:graphic>
          <a:graphicData uri="http://schemas.openxmlformats.org/drawingml/2006/table">
            <a:tbl>
              <a:tblPr firstRow="1" bandRow="1">
                <a:tableStyleId>{5C22544A-7EE6-4342-B048-85BDC9FD1C3A}</a:tableStyleId>
              </a:tblPr>
              <a:tblGrid>
                <a:gridCol w="5894768">
                  <a:extLst>
                    <a:ext uri="{9D8B030D-6E8A-4147-A177-3AD203B41FA5}">
                      <a16:colId xmlns:a16="http://schemas.microsoft.com/office/drawing/2014/main" val="543588536"/>
                    </a:ext>
                  </a:extLst>
                </a:gridCol>
                <a:gridCol w="655633">
                  <a:extLst>
                    <a:ext uri="{9D8B030D-6E8A-4147-A177-3AD203B41FA5}">
                      <a16:colId xmlns:a16="http://schemas.microsoft.com/office/drawing/2014/main" val="506224242"/>
                    </a:ext>
                  </a:extLst>
                </a:gridCol>
              </a:tblGrid>
              <a:tr h="2381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t>Individuals comments on Aim Two areas, coded into key themes</a:t>
                      </a:r>
                    </a:p>
                  </a:txBody>
                  <a:tcPr marL="90000" marR="90000"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lnSpc>
                          <a:spcPct val="100000"/>
                        </a:lnSpc>
                      </a:pPr>
                      <a:r>
                        <a:rPr lang="en-GB" sz="1100" dirty="0">
                          <a:latin typeface="+mn-lt"/>
                        </a:rPr>
                        <a:t>%</a:t>
                      </a:r>
                    </a:p>
                  </a:txBody>
                  <a:tcPr marL="90000" marR="90000" marT="3600" marB="3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Communication / promotion / awareness of library service / improve content of comms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Well trained / friendly / professional staff - proficient in tech support</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85453026"/>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Retain if not expand book stock / invest in physical books / do not replace with digital alternatives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68705946"/>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Ensure changes are not to the detriment of service / space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8683426"/>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Buildings need updating / improving / better facilities / accessible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374321">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 of technology should not replace staff / reduce personal contact / supplement current service only / should not be an online service only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Already have online platforms available / apps / are others needed / happy with current platforms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Investment / improvement in mobile libraries / must not replace physical libraries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Suggested improvements to current IT systems / systems are dated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More / improved IT facilities within libraries / Wi-Fi / air printing / issues with IT</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71386528"/>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need of better technology / platforms to access online catalogue / online services remotely </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98244506"/>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Buildings should be welcoming / provide a quiet space for reading/study / comfortable chairs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10676525"/>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Service must be fully inclusive - elderly / disabled - not everyone uses technology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62390155"/>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 aim two areas (non-specific)</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22738499"/>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Physical libraries important for community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02173275"/>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Plans need further details / how will this be implemented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19960818"/>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Can't comment on certain issues / don’t understand some of the terms used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47929844"/>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Improved printing service not needed / contradicts carbon footprint reduction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06875339"/>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Carbon footprint reduction is a worthy aim</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50108446"/>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 improvement to buildings necessary / not a priority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03817054"/>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Communication is adequate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129589099"/>
                  </a:ext>
                </a:extLst>
              </a:tr>
              <a:tr h="186136">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Where is funding coming from / sounds costly / how much will this cost</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504589289"/>
                  </a:ext>
                </a:extLst>
              </a:tr>
            </a:tbl>
          </a:graphicData>
        </a:graphic>
      </p:graphicFrame>
      <p:sp>
        <p:nvSpPr>
          <p:cNvPr id="15" name="Rectangle: Rounded Corners 14">
            <a:extLst>
              <a:ext uri="{FF2B5EF4-FFF2-40B4-BE49-F238E27FC236}">
                <a16:creationId xmlns:a16="http://schemas.microsoft.com/office/drawing/2014/main" id="{383E126A-884E-41DE-8929-8B2B8E668540}"/>
              </a:ext>
            </a:extLst>
          </p:cNvPr>
          <p:cNvSpPr/>
          <p:nvPr/>
        </p:nvSpPr>
        <p:spPr>
          <a:xfrm>
            <a:off x="7579802" y="2190730"/>
            <a:ext cx="4395323" cy="365176"/>
          </a:xfrm>
          <a:prstGeom prst="roundRect">
            <a:avLst/>
          </a:prstGeom>
          <a:solidFill>
            <a:schemeClr val="tx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Please note - 22% of Consultees answered this question</a:t>
            </a:r>
          </a:p>
        </p:txBody>
      </p:sp>
      <p:sp>
        <p:nvSpPr>
          <p:cNvPr id="4" name="Speech Bubble: Rectangle with Corners Rounded 3">
            <a:extLst>
              <a:ext uri="{FF2B5EF4-FFF2-40B4-BE49-F238E27FC236}">
                <a16:creationId xmlns:a16="http://schemas.microsoft.com/office/drawing/2014/main" id="{40CCCC78-88B5-432F-B4AC-993BD14655D8}"/>
              </a:ext>
            </a:extLst>
          </p:cNvPr>
          <p:cNvSpPr/>
          <p:nvPr/>
        </p:nvSpPr>
        <p:spPr>
          <a:xfrm>
            <a:off x="7542574" y="2815248"/>
            <a:ext cx="4290035" cy="726970"/>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Promotion of services is all within the library and its own social media so most people don’t know what is on offer. Events and activities should be promoted externally on village social media pages.</a:t>
            </a:r>
          </a:p>
        </p:txBody>
      </p:sp>
      <p:sp>
        <p:nvSpPr>
          <p:cNvPr id="16" name="Speech Bubble: Rectangle with Corners Rounded 15">
            <a:extLst>
              <a:ext uri="{FF2B5EF4-FFF2-40B4-BE49-F238E27FC236}">
                <a16:creationId xmlns:a16="http://schemas.microsoft.com/office/drawing/2014/main" id="{C42D1EE2-BB25-45B4-85A7-4B4D087FD56E}"/>
              </a:ext>
            </a:extLst>
          </p:cNvPr>
          <p:cNvSpPr/>
          <p:nvPr/>
        </p:nvSpPr>
        <p:spPr>
          <a:xfrm>
            <a:off x="7510509" y="3870472"/>
            <a:ext cx="4517787" cy="1248434"/>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The online, app and e-book offer is really important in the modern world and the library has made great strides forward on this front in recent years. It's important to build upon this and continue to increase the e-book offer and keep it up to date. It would also be great for many if library e-books could be compatible with Kindle, the most popular e-reader, though I appreciate this is a wider issue than within Essex libraries.</a:t>
            </a:r>
          </a:p>
        </p:txBody>
      </p:sp>
      <p:sp>
        <p:nvSpPr>
          <p:cNvPr id="21" name="Speech Bubble: Rectangle with Corners Rounded 20">
            <a:extLst>
              <a:ext uri="{FF2B5EF4-FFF2-40B4-BE49-F238E27FC236}">
                <a16:creationId xmlns:a16="http://schemas.microsoft.com/office/drawing/2014/main" id="{FB1C3282-C490-4E62-A949-95080AFFFDEF}"/>
              </a:ext>
            </a:extLst>
          </p:cNvPr>
          <p:cNvSpPr/>
          <p:nvPr/>
        </p:nvSpPr>
        <p:spPr>
          <a:xfrm>
            <a:off x="7732451" y="5379869"/>
            <a:ext cx="4252404" cy="976536"/>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Buildings should be inviting and accessible for all; children, those with disability mental, physical and sensory. The community need to know what the library has to offer. Outreach on social media can be improved. I feel the existing online library platform is underused. People won’t use it if they do not know it exists!</a:t>
            </a:r>
          </a:p>
        </p:txBody>
      </p:sp>
      <p:sp>
        <p:nvSpPr>
          <p:cNvPr id="19" name="TextBox 18">
            <a:extLst>
              <a:ext uri="{FF2B5EF4-FFF2-40B4-BE49-F238E27FC236}">
                <a16:creationId xmlns:a16="http://schemas.microsoft.com/office/drawing/2014/main" id="{E43DF6B5-7E71-42E8-A756-8EB7F27C906A}"/>
              </a:ext>
            </a:extLst>
          </p:cNvPr>
          <p:cNvSpPr txBox="1"/>
          <p:nvPr/>
        </p:nvSpPr>
        <p:spPr>
          <a:xfrm>
            <a:off x="8778240" y="6601443"/>
            <a:ext cx="2873855" cy="261610"/>
          </a:xfrm>
          <a:prstGeom prst="rect">
            <a:avLst/>
          </a:prstGeom>
          <a:noFill/>
        </p:spPr>
        <p:txBody>
          <a:bodyPr wrap="square" rtlCol="0">
            <a:spAutoFit/>
          </a:bodyPr>
          <a:lstStyle/>
          <a:p>
            <a:pPr algn="r"/>
            <a:r>
              <a:rPr lang="en-GB" sz="1100" i="1" dirty="0"/>
              <a:t>Base: all Individuals answering (485)</a:t>
            </a:r>
          </a:p>
        </p:txBody>
      </p:sp>
      <p:sp>
        <p:nvSpPr>
          <p:cNvPr id="3" name="Slide Number Placeholder 2">
            <a:extLst>
              <a:ext uri="{FF2B5EF4-FFF2-40B4-BE49-F238E27FC236}">
                <a16:creationId xmlns:a16="http://schemas.microsoft.com/office/drawing/2014/main" id="{B1DE1D71-13EB-4F22-8CB8-56F67E6D03EB}"/>
              </a:ext>
              <a:ext uri="{C183D7F6-B498-43B3-948B-1728B52AA6E4}">
                <adec:decorative xmlns:adec="http://schemas.microsoft.com/office/drawing/2017/decorative" val="1"/>
              </a:ext>
            </a:extLst>
          </p:cNvPr>
          <p:cNvSpPr>
            <a:spLocks noGrp="1"/>
          </p:cNvSpPr>
          <p:nvPr>
            <p:ph type="sldNum" sz="quarter" idx="12"/>
          </p:nvPr>
        </p:nvSpPr>
        <p:spPr>
          <a:xfrm>
            <a:off x="11678194" y="6617368"/>
            <a:ext cx="391592" cy="242123"/>
          </a:xfrm>
        </p:spPr>
        <p:txBody>
          <a:bodyPr/>
          <a:lstStyle/>
          <a:p>
            <a:fld id="{726ED14E-EB6A-4F94-932A-3930CAD586E4}" type="slidenum">
              <a:rPr lang="en-GB" smtClean="0"/>
              <a:t>15</a:t>
            </a:fld>
            <a:endParaRPr lang="en-GB" dirty="0"/>
          </a:p>
        </p:txBody>
      </p:sp>
    </p:spTree>
    <p:extLst>
      <p:ext uri="{BB962C8B-B14F-4D97-AF65-F5344CB8AC3E}">
        <p14:creationId xmlns:p14="http://schemas.microsoft.com/office/powerpoint/2010/main" val="675857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56FCCFE-4B0C-4BB6-8A0A-F30984B642C2}"/>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11099834"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Individuals support </a:t>
            </a:r>
            <a:r>
              <a:rPr kumimoji="0" lang="en-GB" sz="2400" b="0" i="0" u="none" strike="noStrike" kern="1200" cap="none" spc="0" normalizeH="0" baseline="0" noProof="0" dirty="0">
                <a:ln>
                  <a:noFill/>
                </a:ln>
                <a:effectLst/>
                <a:uLnTx/>
                <a:uFillTx/>
                <a:latin typeface="Calibri" panose="020F0502020204030204"/>
                <a:ea typeface="+mn-ea"/>
                <a:cs typeface="+mn-cs"/>
              </a:rPr>
              <a:t>for Aim Three Areas – Supporting Communities and Levelling up</a:t>
            </a:r>
          </a:p>
        </p:txBody>
      </p:sp>
      <p:sp>
        <p:nvSpPr>
          <p:cNvPr id="29" name="TextBox 28">
            <a:extLst>
              <a:ext uri="{FF2B5EF4-FFF2-40B4-BE49-F238E27FC236}">
                <a16:creationId xmlns:a16="http://schemas.microsoft.com/office/drawing/2014/main" id="{C12E9FBD-F0FF-44C5-B87D-A8C812E01230}"/>
              </a:ext>
            </a:extLst>
          </p:cNvPr>
          <p:cNvSpPr txBox="1"/>
          <p:nvPr/>
        </p:nvSpPr>
        <p:spPr>
          <a:xfrm>
            <a:off x="879566" y="883657"/>
            <a:ext cx="10645495" cy="861774"/>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rPr>
              <a:t>Overall agreement is high for five of the aim three areas; although the proportion strongly agreeing is lower than the highest ranking aim one areas.</a:t>
            </a: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500" dirty="0">
                <a:solidFill>
                  <a:prstClr val="black"/>
                </a:solidFill>
                <a:latin typeface="Calibri" panose="020F0502020204030204"/>
              </a:rPr>
              <a:t>Agreement with exploration of options for providing chargeable activities alongside existing free activities is markedly lower.</a:t>
            </a:r>
            <a:endPar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53B02991-7A31-4BE8-B0DC-2BC2B51B30E3}"/>
              </a:ext>
            </a:extLst>
          </p:cNvPr>
          <p:cNvSpPr txBox="1"/>
          <p:nvPr/>
        </p:nvSpPr>
        <p:spPr>
          <a:xfrm>
            <a:off x="909036" y="1939581"/>
            <a:ext cx="1040608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prstClr val="black"/>
                </a:solidFill>
                <a:effectLst/>
                <a:uLnTx/>
                <a:uFillTx/>
                <a:latin typeface="Calibri" panose="020F0502020204030204"/>
                <a:ea typeface="+mn-ea"/>
                <a:cs typeface="+mn-cs"/>
              </a:rPr>
              <a:t>To what extent do you agree or disagree with the proposed aims…?</a:t>
            </a:r>
          </a:p>
        </p:txBody>
      </p:sp>
      <p:graphicFrame>
        <p:nvGraphicFramePr>
          <p:cNvPr id="23" name="Chart 22" descr="Chart displaying level of agreement with aim three areas amongst individuals">
            <a:extLst>
              <a:ext uri="{FF2B5EF4-FFF2-40B4-BE49-F238E27FC236}">
                <a16:creationId xmlns:a16="http://schemas.microsoft.com/office/drawing/2014/main" id="{B02F1F2C-ADBC-4094-86DE-820ABD02933B}"/>
              </a:ext>
            </a:extLst>
          </p:cNvPr>
          <p:cNvGraphicFramePr/>
          <p:nvPr>
            <p:extLst>
              <p:ext uri="{D42A27DB-BD31-4B8C-83A1-F6EECF244321}">
                <p14:modId xmlns:p14="http://schemas.microsoft.com/office/powerpoint/2010/main" val="2078740031"/>
              </p:ext>
            </p:extLst>
          </p:nvPr>
        </p:nvGraphicFramePr>
        <p:xfrm>
          <a:off x="655449" y="2368364"/>
          <a:ext cx="11536550" cy="33390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Table 3" descr="Data table displaying level of agreement with aim three areas amongst individuals">
            <a:extLst>
              <a:ext uri="{FF2B5EF4-FFF2-40B4-BE49-F238E27FC236}">
                <a16:creationId xmlns:a16="http://schemas.microsoft.com/office/drawing/2014/main" id="{4D2B64A9-1161-403B-AF5A-DD6E0DC8D658}"/>
              </a:ext>
            </a:extLst>
          </p:cNvPr>
          <p:cNvGraphicFramePr>
            <a:graphicFrameLocks noGrp="1"/>
          </p:cNvGraphicFramePr>
          <p:nvPr>
            <p:extLst>
              <p:ext uri="{D42A27DB-BD31-4B8C-83A1-F6EECF244321}">
                <p14:modId xmlns:p14="http://schemas.microsoft.com/office/powerpoint/2010/main" val="465534167"/>
              </p:ext>
            </p:extLst>
          </p:nvPr>
        </p:nvGraphicFramePr>
        <p:xfrm>
          <a:off x="814662" y="4687663"/>
          <a:ext cx="8598206" cy="1593120"/>
        </p:xfrm>
        <a:graphic>
          <a:graphicData uri="http://schemas.openxmlformats.org/drawingml/2006/table">
            <a:tbl>
              <a:tblPr firstRow="1" bandRow="1">
                <a:tableStyleId>{5C22544A-7EE6-4342-B048-85BDC9FD1C3A}</a:tableStyleId>
              </a:tblPr>
              <a:tblGrid>
                <a:gridCol w="5260202">
                  <a:extLst>
                    <a:ext uri="{9D8B030D-6E8A-4147-A177-3AD203B41FA5}">
                      <a16:colId xmlns:a16="http://schemas.microsoft.com/office/drawing/2014/main" val="543588536"/>
                    </a:ext>
                  </a:extLst>
                </a:gridCol>
                <a:gridCol w="692459">
                  <a:extLst>
                    <a:ext uri="{9D8B030D-6E8A-4147-A177-3AD203B41FA5}">
                      <a16:colId xmlns:a16="http://schemas.microsoft.com/office/drawing/2014/main" val="506224242"/>
                    </a:ext>
                  </a:extLst>
                </a:gridCol>
                <a:gridCol w="550415">
                  <a:extLst>
                    <a:ext uri="{9D8B030D-6E8A-4147-A177-3AD203B41FA5}">
                      <a16:colId xmlns:a16="http://schemas.microsoft.com/office/drawing/2014/main" val="1631932869"/>
                    </a:ext>
                  </a:extLst>
                </a:gridCol>
                <a:gridCol w="639192">
                  <a:extLst>
                    <a:ext uri="{9D8B030D-6E8A-4147-A177-3AD203B41FA5}">
                      <a16:colId xmlns:a16="http://schemas.microsoft.com/office/drawing/2014/main" val="3081069856"/>
                    </a:ext>
                  </a:extLst>
                </a:gridCol>
                <a:gridCol w="727969">
                  <a:extLst>
                    <a:ext uri="{9D8B030D-6E8A-4147-A177-3AD203B41FA5}">
                      <a16:colId xmlns:a16="http://schemas.microsoft.com/office/drawing/2014/main" val="307225837"/>
                    </a:ext>
                  </a:extLst>
                </a:gridCol>
                <a:gridCol w="727969">
                  <a:extLst>
                    <a:ext uri="{9D8B030D-6E8A-4147-A177-3AD203B41FA5}">
                      <a16:colId xmlns:a16="http://schemas.microsoft.com/office/drawing/2014/main" val="2821104569"/>
                    </a:ext>
                  </a:extLst>
                </a:gridCol>
              </a:tblGrid>
              <a:tr h="155569">
                <a:tc>
                  <a:txBody>
                    <a:bodyPr/>
                    <a:lstStyle/>
                    <a:p>
                      <a:r>
                        <a:rPr lang="en-GB" sz="1100" dirty="0"/>
                        <a:t>Supporting data table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Strongly 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Neither</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 strongly</a:t>
                      </a:r>
                    </a:p>
                  </a:txBody>
                  <a:tcPr marT="18000" marB="18000">
                    <a:lnL w="12700" cap="flat" cmpd="sng" algn="ctr">
                      <a:solidFill>
                        <a:schemeClr val="tx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155569">
                <a:tc>
                  <a:txBody>
                    <a:bodyPr/>
                    <a:lstStyle/>
                    <a:p>
                      <a:r>
                        <a:rPr lang="en-GB" sz="1100" dirty="0"/>
                        <a:t>Help reduce digital exclusion and improve digital skills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55569">
                <a:tc>
                  <a:txBody>
                    <a:bodyPr/>
                    <a:lstStyle/>
                    <a:p>
                      <a:r>
                        <a:rPr lang="en-GB" sz="1100" dirty="0"/>
                        <a:t>Connect residents with other services that can support &amp; enable them to live better lives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155569">
                <a:tc>
                  <a:txBody>
                    <a:bodyPr/>
                    <a:lstStyle/>
                    <a:p>
                      <a:r>
                        <a:rPr lang="en-GB" sz="1100" dirty="0"/>
                        <a:t>Expand our outreach services further for other users and communities who need it</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55569">
                <a:tc>
                  <a:txBody>
                    <a:bodyPr/>
                    <a:lstStyle/>
                    <a:p>
                      <a:r>
                        <a:rPr lang="en-GB" sz="1100" dirty="0"/>
                        <a:t>Provide support for people to improve their employability</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55569">
                <a:tc>
                  <a:txBody>
                    <a:bodyPr/>
                    <a:lstStyle/>
                    <a:p>
                      <a:r>
                        <a:rPr lang="en-GB" sz="1100" dirty="0"/>
                        <a:t>Support residents to improve their health and wellbeing</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155569">
                <a:tc>
                  <a:txBody>
                    <a:bodyPr/>
                    <a:lstStyle/>
                    <a:p>
                      <a:r>
                        <a:rPr lang="en-GB" sz="1100" dirty="0"/>
                        <a:t>Explore options for providing chargeable activities alongside the existing free activities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bl>
          </a:graphicData>
        </a:graphic>
      </p:graphicFrame>
      <p:sp>
        <p:nvSpPr>
          <p:cNvPr id="33" name="TextBox 32">
            <a:extLst>
              <a:ext uri="{FF2B5EF4-FFF2-40B4-BE49-F238E27FC236}">
                <a16:creationId xmlns:a16="http://schemas.microsoft.com/office/drawing/2014/main" id="{255897A4-54DC-42DA-A951-210C37071098}"/>
              </a:ext>
            </a:extLst>
          </p:cNvPr>
          <p:cNvSpPr txBox="1"/>
          <p:nvPr/>
        </p:nvSpPr>
        <p:spPr>
          <a:xfrm>
            <a:off x="7942237" y="6607624"/>
            <a:ext cx="3857877" cy="2616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prstClr val="black"/>
                </a:solidFill>
                <a:effectLst/>
                <a:uLnTx/>
                <a:uFillTx/>
                <a:latin typeface="Calibri" panose="020F0502020204030204"/>
                <a:ea typeface="+mn-ea"/>
                <a:cs typeface="+mn-cs"/>
              </a:rPr>
              <a:t>Base: all Individuals answering (2,159)</a:t>
            </a:r>
          </a:p>
        </p:txBody>
      </p:sp>
      <p:sp>
        <p:nvSpPr>
          <p:cNvPr id="3" name="Slide Number Placeholder 2">
            <a:extLst>
              <a:ext uri="{FF2B5EF4-FFF2-40B4-BE49-F238E27FC236}">
                <a16:creationId xmlns:a16="http://schemas.microsoft.com/office/drawing/2014/main" id="{2A4D0F5D-8699-49F3-8C12-E43C43B9318B}"/>
              </a:ext>
              <a:ext uri="{C183D7F6-B498-43B3-948B-1728B52AA6E4}">
                <adec:decorative xmlns:adec="http://schemas.microsoft.com/office/drawing/2017/decorative" val="1"/>
              </a:ext>
            </a:extLst>
          </p:cNvPr>
          <p:cNvSpPr>
            <a:spLocks noGrp="1"/>
          </p:cNvSpPr>
          <p:nvPr>
            <p:ph type="sldNum" sz="quarter" idx="12"/>
          </p:nvPr>
        </p:nvSpPr>
        <p:spPr>
          <a:xfrm>
            <a:off x="11638625" y="6617368"/>
            <a:ext cx="431161" cy="2421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6ED14E-EB6A-4F94-932A-3930CAD586E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2737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696810B-3F96-435C-B1E8-6D20AA0771F5}"/>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1" y="258961"/>
            <a:ext cx="11142207"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Individuals comments on </a:t>
            </a:r>
            <a:r>
              <a:rPr kumimoji="0" lang="en-GB" sz="2400" b="0" i="0" u="none" strike="noStrike" kern="1200" cap="none" spc="0" normalizeH="0" baseline="0" noProof="0" dirty="0">
                <a:ln>
                  <a:noFill/>
                </a:ln>
                <a:effectLst/>
                <a:uLnTx/>
                <a:uFillTx/>
                <a:latin typeface="Calibri" panose="020F0502020204030204"/>
                <a:ea typeface="+mn-ea"/>
                <a:cs typeface="+mn-cs"/>
              </a:rPr>
              <a:t>Aim Three areas – Supporting Communities and Levelling up</a:t>
            </a:r>
            <a:endParaRPr kumimoji="0" lang="en-GB" sz="2400" b="0" i="0" u="none" strike="noStrike" kern="1200" cap="none" spc="0" normalizeH="0" baseline="0" noProof="0" dirty="0">
              <a:ln>
                <a:noFill/>
              </a:ln>
              <a:effectLst/>
              <a:uLnTx/>
              <a:uFillTx/>
              <a:latin typeface="+mn-lt"/>
              <a:ea typeface="+mn-ea"/>
              <a:cs typeface="+mn-cs"/>
            </a:endParaRPr>
          </a:p>
        </p:txBody>
      </p:sp>
      <p:sp>
        <p:nvSpPr>
          <p:cNvPr id="14" name="TextBox 13">
            <a:extLst>
              <a:ext uri="{FF2B5EF4-FFF2-40B4-BE49-F238E27FC236}">
                <a16:creationId xmlns:a16="http://schemas.microsoft.com/office/drawing/2014/main" id="{338E61C0-9A4F-49AF-B0ED-25F16C743245}"/>
              </a:ext>
            </a:extLst>
          </p:cNvPr>
          <p:cNvSpPr txBox="1"/>
          <p:nvPr/>
        </p:nvSpPr>
        <p:spPr>
          <a:xfrm>
            <a:off x="890546" y="929033"/>
            <a:ext cx="10787648" cy="1092607"/>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Over one in five (22%) of those providing a comment noted a preference for the service to stick to the core offering and not be involved in other services that are provided elsewhere. 14% of those providing a comment noted they believe all services should be free and nothing should be chargeable. 11% also referred to the potential for chargeable services to exclude or deter people.</a:t>
            </a:r>
          </a:p>
          <a:p>
            <a:pPr marL="285750" indent="-285750">
              <a:spcBef>
                <a:spcPts val="600"/>
              </a:spcBef>
              <a:buFont typeface="Arial" panose="020B0604020202020204" pitchFamily="34" charset="0"/>
              <a:buChar char="•"/>
            </a:pPr>
            <a:r>
              <a:rPr lang="en-GB" sz="1500" dirty="0"/>
              <a:t>Some noted the library service could act as a community hub / encourage socialisation (12%) and a hub for health / outreach (8%).</a:t>
            </a:r>
          </a:p>
        </p:txBody>
      </p:sp>
      <p:graphicFrame>
        <p:nvGraphicFramePr>
          <p:cNvPr id="20" name="Table 3" descr="Data table summarising percentage commenting on aim three areas">
            <a:extLst>
              <a:ext uri="{FF2B5EF4-FFF2-40B4-BE49-F238E27FC236}">
                <a16:creationId xmlns:a16="http://schemas.microsoft.com/office/drawing/2014/main" id="{D752DFC2-10BD-4A88-8716-57579D82C87F}"/>
              </a:ext>
            </a:extLst>
          </p:cNvPr>
          <p:cNvGraphicFramePr>
            <a:graphicFrameLocks noGrp="1"/>
          </p:cNvGraphicFramePr>
          <p:nvPr>
            <p:extLst>
              <p:ext uri="{D42A27DB-BD31-4B8C-83A1-F6EECF244321}">
                <p14:modId xmlns:p14="http://schemas.microsoft.com/office/powerpoint/2010/main" val="2588598554"/>
              </p:ext>
            </p:extLst>
          </p:nvPr>
        </p:nvGraphicFramePr>
        <p:xfrm>
          <a:off x="784870" y="2396971"/>
          <a:ext cx="6550401" cy="4190263"/>
        </p:xfrm>
        <a:graphic>
          <a:graphicData uri="http://schemas.openxmlformats.org/drawingml/2006/table">
            <a:tbl>
              <a:tblPr firstRow="1" bandRow="1">
                <a:tableStyleId>{5C22544A-7EE6-4342-B048-85BDC9FD1C3A}</a:tableStyleId>
              </a:tblPr>
              <a:tblGrid>
                <a:gridCol w="5894768">
                  <a:extLst>
                    <a:ext uri="{9D8B030D-6E8A-4147-A177-3AD203B41FA5}">
                      <a16:colId xmlns:a16="http://schemas.microsoft.com/office/drawing/2014/main" val="543588536"/>
                    </a:ext>
                  </a:extLst>
                </a:gridCol>
                <a:gridCol w="655633">
                  <a:extLst>
                    <a:ext uri="{9D8B030D-6E8A-4147-A177-3AD203B41FA5}">
                      <a16:colId xmlns:a16="http://schemas.microsoft.com/office/drawing/2014/main" val="506224242"/>
                    </a:ext>
                  </a:extLst>
                </a:gridCol>
              </a:tblGrid>
              <a:tr h="253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t>Individuals comments on Aim Three areas, coded into key themes</a:t>
                      </a:r>
                    </a:p>
                  </a:txBody>
                  <a:tcPr marL="90000" marR="90000"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lnSpc>
                          <a:spcPct val="100000"/>
                        </a:lnSpc>
                      </a:pPr>
                      <a:r>
                        <a:rPr lang="en-GB" sz="1100" dirty="0">
                          <a:latin typeface="+mn-lt"/>
                        </a:rPr>
                        <a:t>%</a:t>
                      </a:r>
                    </a:p>
                  </a:txBody>
                  <a:tcPr marL="90000" marR="90000" marT="3600" marB="3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Should stick to core services / not be involved in other services that are provided elsewhere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services should be free / nothing chargeable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85453026"/>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Could act as a community hub / socialisation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68705946"/>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Chargeable services likely to exclude / deter people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8683426"/>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Changes must not compromise book stocks / opening hours / staffing levels / space / service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Hub for health / other services / outreach</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 this aim</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Plans need further details / how will this be implemented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 activities / groups / clubs / events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Staff should focus on library service / too much for them to do if services expanded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71386528"/>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Services must be promoted / advertised / attract new users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98244506"/>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Some chargeable services could be beneficial / acceptable / must be cautious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10676525"/>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Staff must be appropriately trained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62390155"/>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support/training / equipment / online functionality required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22738499"/>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Chargeable services should be in addition to free services / not compromise free services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02173275"/>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Do not turn libraries into an online service only / do not replace physical books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19960818"/>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Space could be rented out / space for activities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47929844"/>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Could signpost services / provide information but nothing further</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06875339"/>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Should not be commercialised  / not a money-making operation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50108446"/>
                  </a:ext>
                </a:extLst>
              </a:tr>
            </a:tbl>
          </a:graphicData>
        </a:graphic>
      </p:graphicFrame>
      <p:sp>
        <p:nvSpPr>
          <p:cNvPr id="15" name="Rectangle: Rounded Corners 14">
            <a:extLst>
              <a:ext uri="{FF2B5EF4-FFF2-40B4-BE49-F238E27FC236}">
                <a16:creationId xmlns:a16="http://schemas.microsoft.com/office/drawing/2014/main" id="{383E126A-884E-41DE-8929-8B2B8E668540}"/>
              </a:ext>
            </a:extLst>
          </p:cNvPr>
          <p:cNvSpPr/>
          <p:nvPr/>
        </p:nvSpPr>
        <p:spPr>
          <a:xfrm>
            <a:off x="7579802" y="2190730"/>
            <a:ext cx="4395323" cy="365176"/>
          </a:xfrm>
          <a:prstGeom prst="roundRect">
            <a:avLst/>
          </a:prstGeom>
          <a:solidFill>
            <a:schemeClr val="tx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Please note - 17% of Consultees answered this question</a:t>
            </a:r>
          </a:p>
        </p:txBody>
      </p:sp>
      <p:sp>
        <p:nvSpPr>
          <p:cNvPr id="4" name="Speech Bubble: Rectangle with Corners Rounded 3">
            <a:extLst>
              <a:ext uri="{FF2B5EF4-FFF2-40B4-BE49-F238E27FC236}">
                <a16:creationId xmlns:a16="http://schemas.microsoft.com/office/drawing/2014/main" id="{40CCCC78-88B5-432F-B4AC-993BD14655D8}"/>
              </a:ext>
            </a:extLst>
          </p:cNvPr>
          <p:cNvSpPr/>
          <p:nvPr/>
        </p:nvSpPr>
        <p:spPr>
          <a:xfrm>
            <a:off x="7501631" y="2897136"/>
            <a:ext cx="4150464" cy="726970"/>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In expanding library services, it is essential not to lose sight of the primary purpose of a library - to provide books to borrow and the range of available books could be expanded – i.e. more books .</a:t>
            </a:r>
          </a:p>
        </p:txBody>
      </p:sp>
      <p:sp>
        <p:nvSpPr>
          <p:cNvPr id="16" name="Speech Bubble: Rectangle with Corners Rounded 15">
            <a:extLst>
              <a:ext uri="{FF2B5EF4-FFF2-40B4-BE49-F238E27FC236}">
                <a16:creationId xmlns:a16="http://schemas.microsoft.com/office/drawing/2014/main" id="{C42D1EE2-BB25-45B4-85A7-4B4D087FD56E}"/>
              </a:ext>
            </a:extLst>
          </p:cNvPr>
          <p:cNvSpPr/>
          <p:nvPr/>
        </p:nvSpPr>
        <p:spPr>
          <a:xfrm>
            <a:off x="7501632" y="3914862"/>
            <a:ext cx="4395324" cy="911616"/>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I think libraries can be key to bringing communities together, and organisations should be able to utilise library spaces and rent them after closing hours (gets people into the building who might not otherwise and could encourage them to use libraries more often in the future).</a:t>
            </a:r>
          </a:p>
        </p:txBody>
      </p:sp>
      <p:sp>
        <p:nvSpPr>
          <p:cNvPr id="21" name="Speech Bubble: Rectangle with Corners Rounded 20">
            <a:extLst>
              <a:ext uri="{FF2B5EF4-FFF2-40B4-BE49-F238E27FC236}">
                <a16:creationId xmlns:a16="http://schemas.microsoft.com/office/drawing/2014/main" id="{FB1C3282-C490-4E62-A949-95080AFFFDEF}"/>
              </a:ext>
            </a:extLst>
          </p:cNvPr>
          <p:cNvSpPr/>
          <p:nvPr/>
        </p:nvSpPr>
        <p:spPr>
          <a:xfrm>
            <a:off x="7652551" y="5146015"/>
            <a:ext cx="4025643" cy="1139377"/>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Often libraries are in the centre of town, accessible, visible and with working hours opening times. There is an important and valuable role for libraries to play in acting as a connector and referrer of people to other community-based services to support health wellbeing, employability and so on.</a:t>
            </a:r>
          </a:p>
        </p:txBody>
      </p:sp>
      <p:sp>
        <p:nvSpPr>
          <p:cNvPr id="19" name="TextBox 18">
            <a:extLst>
              <a:ext uri="{FF2B5EF4-FFF2-40B4-BE49-F238E27FC236}">
                <a16:creationId xmlns:a16="http://schemas.microsoft.com/office/drawing/2014/main" id="{E43DF6B5-7E71-42E8-A756-8EB7F27C906A}"/>
              </a:ext>
            </a:extLst>
          </p:cNvPr>
          <p:cNvSpPr txBox="1"/>
          <p:nvPr/>
        </p:nvSpPr>
        <p:spPr>
          <a:xfrm>
            <a:off x="8778240" y="6601443"/>
            <a:ext cx="2873855" cy="261610"/>
          </a:xfrm>
          <a:prstGeom prst="rect">
            <a:avLst/>
          </a:prstGeom>
          <a:noFill/>
        </p:spPr>
        <p:txBody>
          <a:bodyPr wrap="square" rtlCol="0">
            <a:spAutoFit/>
          </a:bodyPr>
          <a:lstStyle/>
          <a:p>
            <a:pPr algn="r"/>
            <a:r>
              <a:rPr lang="en-GB" sz="1100" i="1" dirty="0"/>
              <a:t>Base: all Individuals answering (379)</a:t>
            </a:r>
          </a:p>
        </p:txBody>
      </p:sp>
      <p:sp>
        <p:nvSpPr>
          <p:cNvPr id="3" name="Slide Number Placeholder 2">
            <a:extLst>
              <a:ext uri="{FF2B5EF4-FFF2-40B4-BE49-F238E27FC236}">
                <a16:creationId xmlns:a16="http://schemas.microsoft.com/office/drawing/2014/main" id="{B1DE1D71-13EB-4F22-8CB8-56F67E6D03EB}"/>
              </a:ext>
              <a:ext uri="{C183D7F6-B498-43B3-948B-1728B52AA6E4}">
                <adec:decorative xmlns:adec="http://schemas.microsoft.com/office/drawing/2017/decorative" val="1"/>
              </a:ext>
            </a:extLst>
          </p:cNvPr>
          <p:cNvSpPr>
            <a:spLocks noGrp="1"/>
          </p:cNvSpPr>
          <p:nvPr>
            <p:ph type="sldNum" sz="quarter" idx="12"/>
          </p:nvPr>
        </p:nvSpPr>
        <p:spPr>
          <a:xfrm>
            <a:off x="11678194" y="6617368"/>
            <a:ext cx="391592" cy="242123"/>
          </a:xfrm>
        </p:spPr>
        <p:txBody>
          <a:bodyPr/>
          <a:lstStyle/>
          <a:p>
            <a:fld id="{726ED14E-EB6A-4F94-932A-3930CAD586E4}" type="slidenum">
              <a:rPr lang="en-GB" smtClean="0"/>
              <a:t>17</a:t>
            </a:fld>
            <a:endParaRPr lang="en-GB" dirty="0"/>
          </a:p>
        </p:txBody>
      </p:sp>
    </p:spTree>
    <p:extLst>
      <p:ext uri="{BB962C8B-B14F-4D97-AF65-F5344CB8AC3E}">
        <p14:creationId xmlns:p14="http://schemas.microsoft.com/office/powerpoint/2010/main" val="2250127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696810B-3F96-435C-B1E8-6D20AA0771F5}"/>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1" y="258961"/>
            <a:ext cx="11142207"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Individuals comments on </a:t>
            </a:r>
            <a:r>
              <a:rPr kumimoji="0" lang="en-GB" sz="2400" b="0" i="0" u="none" strike="noStrike" kern="1200" cap="none" spc="0" normalizeH="0" baseline="0" noProof="0" dirty="0">
                <a:ln>
                  <a:noFill/>
                </a:ln>
                <a:effectLst/>
                <a:uLnTx/>
                <a:uFillTx/>
                <a:latin typeface="Calibri" panose="020F0502020204030204"/>
                <a:ea typeface="+mn-ea"/>
                <a:cs typeface="+mn-cs"/>
              </a:rPr>
              <a:t>chargeable areas they would like to see</a:t>
            </a:r>
            <a:endParaRPr kumimoji="0" lang="en-GB" sz="2400" b="0" i="0" u="none" strike="noStrike" kern="1200" cap="none" spc="0" normalizeH="0" baseline="0" noProof="0" dirty="0">
              <a:ln>
                <a:noFill/>
              </a:ln>
              <a:effectLst/>
              <a:uLnTx/>
              <a:uFillTx/>
              <a:latin typeface="+mn-lt"/>
              <a:ea typeface="+mn-ea"/>
              <a:cs typeface="+mn-cs"/>
            </a:endParaRPr>
          </a:p>
        </p:txBody>
      </p:sp>
      <p:sp>
        <p:nvSpPr>
          <p:cNvPr id="14" name="TextBox 13">
            <a:extLst>
              <a:ext uri="{FF2B5EF4-FFF2-40B4-BE49-F238E27FC236}">
                <a16:creationId xmlns:a16="http://schemas.microsoft.com/office/drawing/2014/main" id="{338E61C0-9A4F-49AF-B0ED-25F16C743245}"/>
              </a:ext>
            </a:extLst>
          </p:cNvPr>
          <p:cNvSpPr txBox="1"/>
          <p:nvPr/>
        </p:nvSpPr>
        <p:spPr>
          <a:xfrm>
            <a:off x="890546" y="825797"/>
            <a:ext cx="10787648" cy="132343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Just under one in five (18%) of those providing a comment noted they believe all services should be free and nothing should be chargeable. 9% also referred to the potential for chargeable services to exclude or deter people.</a:t>
            </a:r>
          </a:p>
          <a:p>
            <a:pPr marL="285750" indent="-285750">
              <a:spcBef>
                <a:spcPts val="600"/>
              </a:spcBef>
              <a:buFont typeface="Arial" panose="020B0604020202020204" pitchFamily="34" charset="0"/>
              <a:buChar char="•"/>
            </a:pPr>
            <a:r>
              <a:rPr lang="en-GB" sz="1500" dirty="0"/>
              <a:t>Of those that put forward ideas for potential chargeable services, the most common are arts &amp; crafts / artist exhibitions (16%), talks by authors / writing workshops (13%), café / refreshment provision (12%) and activities for children / teenagers / including after school / school holiday specific activities (12%).</a:t>
            </a:r>
          </a:p>
        </p:txBody>
      </p:sp>
      <p:sp>
        <p:nvSpPr>
          <p:cNvPr id="15" name="Rectangle: Rounded Corners 14">
            <a:extLst>
              <a:ext uri="{FF2B5EF4-FFF2-40B4-BE49-F238E27FC236}">
                <a16:creationId xmlns:a16="http://schemas.microsoft.com/office/drawing/2014/main" id="{383E126A-884E-41DE-8929-8B2B8E668540}"/>
              </a:ext>
            </a:extLst>
          </p:cNvPr>
          <p:cNvSpPr/>
          <p:nvPr/>
        </p:nvSpPr>
        <p:spPr>
          <a:xfrm>
            <a:off x="7561545" y="2071819"/>
            <a:ext cx="4395323" cy="365176"/>
          </a:xfrm>
          <a:prstGeom prst="roundRect">
            <a:avLst/>
          </a:prstGeom>
          <a:solidFill>
            <a:schemeClr val="tx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Please note - 32% of Consultees answered this question</a:t>
            </a:r>
          </a:p>
        </p:txBody>
      </p:sp>
      <p:graphicFrame>
        <p:nvGraphicFramePr>
          <p:cNvPr id="20" name="Table 3" descr="Data table summarising percentage commenting on chargeable activities they would like to see (first tier of answers)">
            <a:extLst>
              <a:ext uri="{FF2B5EF4-FFF2-40B4-BE49-F238E27FC236}">
                <a16:creationId xmlns:a16="http://schemas.microsoft.com/office/drawing/2014/main" id="{D752DFC2-10BD-4A88-8716-57579D82C87F}"/>
              </a:ext>
            </a:extLst>
          </p:cNvPr>
          <p:cNvGraphicFramePr>
            <a:graphicFrameLocks noGrp="1"/>
          </p:cNvGraphicFramePr>
          <p:nvPr>
            <p:extLst>
              <p:ext uri="{D42A27DB-BD31-4B8C-83A1-F6EECF244321}">
                <p14:modId xmlns:p14="http://schemas.microsoft.com/office/powerpoint/2010/main" val="3242176519"/>
              </p:ext>
            </p:extLst>
          </p:nvPr>
        </p:nvGraphicFramePr>
        <p:xfrm>
          <a:off x="722903" y="2539012"/>
          <a:ext cx="5456131" cy="3808142"/>
        </p:xfrm>
        <a:graphic>
          <a:graphicData uri="http://schemas.openxmlformats.org/drawingml/2006/table">
            <a:tbl>
              <a:tblPr firstRow="1" bandRow="1">
                <a:tableStyleId>{5C22544A-7EE6-4342-B048-85BDC9FD1C3A}</a:tableStyleId>
              </a:tblPr>
              <a:tblGrid>
                <a:gridCol w="4910025">
                  <a:extLst>
                    <a:ext uri="{9D8B030D-6E8A-4147-A177-3AD203B41FA5}">
                      <a16:colId xmlns:a16="http://schemas.microsoft.com/office/drawing/2014/main" val="543588536"/>
                    </a:ext>
                  </a:extLst>
                </a:gridCol>
                <a:gridCol w="546106">
                  <a:extLst>
                    <a:ext uri="{9D8B030D-6E8A-4147-A177-3AD203B41FA5}">
                      <a16:colId xmlns:a16="http://schemas.microsoft.com/office/drawing/2014/main" val="506224242"/>
                    </a:ext>
                  </a:extLst>
                </a:gridCol>
              </a:tblGrid>
              <a:tr h="2873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t>Chargeable activities individuals would like to see, coded into key themes</a:t>
                      </a:r>
                    </a:p>
                  </a:txBody>
                  <a:tcPr marL="90000" marR="90000"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lnSpc>
                          <a:spcPct val="100000"/>
                        </a:lnSpc>
                      </a:pPr>
                      <a:r>
                        <a:rPr lang="en-GB" sz="1100" dirty="0">
                          <a:latin typeface="+mn-lt"/>
                        </a:rPr>
                        <a:t>%</a:t>
                      </a:r>
                    </a:p>
                  </a:txBody>
                  <a:tcPr marL="90000" marR="90000" marT="3600" marB="3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All services should be free / nothing chargeable</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Chargeable services likely to exclude / deter people</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38218968"/>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Arts &amp; crafts / artist exhibitions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74852255"/>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Prepared to pay / charge must be reasonable / if to cover costs / donations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31280444"/>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Talks by authors / writing workshops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85453026"/>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Café / refreshment provision</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68705946"/>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Activities for children / teenagers / including after school/school holidays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8683426"/>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Workshops / courses / learning / talks / lectures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Printing / photocopying / computer use / IT support</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Renting out space / providing space for groups / meetings / activities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Only charge for additional services / core services must be free</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Drama / music / film / photography</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Host clubs / community groups / meetings / social groups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71386528"/>
                  </a:ext>
                </a:extLst>
              </a:tr>
              <a:tr h="222948">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 of hours use</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98244506"/>
                  </a:ext>
                </a:extLst>
              </a:tr>
              <a:tr h="382130">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Collaborate with / provide space for commercial services – banks, post office, solicitors / council </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194207717"/>
                  </a:ext>
                </a:extLst>
              </a:tr>
            </a:tbl>
          </a:graphicData>
        </a:graphic>
      </p:graphicFrame>
      <p:sp>
        <p:nvSpPr>
          <p:cNvPr id="19" name="TextBox 18">
            <a:extLst>
              <a:ext uri="{FF2B5EF4-FFF2-40B4-BE49-F238E27FC236}">
                <a16:creationId xmlns:a16="http://schemas.microsoft.com/office/drawing/2014/main" id="{E43DF6B5-7E71-42E8-A756-8EB7F27C906A}"/>
              </a:ext>
            </a:extLst>
          </p:cNvPr>
          <p:cNvSpPr txBox="1"/>
          <p:nvPr/>
        </p:nvSpPr>
        <p:spPr>
          <a:xfrm>
            <a:off x="8778240" y="6601443"/>
            <a:ext cx="2873855" cy="261610"/>
          </a:xfrm>
          <a:prstGeom prst="rect">
            <a:avLst/>
          </a:prstGeom>
          <a:noFill/>
        </p:spPr>
        <p:txBody>
          <a:bodyPr wrap="square" rtlCol="0">
            <a:spAutoFit/>
          </a:bodyPr>
          <a:lstStyle/>
          <a:p>
            <a:pPr algn="r"/>
            <a:r>
              <a:rPr lang="en-GB" sz="1100" i="1" dirty="0"/>
              <a:t>Base: all Individuals answering (709)</a:t>
            </a:r>
          </a:p>
        </p:txBody>
      </p:sp>
      <p:sp>
        <p:nvSpPr>
          <p:cNvPr id="3" name="Slide Number Placeholder 2">
            <a:extLst>
              <a:ext uri="{FF2B5EF4-FFF2-40B4-BE49-F238E27FC236}">
                <a16:creationId xmlns:a16="http://schemas.microsoft.com/office/drawing/2014/main" id="{B1DE1D71-13EB-4F22-8CB8-56F67E6D03EB}"/>
              </a:ext>
              <a:ext uri="{C183D7F6-B498-43B3-948B-1728B52AA6E4}">
                <adec:decorative xmlns:adec="http://schemas.microsoft.com/office/drawing/2017/decorative" val="1"/>
              </a:ext>
            </a:extLst>
          </p:cNvPr>
          <p:cNvSpPr>
            <a:spLocks noGrp="1"/>
          </p:cNvSpPr>
          <p:nvPr>
            <p:ph type="sldNum" sz="quarter" idx="12"/>
          </p:nvPr>
        </p:nvSpPr>
        <p:spPr>
          <a:xfrm>
            <a:off x="11678194" y="6617368"/>
            <a:ext cx="391592" cy="242123"/>
          </a:xfrm>
        </p:spPr>
        <p:txBody>
          <a:bodyPr/>
          <a:lstStyle/>
          <a:p>
            <a:fld id="{726ED14E-EB6A-4F94-932A-3930CAD586E4}" type="slidenum">
              <a:rPr lang="en-GB" smtClean="0"/>
              <a:t>18</a:t>
            </a:fld>
            <a:endParaRPr lang="en-GB" dirty="0"/>
          </a:p>
        </p:txBody>
      </p:sp>
      <p:graphicFrame>
        <p:nvGraphicFramePr>
          <p:cNvPr id="24" name="Table 3" descr="Data table summarising percentage commenting on chargeable activities they would like to see (second tier of answers)">
            <a:extLst>
              <a:ext uri="{FF2B5EF4-FFF2-40B4-BE49-F238E27FC236}">
                <a16:creationId xmlns:a16="http://schemas.microsoft.com/office/drawing/2014/main" id="{E953E8DC-60D6-493C-B4E2-E75F499B7B7B}"/>
              </a:ext>
            </a:extLst>
          </p:cNvPr>
          <p:cNvGraphicFramePr>
            <a:graphicFrameLocks noGrp="1"/>
          </p:cNvGraphicFramePr>
          <p:nvPr>
            <p:extLst>
              <p:ext uri="{D42A27DB-BD31-4B8C-83A1-F6EECF244321}">
                <p14:modId xmlns:p14="http://schemas.microsoft.com/office/powerpoint/2010/main" val="3072175745"/>
              </p:ext>
            </p:extLst>
          </p:nvPr>
        </p:nvGraphicFramePr>
        <p:xfrm>
          <a:off x="6518994" y="2539012"/>
          <a:ext cx="5456131" cy="3975896"/>
        </p:xfrm>
        <a:graphic>
          <a:graphicData uri="http://schemas.openxmlformats.org/drawingml/2006/table">
            <a:tbl>
              <a:tblPr firstRow="1" bandRow="1">
                <a:tableStyleId>{5C22544A-7EE6-4342-B048-85BDC9FD1C3A}</a:tableStyleId>
              </a:tblPr>
              <a:tblGrid>
                <a:gridCol w="4910025">
                  <a:extLst>
                    <a:ext uri="{9D8B030D-6E8A-4147-A177-3AD203B41FA5}">
                      <a16:colId xmlns:a16="http://schemas.microsoft.com/office/drawing/2014/main" val="543588536"/>
                    </a:ext>
                  </a:extLst>
                </a:gridCol>
                <a:gridCol w="546106">
                  <a:extLst>
                    <a:ext uri="{9D8B030D-6E8A-4147-A177-3AD203B41FA5}">
                      <a16:colId xmlns:a16="http://schemas.microsoft.com/office/drawing/2014/main" val="506224242"/>
                    </a:ext>
                  </a:extLst>
                </a:gridCol>
              </a:tblGrid>
              <a:tr h="2846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t>Chargeable activities individuals would like to see, coded into key themes</a:t>
                      </a:r>
                    </a:p>
                  </a:txBody>
                  <a:tcPr marL="90000" marR="90000"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lnSpc>
                          <a:spcPct val="100000"/>
                        </a:lnSpc>
                      </a:pPr>
                      <a:r>
                        <a:rPr lang="en-GB" sz="1100" dirty="0">
                          <a:latin typeface="+mn-lt"/>
                        </a:rPr>
                        <a:t>%</a:t>
                      </a:r>
                    </a:p>
                  </a:txBody>
                  <a:tcPr marL="90000" marR="90000" marT="3600" marB="3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466307">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Chargeable activities cannot take precedence over core services / detract from core services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10676525"/>
                  </a:ext>
                </a:extLst>
              </a:tr>
              <a:tr h="261746">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Some charging for services is needed (non-specific)</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62390155"/>
                  </a:ext>
                </a:extLst>
              </a:tr>
              <a:tr h="231500">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Games (board &amp; computer) / jigsaws / toys / DVDs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22738499"/>
                  </a:ext>
                </a:extLst>
              </a:tr>
              <a:tr h="231500">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More information required / examples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02173275"/>
                  </a:ext>
                </a:extLst>
              </a:tr>
              <a:tr h="231500">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Book clubs / reading groups / recommendations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19960818"/>
                  </a:ext>
                </a:extLst>
              </a:tr>
              <a:tr h="231500">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 as community hubs</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47929844"/>
                  </a:ext>
                </a:extLst>
              </a:tr>
              <a:tr h="231500">
                <a:tc>
                  <a:txBody>
                    <a:bodyPr/>
                    <a:lstStyle/>
                    <a:p>
                      <a:pPr algn="l">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Health services / mental health / wellbeing</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06875339"/>
                  </a:ext>
                </a:extLst>
              </a:tr>
              <a:tr h="269028">
                <a:tc>
                  <a:txBody>
                    <a:bodyPr/>
                    <a:lstStyle/>
                    <a:p>
                      <a:pPr algn="just">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Baby / toddler groups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50108446"/>
                  </a:ext>
                </a:extLst>
              </a:tr>
              <a:tr h="269028">
                <a:tc>
                  <a:txBody>
                    <a:bodyPr/>
                    <a:lstStyle/>
                    <a:p>
                      <a:pPr algn="just">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Life skills / numeracy / literacy skills / CV writing / employability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27954547"/>
                  </a:ext>
                </a:extLst>
              </a:tr>
              <a:tr h="269028">
                <a:tc>
                  <a:txBody>
                    <a:bodyPr/>
                    <a:lstStyle/>
                    <a:p>
                      <a:pPr algn="just">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History / geology / ancestry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82654249"/>
                  </a:ext>
                </a:extLst>
              </a:tr>
              <a:tr h="269028">
                <a:tc>
                  <a:txBody>
                    <a:bodyPr/>
                    <a:lstStyle/>
                    <a:p>
                      <a:pPr algn="just">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Adult education / support for students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94523254"/>
                  </a:ext>
                </a:extLst>
              </a:tr>
              <a:tr h="269028">
                <a:tc>
                  <a:txBody>
                    <a:bodyPr/>
                    <a:lstStyle/>
                    <a:p>
                      <a:pPr algn="just">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Learning a language / sign language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036751674"/>
                  </a:ext>
                </a:extLst>
              </a:tr>
              <a:tr h="460552">
                <a:tc>
                  <a:txBody>
                    <a:bodyPr/>
                    <a:lstStyle/>
                    <a:p>
                      <a:pPr algn="just">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Small contribution to running costs / charge for inter-library lending / more for late fees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623422078"/>
                  </a:ext>
                </a:extLst>
              </a:tr>
            </a:tbl>
          </a:graphicData>
        </a:graphic>
      </p:graphicFrame>
    </p:spTree>
    <p:extLst>
      <p:ext uri="{BB962C8B-B14F-4D97-AF65-F5344CB8AC3E}">
        <p14:creationId xmlns:p14="http://schemas.microsoft.com/office/powerpoint/2010/main" val="1704634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56FCCFE-4B0C-4BB6-8A0A-F30984B642C2}"/>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alibri" panose="020F0502020204030204"/>
                <a:ea typeface="+mn-ea"/>
                <a:cs typeface="+mn-cs"/>
              </a:rPr>
              <a:t>Significant differences in agreement with aims by age </a:t>
            </a:r>
          </a:p>
        </p:txBody>
      </p:sp>
      <p:sp>
        <p:nvSpPr>
          <p:cNvPr id="29" name="TextBox 28">
            <a:extLst>
              <a:ext uri="{FF2B5EF4-FFF2-40B4-BE49-F238E27FC236}">
                <a16:creationId xmlns:a16="http://schemas.microsoft.com/office/drawing/2014/main" id="{C12E9FBD-F0FF-44C5-B87D-A8C812E01230}"/>
              </a:ext>
            </a:extLst>
          </p:cNvPr>
          <p:cNvSpPr txBox="1"/>
          <p:nvPr/>
        </p:nvSpPr>
        <p:spPr>
          <a:xfrm>
            <a:off x="879566" y="768243"/>
            <a:ext cx="11190220" cy="1323439"/>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rPr>
              <a:t>A higher proportion of respondents aged 55 &amp; over strongly agree with four of the aim one statements (supporting children, keep up to date / appealing stock resources, improving adult literacy and staff skilling)</a:t>
            </a:r>
            <a:r>
              <a:rPr lang="en-GB" sz="1500" dirty="0">
                <a:solidFill>
                  <a:prstClr val="black"/>
                </a:solidFill>
                <a:latin typeface="Calibri" panose="020F0502020204030204"/>
              </a:rPr>
              <a:t>. A higher proportion of respondents aged 25-44 strongly agree with delivering a new and exciting programme of events and activities.</a:t>
            </a: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rPr>
              <a:t>A higher proportion of respondents aged 55 &amp; over support mobile library service development and a higher proportion of respondents aged 25-34 strongly agree with launching a new online platform.</a:t>
            </a:r>
          </a:p>
        </p:txBody>
      </p:sp>
      <p:sp>
        <p:nvSpPr>
          <p:cNvPr id="10" name="TextBox 9">
            <a:extLst>
              <a:ext uri="{FF2B5EF4-FFF2-40B4-BE49-F238E27FC236}">
                <a16:creationId xmlns:a16="http://schemas.microsoft.com/office/drawing/2014/main" id="{DC79E3C3-27F1-4526-9EA3-2F33995BB0C5}"/>
              </a:ext>
            </a:extLst>
          </p:cNvPr>
          <p:cNvSpPr txBox="1"/>
          <p:nvPr/>
        </p:nvSpPr>
        <p:spPr>
          <a:xfrm>
            <a:off x="909036" y="2198854"/>
            <a:ext cx="1040608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prstClr val="black"/>
                </a:solidFill>
                <a:effectLst/>
                <a:uLnTx/>
                <a:uFillTx/>
                <a:latin typeface="Calibri" panose="020F0502020204030204"/>
                <a:ea typeface="+mn-ea"/>
                <a:cs typeface="+mn-cs"/>
              </a:rPr>
              <a:t>To what extent do you agree or disagree with the proposed aims…?</a:t>
            </a:r>
          </a:p>
        </p:txBody>
      </p:sp>
      <p:sp>
        <p:nvSpPr>
          <p:cNvPr id="3" name="Slide Number Placeholder 2">
            <a:extLst>
              <a:ext uri="{FF2B5EF4-FFF2-40B4-BE49-F238E27FC236}">
                <a16:creationId xmlns:a16="http://schemas.microsoft.com/office/drawing/2014/main" id="{2A4D0F5D-8699-49F3-8C12-E43C43B9318B}"/>
              </a:ext>
              <a:ext uri="{C183D7F6-B498-43B3-948B-1728B52AA6E4}">
                <adec:decorative xmlns:adec="http://schemas.microsoft.com/office/drawing/2017/decorative" val="1"/>
              </a:ext>
            </a:extLst>
          </p:cNvPr>
          <p:cNvSpPr>
            <a:spLocks noGrp="1"/>
          </p:cNvSpPr>
          <p:nvPr>
            <p:ph type="sldNum" sz="quarter" idx="12"/>
          </p:nvPr>
        </p:nvSpPr>
        <p:spPr>
          <a:xfrm>
            <a:off x="11727402" y="6617368"/>
            <a:ext cx="342384" cy="2421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6ED14E-EB6A-4F94-932A-3930CAD586E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1" name="Table 3" descr="Data table displaying level of agreement with aim one objectives by age.">
            <a:extLst>
              <a:ext uri="{FF2B5EF4-FFF2-40B4-BE49-F238E27FC236}">
                <a16:creationId xmlns:a16="http://schemas.microsoft.com/office/drawing/2014/main" id="{04A992B1-F3E1-4CBB-84B4-7D1C2AA3BC59}"/>
              </a:ext>
            </a:extLst>
          </p:cNvPr>
          <p:cNvGraphicFramePr>
            <a:graphicFrameLocks noGrp="1"/>
          </p:cNvGraphicFramePr>
          <p:nvPr>
            <p:extLst>
              <p:ext uri="{D42A27DB-BD31-4B8C-83A1-F6EECF244321}">
                <p14:modId xmlns:p14="http://schemas.microsoft.com/office/powerpoint/2010/main" val="751631928"/>
              </p:ext>
            </p:extLst>
          </p:nvPr>
        </p:nvGraphicFramePr>
        <p:xfrm>
          <a:off x="1062182" y="2737399"/>
          <a:ext cx="10115627" cy="1980165"/>
        </p:xfrm>
        <a:graphic>
          <a:graphicData uri="http://schemas.openxmlformats.org/drawingml/2006/table">
            <a:tbl>
              <a:tblPr firstRow="1" bandRow="1">
                <a:tableStyleId>{5C22544A-7EE6-4342-B048-85BDC9FD1C3A}</a:tableStyleId>
              </a:tblPr>
              <a:tblGrid>
                <a:gridCol w="6777622">
                  <a:extLst>
                    <a:ext uri="{9D8B030D-6E8A-4147-A177-3AD203B41FA5}">
                      <a16:colId xmlns:a16="http://schemas.microsoft.com/office/drawing/2014/main" val="543588536"/>
                    </a:ext>
                  </a:extLst>
                </a:gridCol>
                <a:gridCol w="667601">
                  <a:extLst>
                    <a:ext uri="{9D8B030D-6E8A-4147-A177-3AD203B41FA5}">
                      <a16:colId xmlns:a16="http://schemas.microsoft.com/office/drawing/2014/main" val="506224242"/>
                    </a:ext>
                  </a:extLst>
                </a:gridCol>
                <a:gridCol w="667601">
                  <a:extLst>
                    <a:ext uri="{9D8B030D-6E8A-4147-A177-3AD203B41FA5}">
                      <a16:colId xmlns:a16="http://schemas.microsoft.com/office/drawing/2014/main" val="1631932869"/>
                    </a:ext>
                  </a:extLst>
                </a:gridCol>
                <a:gridCol w="667601">
                  <a:extLst>
                    <a:ext uri="{9D8B030D-6E8A-4147-A177-3AD203B41FA5}">
                      <a16:colId xmlns:a16="http://schemas.microsoft.com/office/drawing/2014/main" val="3081069856"/>
                    </a:ext>
                  </a:extLst>
                </a:gridCol>
                <a:gridCol w="667601">
                  <a:extLst>
                    <a:ext uri="{9D8B030D-6E8A-4147-A177-3AD203B41FA5}">
                      <a16:colId xmlns:a16="http://schemas.microsoft.com/office/drawing/2014/main" val="307225837"/>
                    </a:ext>
                  </a:extLst>
                </a:gridCol>
                <a:gridCol w="667601">
                  <a:extLst>
                    <a:ext uri="{9D8B030D-6E8A-4147-A177-3AD203B41FA5}">
                      <a16:colId xmlns:a16="http://schemas.microsoft.com/office/drawing/2014/main" val="2821104569"/>
                    </a:ext>
                  </a:extLst>
                </a:gridCol>
              </a:tblGrid>
              <a:tr h="529115">
                <a:tc>
                  <a:txBody>
                    <a:bodyPr/>
                    <a:lstStyle/>
                    <a:p>
                      <a:r>
                        <a:rPr lang="en-GB" sz="1400" dirty="0"/>
                        <a:t>AIM ONE – LIBRARY SERVICE AND LITERACY</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25-34</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35-44</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45-54</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55-64</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65+</a:t>
                      </a:r>
                    </a:p>
                  </a:txBody>
                  <a:tcPr marT="18000" marB="18000" anchor="ctr">
                    <a:lnL w="12700" cap="flat" cmpd="sng" algn="ctr">
                      <a:solidFill>
                        <a:schemeClr val="tx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90210">
                <a:tc>
                  <a:txBody>
                    <a:bodyPr/>
                    <a:lstStyle/>
                    <a:p>
                      <a:r>
                        <a:rPr lang="en-GB" sz="1100" dirty="0"/>
                        <a:t>% strongly agreeing with aim to support children to be ready for school and develop their reading skills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81%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83%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84%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bg1"/>
                          </a:solidFill>
                        </a:rPr>
                        <a:t>85%</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extLst>
                  <a:ext uri="{0D108BD9-81ED-4DB2-BD59-A6C34878D82A}">
                    <a16:rowId xmlns:a16="http://schemas.microsoft.com/office/drawing/2014/main" val="3254521134"/>
                  </a:ext>
                </a:extLst>
              </a:tr>
              <a:tr h="290210">
                <a:tc>
                  <a:txBody>
                    <a:bodyPr/>
                    <a:lstStyle/>
                    <a:p>
                      <a:r>
                        <a:rPr lang="en-GB" sz="1100" dirty="0"/>
                        <a:t>% strongly agreeing with aim to keep stock resources up to date and appealing</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80%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bg1"/>
                          </a:solidFill>
                        </a:rPr>
                        <a:t>79%</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bg1"/>
                          </a:solidFill>
                        </a:rPr>
                        <a:t>82%</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extLst>
                  <a:ext uri="{0D108BD9-81ED-4DB2-BD59-A6C34878D82A}">
                    <a16:rowId xmlns:a16="http://schemas.microsoft.com/office/drawing/2014/main" val="1259938447"/>
                  </a:ext>
                </a:extLst>
              </a:tr>
              <a:tr h="290210">
                <a:tc>
                  <a:txBody>
                    <a:bodyPr/>
                    <a:lstStyle/>
                    <a:p>
                      <a:r>
                        <a:rPr lang="en-GB" sz="1100" dirty="0"/>
                        <a:t>% strongly agreeing with aim to help adults improve their literacy for everyday life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80%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bg1"/>
                          </a:solidFill>
                        </a:rPr>
                        <a:t>81%</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extLst>
                  <a:ext uri="{0D108BD9-81ED-4DB2-BD59-A6C34878D82A}">
                    <a16:rowId xmlns:a16="http://schemas.microsoft.com/office/drawing/2014/main" val="870683670"/>
                  </a:ext>
                </a:extLst>
              </a:tr>
              <a:tr h="290210">
                <a:tc>
                  <a:txBody>
                    <a:bodyPr/>
                    <a:lstStyle/>
                    <a:p>
                      <a:r>
                        <a:rPr lang="en-GB" sz="1100" dirty="0"/>
                        <a:t>% strongly agreeing with aim to ensure staff have the right skills and support to deliver the best possible services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73%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bg1"/>
                          </a:solidFill>
                        </a:rPr>
                        <a:t>71%</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bg1"/>
                          </a:solidFill>
                        </a:rPr>
                        <a:t>72%</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extLst>
                  <a:ext uri="{0D108BD9-81ED-4DB2-BD59-A6C34878D82A}">
                    <a16:rowId xmlns:a16="http://schemas.microsoft.com/office/drawing/2014/main" val="4047922639"/>
                  </a:ext>
                </a:extLst>
              </a:tr>
              <a:tr h="290210">
                <a:tc>
                  <a:txBody>
                    <a:bodyPr/>
                    <a:lstStyle/>
                    <a:p>
                      <a:r>
                        <a:rPr lang="en-GB" sz="1100" dirty="0"/>
                        <a:t>% strongly agreeing with aim to deliver a new and exciting programme of events and activities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54%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bg1"/>
                          </a:solidFill>
                        </a:rPr>
                        <a:t>58%</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t>48%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bl>
          </a:graphicData>
        </a:graphic>
      </p:graphicFrame>
      <p:graphicFrame>
        <p:nvGraphicFramePr>
          <p:cNvPr id="12" name="Table 3" descr="Data table displaying level of agreement with aim two objectives by age.">
            <a:extLst>
              <a:ext uri="{FF2B5EF4-FFF2-40B4-BE49-F238E27FC236}">
                <a16:creationId xmlns:a16="http://schemas.microsoft.com/office/drawing/2014/main" id="{CB04CF1A-C788-4DAB-93D8-793B76906EDC}"/>
              </a:ext>
            </a:extLst>
          </p:cNvPr>
          <p:cNvGraphicFramePr>
            <a:graphicFrameLocks noGrp="1"/>
          </p:cNvGraphicFramePr>
          <p:nvPr>
            <p:extLst>
              <p:ext uri="{D42A27DB-BD31-4B8C-83A1-F6EECF244321}">
                <p14:modId xmlns:p14="http://schemas.microsoft.com/office/powerpoint/2010/main" val="419237195"/>
              </p:ext>
            </p:extLst>
          </p:nvPr>
        </p:nvGraphicFramePr>
        <p:xfrm>
          <a:off x="1052945" y="4958747"/>
          <a:ext cx="10122468" cy="1109535"/>
        </p:xfrm>
        <a:graphic>
          <a:graphicData uri="http://schemas.openxmlformats.org/drawingml/2006/table">
            <a:tbl>
              <a:tblPr firstRow="1" bandRow="1">
                <a:tableStyleId>{5C22544A-7EE6-4342-B048-85BDC9FD1C3A}</a:tableStyleId>
              </a:tblPr>
              <a:tblGrid>
                <a:gridCol w="6784463">
                  <a:extLst>
                    <a:ext uri="{9D8B030D-6E8A-4147-A177-3AD203B41FA5}">
                      <a16:colId xmlns:a16="http://schemas.microsoft.com/office/drawing/2014/main" val="543588536"/>
                    </a:ext>
                  </a:extLst>
                </a:gridCol>
                <a:gridCol w="667601">
                  <a:extLst>
                    <a:ext uri="{9D8B030D-6E8A-4147-A177-3AD203B41FA5}">
                      <a16:colId xmlns:a16="http://schemas.microsoft.com/office/drawing/2014/main" val="506224242"/>
                    </a:ext>
                  </a:extLst>
                </a:gridCol>
                <a:gridCol w="667601">
                  <a:extLst>
                    <a:ext uri="{9D8B030D-6E8A-4147-A177-3AD203B41FA5}">
                      <a16:colId xmlns:a16="http://schemas.microsoft.com/office/drawing/2014/main" val="1631932869"/>
                    </a:ext>
                  </a:extLst>
                </a:gridCol>
                <a:gridCol w="667601">
                  <a:extLst>
                    <a:ext uri="{9D8B030D-6E8A-4147-A177-3AD203B41FA5}">
                      <a16:colId xmlns:a16="http://schemas.microsoft.com/office/drawing/2014/main" val="3081069856"/>
                    </a:ext>
                  </a:extLst>
                </a:gridCol>
                <a:gridCol w="667601">
                  <a:extLst>
                    <a:ext uri="{9D8B030D-6E8A-4147-A177-3AD203B41FA5}">
                      <a16:colId xmlns:a16="http://schemas.microsoft.com/office/drawing/2014/main" val="307225837"/>
                    </a:ext>
                  </a:extLst>
                </a:gridCol>
                <a:gridCol w="667601">
                  <a:extLst>
                    <a:ext uri="{9D8B030D-6E8A-4147-A177-3AD203B41FA5}">
                      <a16:colId xmlns:a16="http://schemas.microsoft.com/office/drawing/2014/main" val="2821104569"/>
                    </a:ext>
                  </a:extLst>
                </a:gridCol>
              </a:tblGrid>
              <a:tr h="529115">
                <a:tc>
                  <a:txBody>
                    <a:bodyPr/>
                    <a:lstStyle/>
                    <a:p>
                      <a:r>
                        <a:rPr lang="en-GB" sz="1400" dirty="0"/>
                        <a:t>AIM TWO – INFRASTRUCTURE AND COMMUNICATIONS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25-34</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35-44</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45-54</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55-64</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Aged 65+</a:t>
                      </a:r>
                    </a:p>
                  </a:txBody>
                  <a:tcPr marT="18000" marB="18000" anchor="ctr">
                    <a:lnL w="12700" cap="flat" cmpd="sng" algn="ctr">
                      <a:solidFill>
                        <a:schemeClr val="tx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90210">
                <a:tc>
                  <a:txBody>
                    <a:bodyPr/>
                    <a:lstStyle/>
                    <a:p>
                      <a:r>
                        <a:rPr lang="en-GB" sz="1100" dirty="0"/>
                        <a:t>% overall support for developing the mobile library service to support service outreach and community engagement</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78%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89%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bg1"/>
                          </a:solidFill>
                        </a:rPr>
                        <a:t>87%</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extLst>
                  <a:ext uri="{0D108BD9-81ED-4DB2-BD59-A6C34878D82A}">
                    <a16:rowId xmlns:a16="http://schemas.microsoft.com/office/drawing/2014/main" val="3254521134"/>
                  </a:ext>
                </a:extLst>
              </a:tr>
              <a:tr h="290210">
                <a:tc>
                  <a:txBody>
                    <a:bodyPr/>
                    <a:lstStyle/>
                    <a:p>
                      <a:r>
                        <a:rPr lang="en-GB" sz="1100" dirty="0"/>
                        <a:t>% strongly agreeing with aim for launching a new online library platform</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41%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tx1"/>
                          </a:solidFill>
                        </a:rPr>
                        <a:t>27%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33%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30%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25%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bl>
          </a:graphicData>
        </a:graphic>
      </p:graphicFrame>
      <p:sp>
        <p:nvSpPr>
          <p:cNvPr id="2" name="TextBox 1">
            <a:extLst>
              <a:ext uri="{FF2B5EF4-FFF2-40B4-BE49-F238E27FC236}">
                <a16:creationId xmlns:a16="http://schemas.microsoft.com/office/drawing/2014/main" id="{510E166E-CE8F-443A-9661-54C85691044C}"/>
              </a:ext>
            </a:extLst>
          </p:cNvPr>
          <p:cNvSpPr txBox="1"/>
          <p:nvPr/>
        </p:nvSpPr>
        <p:spPr>
          <a:xfrm>
            <a:off x="3888508" y="6280727"/>
            <a:ext cx="4331855" cy="318312"/>
          </a:xfrm>
          <a:prstGeom prst="rect">
            <a:avLst/>
          </a:prstGeom>
          <a:solidFill>
            <a:srgbClr val="006600"/>
          </a:solidFill>
        </p:spPr>
        <p:txBody>
          <a:bodyPr wrap="square" rtlCol="0">
            <a:spAutoFit/>
          </a:bodyPr>
          <a:lstStyle/>
          <a:p>
            <a:pPr algn="ctr"/>
            <a:r>
              <a:rPr lang="en-GB" sz="1400" b="1" dirty="0">
                <a:solidFill>
                  <a:schemeClr val="bg1"/>
                </a:solidFill>
              </a:rPr>
              <a:t>% significantly higher response than other age groups </a:t>
            </a:r>
          </a:p>
        </p:txBody>
      </p:sp>
    </p:spTree>
    <p:extLst>
      <p:ext uri="{BB962C8B-B14F-4D97-AF65-F5344CB8AC3E}">
        <p14:creationId xmlns:p14="http://schemas.microsoft.com/office/powerpoint/2010/main" val="200160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1373249-189F-4C9A-89A4-30B0EE6CD7CC}"/>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Research Context</a:t>
            </a:r>
            <a:endParaRPr lang="en-GB" sz="1800" dirty="0">
              <a:solidFill>
                <a:schemeClr val="bg1"/>
              </a:solidFill>
            </a:endParaRP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734760" y="250083"/>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Background and Methodology</a:t>
            </a:r>
          </a:p>
        </p:txBody>
      </p:sp>
      <p:sp>
        <p:nvSpPr>
          <p:cNvPr id="2" name="TextBox 1">
            <a:extLst>
              <a:ext uri="{FF2B5EF4-FFF2-40B4-BE49-F238E27FC236}">
                <a16:creationId xmlns:a16="http://schemas.microsoft.com/office/drawing/2014/main" id="{7DD29BAC-16A7-42B3-8910-969375F52E13}"/>
              </a:ext>
            </a:extLst>
          </p:cNvPr>
          <p:cNvSpPr txBox="1"/>
          <p:nvPr/>
        </p:nvSpPr>
        <p:spPr>
          <a:xfrm>
            <a:off x="753100" y="939289"/>
            <a:ext cx="5079525" cy="5509200"/>
          </a:xfrm>
          <a:prstGeom prst="rect">
            <a:avLst/>
          </a:prstGeom>
          <a:noFill/>
        </p:spPr>
        <p:txBody>
          <a:bodyPr wrap="square" rtlCol="0">
            <a:spAutoFit/>
          </a:bodyPr>
          <a:lstStyle/>
          <a:p>
            <a:pPr>
              <a:spcBef>
                <a:spcPts val="600"/>
              </a:spcBef>
            </a:pPr>
            <a:r>
              <a:rPr lang="en-GB" b="1" dirty="0"/>
              <a:t>Background and aim of consultation</a:t>
            </a:r>
            <a:r>
              <a:rPr lang="en-GB" dirty="0"/>
              <a:t>: </a:t>
            </a:r>
          </a:p>
          <a:p>
            <a:pPr marL="285750" indent="-285750">
              <a:spcBef>
                <a:spcPts val="600"/>
              </a:spcBef>
              <a:buFont typeface="Arial" panose="020B0604020202020204" pitchFamily="34" charset="0"/>
              <a:buChar char="•"/>
            </a:pPr>
            <a:r>
              <a:rPr lang="en-GB" sz="1600" dirty="0">
                <a:effectLst/>
                <a:ea typeface="Times New Roman" panose="02020603050405020304" pitchFamily="18" charset="0"/>
                <a:cs typeface="Times New Roman" panose="02020603050405020304" pitchFamily="18" charset="0"/>
              </a:rPr>
              <a:t>Essex County Council is the second largest library authority in the country, serving a population of nearly 1.5 million residents across a network of 74 libraries, two mobile library vehicles, an online e-library service, and a home library delivery service provided by volunteers to residents who cannot access onsite or mobile services</a:t>
            </a:r>
            <a:r>
              <a:rPr lang="en-GB" sz="1600" dirty="0"/>
              <a:t>:</a:t>
            </a:r>
          </a:p>
          <a:p>
            <a:pPr marL="285750" indent="-285750">
              <a:spcBef>
                <a:spcPts val="600"/>
              </a:spcBef>
              <a:buFont typeface="Arial" panose="020B0604020202020204" pitchFamily="34" charset="0"/>
              <a:buChar char="•"/>
            </a:pPr>
            <a:r>
              <a:rPr lang="en-GB" sz="1600" b="0" i="0" dirty="0">
                <a:solidFill>
                  <a:srgbClr val="000000"/>
                </a:solidFill>
                <a:effectLst/>
              </a:rPr>
              <a:t>With a new administration and new Plan for Essex in place, Essex County Council are refocussing their vision and plans for the future of Library services. This plan sets out high-level aims for the service and the areas the service will be working on over the next four years: </a:t>
            </a:r>
          </a:p>
          <a:p>
            <a:pPr marL="742950" lvl="1" indent="-285750">
              <a:spcBef>
                <a:spcPts val="600"/>
              </a:spcBef>
              <a:buFont typeface="Arial" panose="020B0604020202020204" pitchFamily="34" charset="0"/>
              <a:buChar char="•"/>
            </a:pPr>
            <a:r>
              <a:rPr lang="en-GB" sz="1600" b="0" i="0" dirty="0">
                <a:solidFill>
                  <a:srgbClr val="000000"/>
                </a:solidFill>
                <a:effectLst/>
              </a:rPr>
              <a:t>Library Service and Literacy</a:t>
            </a:r>
          </a:p>
          <a:p>
            <a:pPr marL="742950" lvl="1" indent="-285750">
              <a:spcBef>
                <a:spcPts val="600"/>
              </a:spcBef>
              <a:buFont typeface="Arial" panose="020B0604020202020204" pitchFamily="34" charset="0"/>
              <a:buChar char="•"/>
            </a:pPr>
            <a:r>
              <a:rPr lang="en-GB" sz="1600" b="0" i="0" dirty="0">
                <a:solidFill>
                  <a:srgbClr val="000000"/>
                </a:solidFill>
                <a:effectLst/>
              </a:rPr>
              <a:t>Infrastructure and Communications </a:t>
            </a:r>
          </a:p>
          <a:p>
            <a:pPr marL="742950" lvl="1" indent="-285750">
              <a:spcBef>
                <a:spcPts val="600"/>
              </a:spcBef>
              <a:buFont typeface="Arial" panose="020B0604020202020204" pitchFamily="34" charset="0"/>
              <a:buChar char="•"/>
            </a:pPr>
            <a:r>
              <a:rPr lang="en-GB" sz="1600" b="0" i="0" dirty="0">
                <a:solidFill>
                  <a:srgbClr val="000000"/>
                </a:solidFill>
                <a:effectLst/>
              </a:rPr>
              <a:t>Supporting communities and Levelling Up</a:t>
            </a:r>
          </a:p>
          <a:p>
            <a:pPr marL="285750" indent="-285750">
              <a:spcBef>
                <a:spcPts val="600"/>
              </a:spcBef>
              <a:buFont typeface="Arial" panose="020B0604020202020204" pitchFamily="34" charset="0"/>
              <a:buChar char="•"/>
            </a:pPr>
            <a:r>
              <a:rPr lang="en-GB" sz="1600" b="0" i="0" dirty="0">
                <a:solidFill>
                  <a:srgbClr val="000000"/>
                </a:solidFill>
                <a:effectLst/>
              </a:rPr>
              <a:t>Essex County Council launched a consultation with the aim of seeking views from Essex residents, library service users and organisations about the draft plan and areas of focus</a:t>
            </a:r>
          </a:p>
        </p:txBody>
      </p:sp>
      <p:sp>
        <p:nvSpPr>
          <p:cNvPr id="6" name="TextBox 5">
            <a:extLst>
              <a:ext uri="{FF2B5EF4-FFF2-40B4-BE49-F238E27FC236}">
                <a16:creationId xmlns:a16="http://schemas.microsoft.com/office/drawing/2014/main" id="{F62F6744-FBDD-4ACD-8CFF-6A273BB99916}"/>
              </a:ext>
            </a:extLst>
          </p:cNvPr>
          <p:cNvSpPr txBox="1"/>
          <p:nvPr/>
        </p:nvSpPr>
        <p:spPr>
          <a:xfrm>
            <a:off x="6205490" y="943136"/>
            <a:ext cx="5915485" cy="5863144"/>
          </a:xfrm>
          <a:prstGeom prst="rect">
            <a:avLst/>
          </a:prstGeom>
          <a:noFill/>
        </p:spPr>
        <p:txBody>
          <a:bodyPr wrap="square" rtlCol="0">
            <a:spAutoFit/>
          </a:bodyPr>
          <a:lstStyle/>
          <a:p>
            <a:pPr>
              <a:spcBef>
                <a:spcPts val="600"/>
              </a:spcBef>
            </a:pPr>
            <a:r>
              <a:rPr lang="en-GB" b="1" dirty="0"/>
              <a:t>Methodology</a:t>
            </a:r>
            <a:r>
              <a:rPr lang="en-GB" dirty="0"/>
              <a:t>: </a:t>
            </a:r>
          </a:p>
          <a:p>
            <a:pPr marL="285750" indent="-285750">
              <a:spcBef>
                <a:spcPts val="600"/>
              </a:spcBef>
              <a:buFont typeface="Arial" panose="020B0604020202020204" pitchFamily="34" charset="0"/>
              <a:buChar char="•"/>
            </a:pPr>
            <a:r>
              <a:rPr lang="en-GB" sz="1600" dirty="0"/>
              <a:t>The consultation was hosted on Essex County Council’s consultation portal for 8 weeks from 26th November 2020 to 21st January 2022. </a:t>
            </a:r>
          </a:p>
          <a:p>
            <a:pPr marL="285750" indent="-285750">
              <a:spcBef>
                <a:spcPts val="600"/>
              </a:spcBef>
              <a:buFont typeface="Arial" panose="020B0604020202020204" pitchFamily="34" charset="0"/>
              <a:buChar char="•"/>
            </a:pPr>
            <a:r>
              <a:rPr lang="en-GB" sz="1600" dirty="0"/>
              <a:t>The consultation was publicised through a range of channels, including ECC and Essex Libraries social media channels and websites, resident and library newsletters Essex is Green social media channels, local, regional and national press.</a:t>
            </a:r>
            <a:endParaRPr lang="en-GB" b="1" dirty="0">
              <a:solidFill>
                <a:srgbClr val="C00000"/>
              </a:solidFill>
            </a:endParaRPr>
          </a:p>
          <a:p>
            <a:pPr>
              <a:spcBef>
                <a:spcPts val="600"/>
              </a:spcBef>
            </a:pPr>
            <a:r>
              <a:rPr lang="en-GB" b="1" dirty="0"/>
              <a:t>Point to note</a:t>
            </a:r>
            <a:r>
              <a:rPr lang="en-GB" dirty="0"/>
              <a:t>: </a:t>
            </a:r>
          </a:p>
          <a:p>
            <a:pPr marL="285750" indent="-285750">
              <a:spcBef>
                <a:spcPts val="600"/>
              </a:spcBef>
              <a:buFont typeface="Arial" panose="020B0604020202020204" pitchFamily="34" charset="0"/>
              <a:buChar char="•"/>
            </a:pPr>
            <a:r>
              <a:rPr lang="en-GB" sz="1600" dirty="0"/>
              <a:t>2,213 responses were received via the consultation questionnaire - 2,185 from individuals and 28 from organisations. 7 emails were received and reviewed by this report’s author.</a:t>
            </a:r>
          </a:p>
          <a:p>
            <a:pPr marL="285750" indent="-285750">
              <a:spcBef>
                <a:spcPts val="600"/>
              </a:spcBef>
              <a:buFont typeface="Arial" panose="020B0604020202020204" pitchFamily="34" charset="0"/>
              <a:buChar char="•"/>
            </a:pPr>
            <a:r>
              <a:rPr lang="en-GB" sz="1600" dirty="0">
                <a:effectLst/>
                <a:latin typeface="Calibri" panose="020F0502020204030204" pitchFamily="34" charset="0"/>
                <a:ea typeface="Calibri" panose="020F0502020204030204" pitchFamily="34" charset="0"/>
              </a:rPr>
              <a:t>Please note that </a:t>
            </a:r>
            <a:r>
              <a:rPr lang="en-GB" sz="1600" dirty="0">
                <a:latin typeface="Calibri" panose="020F0502020204030204" pitchFamily="34" charset="0"/>
                <a:ea typeface="Calibri" panose="020F0502020204030204" pitchFamily="34" charset="0"/>
              </a:rPr>
              <a:t>participation in consultations are self-selecting and this needs to be considered when interpreting responses. </a:t>
            </a:r>
          </a:p>
          <a:p>
            <a:pPr marL="285750" indent="-285750">
              <a:spcBef>
                <a:spcPts val="600"/>
              </a:spcBef>
              <a:buFont typeface="Arial" panose="020B0604020202020204" pitchFamily="34" charset="0"/>
              <a:buChar char="•"/>
            </a:pPr>
            <a:r>
              <a:rPr lang="en-GB" sz="1600" dirty="0">
                <a:effectLst/>
                <a:latin typeface="Calibri" panose="020F0502020204030204" pitchFamily="34" charset="0"/>
                <a:ea typeface="Calibri" panose="020F0502020204030204" pitchFamily="34" charset="0"/>
              </a:rPr>
              <a:t>Responses to consultations do not wholly represent the wider Essex population and is reliant on awareness and propensity to take part based on the topic and interest. </a:t>
            </a:r>
            <a:endParaRPr lang="en-GB" sz="1600" dirty="0"/>
          </a:p>
          <a:p>
            <a:pPr marL="285750" indent="-285750">
              <a:spcBef>
                <a:spcPts val="600"/>
              </a:spcBef>
              <a:buFont typeface="Arial" panose="020B0604020202020204" pitchFamily="34" charset="0"/>
              <a:buChar char="•"/>
            </a:pPr>
            <a:r>
              <a:rPr lang="en-GB" sz="1600" dirty="0"/>
              <a:t>Essex County Council were responsible for the design, promotion and collection of the consultation responses. Lake Market Research were appointed to conduct an independent analysis of feedback.</a:t>
            </a:r>
          </a:p>
        </p:txBody>
      </p:sp>
      <p:sp>
        <p:nvSpPr>
          <p:cNvPr id="3" name="Slide Number Placeholder 2">
            <a:extLst>
              <a:ext uri="{FF2B5EF4-FFF2-40B4-BE49-F238E27FC236}">
                <a16:creationId xmlns:a16="http://schemas.microsoft.com/office/drawing/2014/main" id="{BCB5DEEB-FC31-4FB5-B3F3-6A2F0F079A84}"/>
              </a:ext>
              <a:ext uri="{C183D7F6-B498-43B3-948B-1728B52AA6E4}">
                <adec:decorative xmlns:adec="http://schemas.microsoft.com/office/drawing/2017/decorative" val="1"/>
              </a:ext>
            </a:extLst>
          </p:cNvPr>
          <p:cNvSpPr>
            <a:spLocks noGrp="1"/>
          </p:cNvSpPr>
          <p:nvPr>
            <p:ph type="sldNum" sz="quarter" idx="12"/>
          </p:nvPr>
        </p:nvSpPr>
        <p:spPr/>
        <p:txBody>
          <a:bodyPr/>
          <a:lstStyle/>
          <a:p>
            <a:fld id="{726ED14E-EB6A-4F94-932A-3930CAD586E4}" type="slidenum">
              <a:rPr lang="en-GB" smtClean="0"/>
              <a:t>2</a:t>
            </a:fld>
            <a:endParaRPr lang="en-GB" dirty="0"/>
          </a:p>
        </p:txBody>
      </p:sp>
    </p:spTree>
    <p:extLst>
      <p:ext uri="{BB962C8B-B14F-4D97-AF65-F5344CB8AC3E}">
        <p14:creationId xmlns:p14="http://schemas.microsoft.com/office/powerpoint/2010/main" val="38311108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56FCCFE-4B0C-4BB6-8A0A-F30984B642C2}"/>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alibri" panose="020F0502020204030204"/>
                <a:ea typeface="+mn-ea"/>
                <a:cs typeface="+mn-cs"/>
              </a:rPr>
              <a:t>Significant differences in agreement with aims by district </a:t>
            </a:r>
          </a:p>
        </p:txBody>
      </p:sp>
      <p:sp>
        <p:nvSpPr>
          <p:cNvPr id="29" name="TextBox 28">
            <a:extLst>
              <a:ext uri="{FF2B5EF4-FFF2-40B4-BE49-F238E27FC236}">
                <a16:creationId xmlns:a16="http://schemas.microsoft.com/office/drawing/2014/main" id="{C12E9FBD-F0FF-44C5-B87D-A8C812E01230}"/>
              </a:ext>
            </a:extLst>
          </p:cNvPr>
          <p:cNvSpPr txBox="1"/>
          <p:nvPr/>
        </p:nvSpPr>
        <p:spPr>
          <a:xfrm>
            <a:off x="879566" y="768243"/>
            <a:ext cx="11063052" cy="861774"/>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rPr>
              <a:t>Differences in response are particularly evident from respondents living in Basildon and Harlow</a:t>
            </a:r>
            <a:r>
              <a:rPr lang="en-GB" sz="1500" dirty="0">
                <a:solidFill>
                  <a:prstClr val="black"/>
                </a:solidFill>
                <a:latin typeface="Calibri" panose="020F0502020204030204"/>
              </a:rPr>
              <a:t>. A higher proportion of Basildon residents support four of the aim one areas and two of the aim two areas. </a:t>
            </a: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500" dirty="0">
                <a:solidFill>
                  <a:prstClr val="black"/>
                </a:solidFill>
                <a:latin typeface="Calibri" panose="020F0502020204030204"/>
              </a:rPr>
              <a:t>A higher proportion of Harlow residents support four of the aim two areas.</a:t>
            </a:r>
            <a:endPar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DC79E3C3-27F1-4526-9EA3-2F33995BB0C5}"/>
              </a:ext>
            </a:extLst>
          </p:cNvPr>
          <p:cNvSpPr txBox="1"/>
          <p:nvPr/>
        </p:nvSpPr>
        <p:spPr>
          <a:xfrm>
            <a:off x="909036" y="1709337"/>
            <a:ext cx="1040608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prstClr val="black"/>
                </a:solidFill>
                <a:effectLst/>
                <a:uLnTx/>
                <a:uFillTx/>
                <a:latin typeface="Calibri" panose="020F0502020204030204"/>
                <a:ea typeface="+mn-ea"/>
                <a:cs typeface="+mn-cs"/>
              </a:rPr>
              <a:t>To what extent do you agree or disagree with the proposed aims…?</a:t>
            </a:r>
          </a:p>
        </p:txBody>
      </p:sp>
      <p:sp>
        <p:nvSpPr>
          <p:cNvPr id="3" name="Slide Number Placeholder 2">
            <a:extLst>
              <a:ext uri="{FF2B5EF4-FFF2-40B4-BE49-F238E27FC236}">
                <a16:creationId xmlns:a16="http://schemas.microsoft.com/office/drawing/2014/main" id="{2A4D0F5D-8699-49F3-8C12-E43C43B9318B}"/>
              </a:ext>
              <a:ext uri="{C183D7F6-B498-43B3-948B-1728B52AA6E4}">
                <adec:decorative xmlns:adec="http://schemas.microsoft.com/office/drawing/2017/decorative" val="1"/>
              </a:ext>
            </a:extLst>
          </p:cNvPr>
          <p:cNvSpPr>
            <a:spLocks noGrp="1"/>
          </p:cNvSpPr>
          <p:nvPr>
            <p:ph type="sldNum" sz="quarter" idx="12"/>
          </p:nvPr>
        </p:nvSpPr>
        <p:spPr>
          <a:xfrm>
            <a:off x="11727402" y="6617368"/>
            <a:ext cx="342384" cy="2421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6ED14E-EB6A-4F94-932A-3930CAD586E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graphicFrame>
        <p:nvGraphicFramePr>
          <p:cNvPr id="11" name="Table 3" descr="Data table displaying level of agreement with aim one objectives by district.">
            <a:extLst>
              <a:ext uri="{FF2B5EF4-FFF2-40B4-BE49-F238E27FC236}">
                <a16:creationId xmlns:a16="http://schemas.microsoft.com/office/drawing/2014/main" id="{04A992B1-F3E1-4CBB-84B4-7D1C2AA3BC59}"/>
              </a:ext>
            </a:extLst>
          </p:cNvPr>
          <p:cNvGraphicFramePr>
            <a:graphicFrameLocks noGrp="1"/>
          </p:cNvGraphicFramePr>
          <p:nvPr>
            <p:extLst>
              <p:ext uri="{D42A27DB-BD31-4B8C-83A1-F6EECF244321}">
                <p14:modId xmlns:p14="http://schemas.microsoft.com/office/powerpoint/2010/main" val="1564524428"/>
              </p:ext>
            </p:extLst>
          </p:nvPr>
        </p:nvGraphicFramePr>
        <p:xfrm>
          <a:off x="909036" y="2088701"/>
          <a:ext cx="10026819" cy="1417254"/>
        </p:xfrm>
        <a:graphic>
          <a:graphicData uri="http://schemas.openxmlformats.org/drawingml/2006/table">
            <a:tbl>
              <a:tblPr firstRow="1" bandRow="1">
                <a:tableStyleId>{5C22544A-7EE6-4342-B048-85BDC9FD1C3A}</a:tableStyleId>
              </a:tblPr>
              <a:tblGrid>
                <a:gridCol w="6415400">
                  <a:extLst>
                    <a:ext uri="{9D8B030D-6E8A-4147-A177-3AD203B41FA5}">
                      <a16:colId xmlns:a16="http://schemas.microsoft.com/office/drawing/2014/main" val="543588536"/>
                    </a:ext>
                  </a:extLst>
                </a:gridCol>
                <a:gridCol w="808150">
                  <a:extLst>
                    <a:ext uri="{9D8B030D-6E8A-4147-A177-3AD203B41FA5}">
                      <a16:colId xmlns:a16="http://schemas.microsoft.com/office/drawing/2014/main" val="506224242"/>
                    </a:ext>
                  </a:extLst>
                </a:gridCol>
                <a:gridCol w="667601">
                  <a:extLst>
                    <a:ext uri="{9D8B030D-6E8A-4147-A177-3AD203B41FA5}">
                      <a16:colId xmlns:a16="http://schemas.microsoft.com/office/drawing/2014/main" val="1631932869"/>
                    </a:ext>
                  </a:extLst>
                </a:gridCol>
                <a:gridCol w="814868">
                  <a:extLst>
                    <a:ext uri="{9D8B030D-6E8A-4147-A177-3AD203B41FA5}">
                      <a16:colId xmlns:a16="http://schemas.microsoft.com/office/drawing/2014/main" val="3081069856"/>
                    </a:ext>
                  </a:extLst>
                </a:gridCol>
                <a:gridCol w="609600">
                  <a:extLst>
                    <a:ext uri="{9D8B030D-6E8A-4147-A177-3AD203B41FA5}">
                      <a16:colId xmlns:a16="http://schemas.microsoft.com/office/drawing/2014/main" val="307225837"/>
                    </a:ext>
                  </a:extLst>
                </a:gridCol>
                <a:gridCol w="711200">
                  <a:extLst>
                    <a:ext uri="{9D8B030D-6E8A-4147-A177-3AD203B41FA5}">
                      <a16:colId xmlns:a16="http://schemas.microsoft.com/office/drawing/2014/main" val="2821104569"/>
                    </a:ext>
                  </a:extLst>
                </a:gridCol>
              </a:tblGrid>
              <a:tr h="395886">
                <a:tc>
                  <a:txBody>
                    <a:bodyPr/>
                    <a:lstStyle/>
                    <a:p>
                      <a:r>
                        <a:rPr lang="en-GB" sz="1400" dirty="0"/>
                        <a:t>AIM ONE – LIBRARY SERVICE AND LITERACY</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Basildon</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Castle Point</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Colchester</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Harlow</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Tendring</a:t>
                      </a:r>
                    </a:p>
                  </a:txBody>
                  <a:tcPr marT="18000" marB="18000" anchor="ctr">
                    <a:lnL w="12700" cap="flat" cmpd="sng" algn="ctr">
                      <a:solidFill>
                        <a:schemeClr val="tx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55342">
                <a:tc>
                  <a:txBody>
                    <a:bodyPr/>
                    <a:lstStyle/>
                    <a:p>
                      <a:r>
                        <a:rPr lang="en-GB" sz="1100" dirty="0"/>
                        <a:t>% overall support for providing books and resources in formats that meet changing needs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97%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tx1"/>
                          </a:solidFill>
                        </a:rPr>
                        <a:t>94%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91%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92%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73928790"/>
                  </a:ext>
                </a:extLst>
              </a:tr>
              <a:tr h="255342">
                <a:tc>
                  <a:txBody>
                    <a:bodyPr/>
                    <a:lstStyle/>
                    <a:p>
                      <a:r>
                        <a:rPr lang="en-GB" sz="1100" dirty="0"/>
                        <a:t>% overall support for delivering a new and exciting programme of events and activities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90%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tx1"/>
                          </a:solidFill>
                        </a:rPr>
                        <a:t>85%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255342">
                <a:tc>
                  <a:txBody>
                    <a:bodyPr/>
                    <a:lstStyle/>
                    <a:p>
                      <a:r>
                        <a:rPr lang="en-GB" sz="1100" dirty="0"/>
                        <a:t>% overall support for exploring new roles and opportunities for volunteers to enhance our service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79%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bg1"/>
                          </a:solidFill>
                        </a:rPr>
                        <a:t>78%</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tx1"/>
                          </a:solidFill>
                        </a:rPr>
                        <a:t>65%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70%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67%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23198363"/>
                  </a:ext>
                </a:extLst>
              </a:tr>
              <a:tr h="255342">
                <a:tc>
                  <a:txBody>
                    <a:bodyPr/>
                    <a:lstStyle/>
                    <a:p>
                      <a:r>
                        <a:rPr lang="en-GB" sz="1100" dirty="0"/>
                        <a:t>% overall support for exploring new opportunities to generate additional income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79%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tx1"/>
                          </a:solidFill>
                        </a:rPr>
                        <a:t>71%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60%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63%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70%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673974103"/>
                  </a:ext>
                </a:extLst>
              </a:tr>
            </a:tbl>
          </a:graphicData>
        </a:graphic>
      </p:graphicFrame>
      <p:graphicFrame>
        <p:nvGraphicFramePr>
          <p:cNvPr id="12" name="Table 3" descr="Data table displaying level of agreement with aim two objectives by district.">
            <a:extLst>
              <a:ext uri="{FF2B5EF4-FFF2-40B4-BE49-F238E27FC236}">
                <a16:creationId xmlns:a16="http://schemas.microsoft.com/office/drawing/2014/main" id="{CB04CF1A-C788-4DAB-93D8-793B76906EDC}"/>
              </a:ext>
            </a:extLst>
          </p:cNvPr>
          <p:cNvGraphicFramePr>
            <a:graphicFrameLocks noGrp="1"/>
          </p:cNvGraphicFramePr>
          <p:nvPr>
            <p:extLst>
              <p:ext uri="{D42A27DB-BD31-4B8C-83A1-F6EECF244321}">
                <p14:modId xmlns:p14="http://schemas.microsoft.com/office/powerpoint/2010/main" val="4220149523"/>
              </p:ext>
            </p:extLst>
          </p:nvPr>
        </p:nvGraphicFramePr>
        <p:xfrm>
          <a:off x="909036" y="3618973"/>
          <a:ext cx="10036055" cy="1647990"/>
        </p:xfrm>
        <a:graphic>
          <a:graphicData uri="http://schemas.openxmlformats.org/drawingml/2006/table">
            <a:tbl>
              <a:tblPr firstRow="1" bandRow="1">
                <a:tableStyleId>{5C22544A-7EE6-4342-B048-85BDC9FD1C3A}</a:tableStyleId>
              </a:tblPr>
              <a:tblGrid>
                <a:gridCol w="6443109">
                  <a:extLst>
                    <a:ext uri="{9D8B030D-6E8A-4147-A177-3AD203B41FA5}">
                      <a16:colId xmlns:a16="http://schemas.microsoft.com/office/drawing/2014/main" val="543588536"/>
                    </a:ext>
                  </a:extLst>
                </a:gridCol>
                <a:gridCol w="780441">
                  <a:extLst>
                    <a:ext uri="{9D8B030D-6E8A-4147-A177-3AD203B41FA5}">
                      <a16:colId xmlns:a16="http://schemas.microsoft.com/office/drawing/2014/main" val="506224242"/>
                    </a:ext>
                  </a:extLst>
                </a:gridCol>
                <a:gridCol w="667601">
                  <a:extLst>
                    <a:ext uri="{9D8B030D-6E8A-4147-A177-3AD203B41FA5}">
                      <a16:colId xmlns:a16="http://schemas.microsoft.com/office/drawing/2014/main" val="1631932869"/>
                    </a:ext>
                  </a:extLst>
                </a:gridCol>
                <a:gridCol w="824104">
                  <a:extLst>
                    <a:ext uri="{9D8B030D-6E8A-4147-A177-3AD203B41FA5}">
                      <a16:colId xmlns:a16="http://schemas.microsoft.com/office/drawing/2014/main" val="3081069856"/>
                    </a:ext>
                  </a:extLst>
                </a:gridCol>
                <a:gridCol w="618836">
                  <a:extLst>
                    <a:ext uri="{9D8B030D-6E8A-4147-A177-3AD203B41FA5}">
                      <a16:colId xmlns:a16="http://schemas.microsoft.com/office/drawing/2014/main" val="307225837"/>
                    </a:ext>
                  </a:extLst>
                </a:gridCol>
                <a:gridCol w="701964">
                  <a:extLst>
                    <a:ext uri="{9D8B030D-6E8A-4147-A177-3AD203B41FA5}">
                      <a16:colId xmlns:a16="http://schemas.microsoft.com/office/drawing/2014/main" val="2821104569"/>
                    </a:ext>
                  </a:extLst>
                </a:gridCol>
              </a:tblGrid>
              <a:tr h="361906">
                <a:tc>
                  <a:txBody>
                    <a:bodyPr/>
                    <a:lstStyle/>
                    <a:p>
                      <a:r>
                        <a:rPr lang="en-GB" sz="1400" dirty="0"/>
                        <a:t>AIM TWO – INFRASTRUCTURE AND COMMUNICATIONS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Basildon</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Castle Point</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Colchester</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Harlow</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Tendring</a:t>
                      </a:r>
                    </a:p>
                  </a:txBody>
                  <a:tcPr marT="18000" marB="18000" anchor="ctr">
                    <a:lnL w="12700" cap="flat" cmpd="sng" algn="ctr">
                      <a:solidFill>
                        <a:schemeClr val="tx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55342">
                <a:tc>
                  <a:txBody>
                    <a:bodyPr/>
                    <a:lstStyle/>
                    <a:p>
                      <a:r>
                        <a:rPr lang="en-GB" sz="1100" dirty="0"/>
                        <a:t>% overall support for developing a planned programme of improvements for buildings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78%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89%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tx1"/>
                          </a:solidFill>
                        </a:rPr>
                        <a:t>82%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75057091"/>
                  </a:ext>
                </a:extLst>
              </a:tr>
              <a:tr h="255342">
                <a:tc>
                  <a:txBody>
                    <a:bodyPr/>
                    <a:lstStyle/>
                    <a:p>
                      <a:r>
                        <a:rPr lang="en-GB" sz="1100" dirty="0"/>
                        <a:t>% overall support for improving communications and engagement with staff and volunteers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79%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76%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76%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90%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tx1"/>
                          </a:solidFill>
                        </a:rPr>
                        <a:t>77%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4607097"/>
                  </a:ext>
                </a:extLst>
              </a:tr>
              <a:tr h="255342">
                <a:tc>
                  <a:txBody>
                    <a:bodyPr/>
                    <a:lstStyle/>
                    <a:p>
                      <a:r>
                        <a:rPr lang="en-GB" sz="1100" dirty="0"/>
                        <a:t>% overall support for rollout of better mobile technology for staff and volunteers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72%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68%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69%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79%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tx1"/>
                          </a:solidFill>
                        </a:rPr>
                        <a:t>66%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183160915"/>
                  </a:ext>
                </a:extLst>
              </a:tr>
              <a:tr h="255342">
                <a:tc>
                  <a:txBody>
                    <a:bodyPr/>
                    <a:lstStyle/>
                    <a:p>
                      <a:r>
                        <a:rPr lang="en-GB" sz="1100" dirty="0"/>
                        <a:t>% overall support for updating the printing services on offer to customers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71%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6600"/>
                    </a:solidFill>
                  </a:tcPr>
                </a:tc>
                <a:tc>
                  <a:txBody>
                    <a:bodyPr/>
                    <a:lstStyle/>
                    <a:p>
                      <a:pPr algn="ctr"/>
                      <a:r>
                        <a:rPr lang="en-GB" sz="1100" dirty="0">
                          <a:solidFill>
                            <a:schemeClr val="bg1"/>
                          </a:solidFill>
                        </a:rPr>
                        <a:t>75%</a:t>
                      </a:r>
                    </a:p>
                  </a:txBody>
                  <a:tcPr marT="18000" marB="18000" anchor="ct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tx1"/>
                          </a:solidFill>
                        </a:rPr>
                        <a:t>66%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79%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tx1"/>
                          </a:solidFill>
                        </a:rPr>
                        <a:t>63%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77912231"/>
                  </a:ext>
                </a:extLst>
              </a:tr>
              <a:tr h="255342">
                <a:tc>
                  <a:txBody>
                    <a:bodyPr/>
                    <a:lstStyle/>
                    <a:p>
                      <a:r>
                        <a:rPr lang="en-GB" sz="1100" dirty="0"/>
                        <a:t>% strongly agreeing with aim for launching a new online library platform</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71%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tc>
                  <a:txBody>
                    <a:bodyPr/>
                    <a:lstStyle/>
                    <a:p>
                      <a:pPr algn="ctr"/>
                      <a:r>
                        <a:rPr lang="en-GB" sz="1100" dirty="0">
                          <a:solidFill>
                            <a:schemeClr val="tx1"/>
                          </a:solidFill>
                        </a:rPr>
                        <a:t>63%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57%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67%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58%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bl>
          </a:graphicData>
        </a:graphic>
      </p:graphicFrame>
      <p:graphicFrame>
        <p:nvGraphicFramePr>
          <p:cNvPr id="9" name="Table 3" descr="Data table displaying level of agreement with aim three objectives by district.">
            <a:extLst>
              <a:ext uri="{FF2B5EF4-FFF2-40B4-BE49-F238E27FC236}">
                <a16:creationId xmlns:a16="http://schemas.microsoft.com/office/drawing/2014/main" id="{1798A631-691C-4D1A-A3BA-3E2AD84A7801}"/>
              </a:ext>
            </a:extLst>
          </p:cNvPr>
          <p:cNvGraphicFramePr>
            <a:graphicFrameLocks noGrp="1"/>
          </p:cNvGraphicFramePr>
          <p:nvPr>
            <p:extLst>
              <p:ext uri="{D42A27DB-BD31-4B8C-83A1-F6EECF244321}">
                <p14:modId xmlns:p14="http://schemas.microsoft.com/office/powerpoint/2010/main" val="2255176036"/>
              </p:ext>
            </p:extLst>
          </p:nvPr>
        </p:nvGraphicFramePr>
        <p:xfrm>
          <a:off x="909036" y="5411840"/>
          <a:ext cx="10045291" cy="881964"/>
        </p:xfrm>
        <a:graphic>
          <a:graphicData uri="http://schemas.openxmlformats.org/drawingml/2006/table">
            <a:tbl>
              <a:tblPr firstRow="1" bandRow="1">
                <a:tableStyleId>{5C22544A-7EE6-4342-B048-85BDC9FD1C3A}</a:tableStyleId>
              </a:tblPr>
              <a:tblGrid>
                <a:gridCol w="6433873">
                  <a:extLst>
                    <a:ext uri="{9D8B030D-6E8A-4147-A177-3AD203B41FA5}">
                      <a16:colId xmlns:a16="http://schemas.microsoft.com/office/drawing/2014/main" val="543588536"/>
                    </a:ext>
                  </a:extLst>
                </a:gridCol>
                <a:gridCol w="796517">
                  <a:extLst>
                    <a:ext uri="{9D8B030D-6E8A-4147-A177-3AD203B41FA5}">
                      <a16:colId xmlns:a16="http://schemas.microsoft.com/office/drawing/2014/main" val="506224242"/>
                    </a:ext>
                  </a:extLst>
                </a:gridCol>
                <a:gridCol w="667601">
                  <a:extLst>
                    <a:ext uri="{9D8B030D-6E8A-4147-A177-3AD203B41FA5}">
                      <a16:colId xmlns:a16="http://schemas.microsoft.com/office/drawing/2014/main" val="1631932869"/>
                    </a:ext>
                  </a:extLst>
                </a:gridCol>
                <a:gridCol w="798791">
                  <a:extLst>
                    <a:ext uri="{9D8B030D-6E8A-4147-A177-3AD203B41FA5}">
                      <a16:colId xmlns:a16="http://schemas.microsoft.com/office/drawing/2014/main" val="3081069856"/>
                    </a:ext>
                  </a:extLst>
                </a:gridCol>
                <a:gridCol w="618837">
                  <a:extLst>
                    <a:ext uri="{9D8B030D-6E8A-4147-A177-3AD203B41FA5}">
                      <a16:colId xmlns:a16="http://schemas.microsoft.com/office/drawing/2014/main" val="307225837"/>
                    </a:ext>
                  </a:extLst>
                </a:gridCol>
                <a:gridCol w="729672">
                  <a:extLst>
                    <a:ext uri="{9D8B030D-6E8A-4147-A177-3AD203B41FA5}">
                      <a16:colId xmlns:a16="http://schemas.microsoft.com/office/drawing/2014/main" val="2821104569"/>
                    </a:ext>
                  </a:extLst>
                </a:gridCol>
              </a:tblGrid>
              <a:tr h="370134">
                <a:tc>
                  <a:txBody>
                    <a:bodyPr/>
                    <a:lstStyle/>
                    <a:p>
                      <a:r>
                        <a:rPr lang="en-GB" sz="1400" dirty="0"/>
                        <a:t>AIM THREE – SUPPORTING COMMUNITIES AND LEVELLING UP</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Basildon</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Castle Point</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t>Colchester</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Harlow</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Tendring</a:t>
                      </a:r>
                    </a:p>
                  </a:txBody>
                  <a:tcPr marT="18000" marB="18000" anchor="ctr">
                    <a:lnL w="12700" cap="flat" cmpd="sng" algn="ctr">
                      <a:solidFill>
                        <a:schemeClr val="tx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55342">
                <a:tc>
                  <a:txBody>
                    <a:bodyPr/>
                    <a:lstStyle/>
                    <a:p>
                      <a:r>
                        <a:rPr lang="en-GB" sz="1100" dirty="0"/>
                        <a:t>% overall support for providing support for people to improve employability</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88%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91%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006600"/>
                    </a:solidFill>
                  </a:tcPr>
                </a:tc>
                <a:extLst>
                  <a:ext uri="{0D108BD9-81ED-4DB2-BD59-A6C34878D82A}">
                    <a16:rowId xmlns:a16="http://schemas.microsoft.com/office/drawing/2014/main" val="3254521134"/>
                  </a:ext>
                </a:extLst>
              </a:tr>
              <a:tr h="255342">
                <a:tc>
                  <a:txBody>
                    <a:bodyPr/>
                    <a:lstStyle/>
                    <a:p>
                      <a:r>
                        <a:rPr lang="en-GB" sz="1100" dirty="0"/>
                        <a:t>% overall support for exploring options for providing chargeable activities alongside the existing free activities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54%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56%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bg1"/>
                          </a:solidFill>
                        </a:rPr>
                        <a:t>41%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00000"/>
                    </a:solidFill>
                  </a:tcPr>
                </a:tc>
                <a:tc>
                  <a:txBody>
                    <a:bodyPr/>
                    <a:lstStyle/>
                    <a:p>
                      <a:pPr algn="ctr"/>
                      <a:r>
                        <a:rPr lang="en-GB" sz="1100" dirty="0">
                          <a:solidFill>
                            <a:schemeClr val="tx1"/>
                          </a:solidFill>
                        </a:rPr>
                        <a:t>51%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solidFill>
                            <a:schemeClr val="tx1"/>
                          </a:solidFill>
                        </a:rPr>
                        <a:t>52%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bl>
          </a:graphicData>
        </a:graphic>
      </p:graphicFrame>
      <p:sp>
        <p:nvSpPr>
          <p:cNvPr id="13" name="TextBox 12">
            <a:extLst>
              <a:ext uri="{FF2B5EF4-FFF2-40B4-BE49-F238E27FC236}">
                <a16:creationId xmlns:a16="http://schemas.microsoft.com/office/drawing/2014/main" id="{EA2E87E7-8CF2-4899-A72A-39815FCAC6F2}"/>
              </a:ext>
            </a:extLst>
          </p:cNvPr>
          <p:cNvSpPr txBox="1"/>
          <p:nvPr/>
        </p:nvSpPr>
        <p:spPr>
          <a:xfrm>
            <a:off x="1780221" y="6414721"/>
            <a:ext cx="4103343" cy="307777"/>
          </a:xfrm>
          <a:prstGeom prst="rect">
            <a:avLst/>
          </a:prstGeom>
          <a:solidFill>
            <a:srgbClr val="006600"/>
          </a:solidFill>
        </p:spPr>
        <p:txBody>
          <a:bodyPr wrap="square" rtlCol="0">
            <a:spAutoFit/>
          </a:bodyPr>
          <a:lstStyle/>
          <a:p>
            <a:pPr algn="ctr"/>
            <a:r>
              <a:rPr lang="en-GB" sz="1400" b="1" dirty="0">
                <a:solidFill>
                  <a:schemeClr val="bg1"/>
                </a:solidFill>
              </a:rPr>
              <a:t>% significantly </a:t>
            </a:r>
            <a:r>
              <a:rPr lang="en-GB" sz="1400" b="1" u="sng" dirty="0">
                <a:solidFill>
                  <a:schemeClr val="bg1"/>
                </a:solidFill>
              </a:rPr>
              <a:t>higher</a:t>
            </a:r>
            <a:r>
              <a:rPr lang="en-GB" sz="1400" b="1" dirty="0">
                <a:solidFill>
                  <a:schemeClr val="bg1"/>
                </a:solidFill>
              </a:rPr>
              <a:t> response than other districts</a:t>
            </a:r>
          </a:p>
        </p:txBody>
      </p:sp>
      <p:sp>
        <p:nvSpPr>
          <p:cNvPr id="15" name="TextBox 14">
            <a:extLst>
              <a:ext uri="{FF2B5EF4-FFF2-40B4-BE49-F238E27FC236}">
                <a16:creationId xmlns:a16="http://schemas.microsoft.com/office/drawing/2014/main" id="{1764CF61-B7BA-40A6-8FE5-D4F5ADF33217}"/>
              </a:ext>
            </a:extLst>
          </p:cNvPr>
          <p:cNvSpPr txBox="1"/>
          <p:nvPr/>
        </p:nvSpPr>
        <p:spPr>
          <a:xfrm>
            <a:off x="6005858" y="6414787"/>
            <a:ext cx="4103343" cy="307777"/>
          </a:xfrm>
          <a:prstGeom prst="rect">
            <a:avLst/>
          </a:prstGeom>
          <a:solidFill>
            <a:srgbClr val="C00000"/>
          </a:solidFill>
        </p:spPr>
        <p:txBody>
          <a:bodyPr wrap="square" rtlCol="0">
            <a:spAutoFit/>
          </a:bodyPr>
          <a:lstStyle/>
          <a:p>
            <a:pPr algn="ctr"/>
            <a:r>
              <a:rPr lang="en-GB" sz="1400" b="1" dirty="0">
                <a:solidFill>
                  <a:schemeClr val="bg1"/>
                </a:solidFill>
              </a:rPr>
              <a:t>% significantly </a:t>
            </a:r>
            <a:r>
              <a:rPr lang="en-GB" sz="1400" b="1" u="sng" dirty="0">
                <a:solidFill>
                  <a:schemeClr val="bg1"/>
                </a:solidFill>
              </a:rPr>
              <a:t>lower</a:t>
            </a:r>
            <a:r>
              <a:rPr lang="en-GB" sz="1400" b="1" dirty="0">
                <a:solidFill>
                  <a:schemeClr val="bg1"/>
                </a:solidFill>
              </a:rPr>
              <a:t> response than other districts</a:t>
            </a:r>
          </a:p>
        </p:txBody>
      </p:sp>
    </p:spTree>
    <p:extLst>
      <p:ext uri="{BB962C8B-B14F-4D97-AF65-F5344CB8AC3E}">
        <p14:creationId xmlns:p14="http://schemas.microsoft.com/office/powerpoint/2010/main" val="342743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696810B-3F96-435C-B1E8-6D20AA0771F5}"/>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Future of library services</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1" y="258961"/>
            <a:ext cx="11142207"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Individuals other comments related to the Essex libraries plan</a:t>
            </a:r>
          </a:p>
        </p:txBody>
      </p:sp>
      <p:sp>
        <p:nvSpPr>
          <p:cNvPr id="14" name="TextBox 13">
            <a:extLst>
              <a:ext uri="{FF2B5EF4-FFF2-40B4-BE49-F238E27FC236}">
                <a16:creationId xmlns:a16="http://schemas.microsoft.com/office/drawing/2014/main" id="{338E61C0-9A4F-49AF-B0ED-25F16C743245}"/>
              </a:ext>
            </a:extLst>
          </p:cNvPr>
          <p:cNvSpPr txBox="1"/>
          <p:nvPr/>
        </p:nvSpPr>
        <p:spPr>
          <a:xfrm>
            <a:off x="890546" y="825797"/>
            <a:ext cx="10787648" cy="1092607"/>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A quarter (25%) of those providing a comment requested that all current libraries should stay open or were concerned about their local library building closing. In addition, 16% commented on how important the library service is to the community / residents.</a:t>
            </a:r>
          </a:p>
          <a:p>
            <a:pPr marL="285750" indent="-285750">
              <a:spcBef>
                <a:spcPts val="600"/>
              </a:spcBef>
              <a:buFont typeface="Arial" panose="020B0604020202020204" pitchFamily="34" charset="0"/>
              <a:buChar char="•"/>
            </a:pPr>
            <a:r>
              <a:rPr lang="en-GB" sz="1500" dirty="0"/>
              <a:t>Some reiterated previous comments in terms of a larger range of material / book stock (13%) and fully trained staff and volunteers / having enough staff (12%). 8% requested longer opening hours / opening on additional days.</a:t>
            </a:r>
          </a:p>
        </p:txBody>
      </p:sp>
      <p:graphicFrame>
        <p:nvGraphicFramePr>
          <p:cNvPr id="20" name="Table 3" descr="Data table summarising percentage making other comments related to plan for Essex libraries">
            <a:extLst>
              <a:ext uri="{FF2B5EF4-FFF2-40B4-BE49-F238E27FC236}">
                <a16:creationId xmlns:a16="http://schemas.microsoft.com/office/drawing/2014/main" id="{D752DFC2-10BD-4A88-8716-57579D82C87F}"/>
              </a:ext>
            </a:extLst>
          </p:cNvPr>
          <p:cNvGraphicFramePr>
            <a:graphicFrameLocks noGrp="1"/>
          </p:cNvGraphicFramePr>
          <p:nvPr>
            <p:extLst>
              <p:ext uri="{D42A27DB-BD31-4B8C-83A1-F6EECF244321}">
                <p14:modId xmlns:p14="http://schemas.microsoft.com/office/powerpoint/2010/main" val="3698498404"/>
              </p:ext>
            </p:extLst>
          </p:nvPr>
        </p:nvGraphicFramePr>
        <p:xfrm>
          <a:off x="784870" y="2192786"/>
          <a:ext cx="6550401" cy="4406337"/>
        </p:xfrm>
        <a:graphic>
          <a:graphicData uri="http://schemas.openxmlformats.org/drawingml/2006/table">
            <a:tbl>
              <a:tblPr firstRow="1" bandRow="1">
                <a:tableStyleId>{5C22544A-7EE6-4342-B048-85BDC9FD1C3A}</a:tableStyleId>
              </a:tblPr>
              <a:tblGrid>
                <a:gridCol w="5894768">
                  <a:extLst>
                    <a:ext uri="{9D8B030D-6E8A-4147-A177-3AD203B41FA5}">
                      <a16:colId xmlns:a16="http://schemas.microsoft.com/office/drawing/2014/main" val="543588536"/>
                    </a:ext>
                  </a:extLst>
                </a:gridCol>
                <a:gridCol w="655633">
                  <a:extLst>
                    <a:ext uri="{9D8B030D-6E8A-4147-A177-3AD203B41FA5}">
                      <a16:colId xmlns:a16="http://schemas.microsoft.com/office/drawing/2014/main" val="506224242"/>
                    </a:ext>
                  </a:extLst>
                </a:gridCol>
              </a:tblGrid>
              <a:tr h="2623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t>Other comments related to the plan for Essex libraries, coded into key themes</a:t>
                      </a:r>
                    </a:p>
                  </a:txBody>
                  <a:tcPr marL="90000" marR="90000"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lnSpc>
                          <a:spcPct val="100000"/>
                        </a:lnSpc>
                      </a:pPr>
                      <a:r>
                        <a:rPr lang="en-GB" sz="1100" dirty="0">
                          <a:latin typeface="+mn-lt"/>
                        </a:rPr>
                        <a:t>%</a:t>
                      </a:r>
                    </a:p>
                  </a:txBody>
                  <a:tcPr marL="90000" marR="90000" marT="3600" marB="3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Libraries must stay open / concerned about closures of particular libraries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Crucially important for community / vital for residents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85453026"/>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Offer a large range of materials / increase book  / up-to-date stock</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68705946"/>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 plans outlined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8683426"/>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Staff &amp; volunteers must be fully trained / polite / friendly / need to make sure of enough staff</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Longer opening hours required / open on more days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Must be inclusive / accessible / cater to all</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Communication / engagement / promote services / attract new users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Plans need further details / how will this be implemented / where is funding coming from</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Should be supported / invested in / funded / secured for future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71386528"/>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Services to be free / no charging</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98244506"/>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Important to focus on core library services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10676525"/>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Activities / groups / meetings are needed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62390155"/>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Service / opening hours / space must be maintained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22738499"/>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Used as a community resource / information point for services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02173275"/>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Praise for current libraries / staff</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53595469"/>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need of upgrade / new facilities / parking / toilets / refreshment provision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19960818"/>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Continue to offer IT support / use of equipment / Wi-Fi / online provision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47929844"/>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Volunteers should not replace trained / paid staff</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06875339"/>
                  </a:ext>
                </a:extLst>
              </a:tr>
              <a:tr h="2071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Online offer should not replace physical books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50108446"/>
                  </a:ext>
                </a:extLst>
              </a:tr>
            </a:tbl>
          </a:graphicData>
        </a:graphic>
      </p:graphicFrame>
      <p:sp>
        <p:nvSpPr>
          <p:cNvPr id="15" name="Rectangle: Rounded Corners 14">
            <a:extLst>
              <a:ext uri="{FF2B5EF4-FFF2-40B4-BE49-F238E27FC236}">
                <a16:creationId xmlns:a16="http://schemas.microsoft.com/office/drawing/2014/main" id="{383E126A-884E-41DE-8929-8B2B8E668540}"/>
              </a:ext>
            </a:extLst>
          </p:cNvPr>
          <p:cNvSpPr/>
          <p:nvPr/>
        </p:nvSpPr>
        <p:spPr>
          <a:xfrm>
            <a:off x="7579802" y="2190730"/>
            <a:ext cx="4395323" cy="365176"/>
          </a:xfrm>
          <a:prstGeom prst="roundRect">
            <a:avLst/>
          </a:prstGeom>
          <a:solidFill>
            <a:schemeClr val="tx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Please note - 28% of Consultees answered this question</a:t>
            </a:r>
          </a:p>
        </p:txBody>
      </p:sp>
      <p:sp>
        <p:nvSpPr>
          <p:cNvPr id="4" name="Speech Bubble: Rectangle with Corners Rounded 3">
            <a:extLst>
              <a:ext uri="{FF2B5EF4-FFF2-40B4-BE49-F238E27FC236}">
                <a16:creationId xmlns:a16="http://schemas.microsoft.com/office/drawing/2014/main" id="{40CCCC78-88B5-432F-B4AC-993BD14655D8}"/>
              </a:ext>
            </a:extLst>
          </p:cNvPr>
          <p:cNvSpPr/>
          <p:nvPr/>
        </p:nvSpPr>
        <p:spPr>
          <a:xfrm>
            <a:off x="7643674" y="2861623"/>
            <a:ext cx="4084606" cy="946267"/>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Libraries should continue to operate and none should be closed down. Not everyone has access to the internet for reading and learning services, and even those who do may not wish to use the internet for this purpose. From a personal point of view, I learn much more easily reading from a book than from a screen.</a:t>
            </a:r>
          </a:p>
        </p:txBody>
      </p:sp>
      <p:sp>
        <p:nvSpPr>
          <p:cNvPr id="16" name="Speech Bubble: Rectangle with Corners Rounded 15">
            <a:extLst>
              <a:ext uri="{FF2B5EF4-FFF2-40B4-BE49-F238E27FC236}">
                <a16:creationId xmlns:a16="http://schemas.microsoft.com/office/drawing/2014/main" id="{C42D1EE2-BB25-45B4-85A7-4B4D087FD56E}"/>
              </a:ext>
            </a:extLst>
          </p:cNvPr>
          <p:cNvSpPr/>
          <p:nvPr/>
        </p:nvSpPr>
        <p:spPr>
          <a:xfrm>
            <a:off x="7812350" y="4092416"/>
            <a:ext cx="4084606" cy="911616"/>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Make libraries more accessible for all. Utilise libraries for the community, include coffee areas, provision for talks with people of interest. Children’s groups, assistance for those with extra needs. Our libraries can be so much more than just borrowing books.</a:t>
            </a:r>
          </a:p>
        </p:txBody>
      </p:sp>
      <p:sp>
        <p:nvSpPr>
          <p:cNvPr id="21" name="Speech Bubble: Rectangle with Corners Rounded 20">
            <a:extLst>
              <a:ext uri="{FF2B5EF4-FFF2-40B4-BE49-F238E27FC236}">
                <a16:creationId xmlns:a16="http://schemas.microsoft.com/office/drawing/2014/main" id="{FB1C3282-C490-4E62-A949-95080AFFFDEF}"/>
              </a:ext>
            </a:extLst>
          </p:cNvPr>
          <p:cNvSpPr/>
          <p:nvPr/>
        </p:nvSpPr>
        <p:spPr>
          <a:xfrm>
            <a:off x="7705818" y="5269416"/>
            <a:ext cx="4176563" cy="1015976"/>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I would hope that libraries will continue to be provided for local people to enable those from a variety of groups to participate and enjoy them. Libraries should be well stocked to encourage usage. The running down of libraries has put many people off visiting at all. Encourage activities that will bring people back to their local library.</a:t>
            </a:r>
          </a:p>
        </p:txBody>
      </p:sp>
      <p:sp>
        <p:nvSpPr>
          <p:cNvPr id="19" name="TextBox 18">
            <a:extLst>
              <a:ext uri="{FF2B5EF4-FFF2-40B4-BE49-F238E27FC236}">
                <a16:creationId xmlns:a16="http://schemas.microsoft.com/office/drawing/2014/main" id="{E43DF6B5-7E71-42E8-A756-8EB7F27C906A}"/>
              </a:ext>
            </a:extLst>
          </p:cNvPr>
          <p:cNvSpPr txBox="1"/>
          <p:nvPr/>
        </p:nvSpPr>
        <p:spPr>
          <a:xfrm>
            <a:off x="8778240" y="6601443"/>
            <a:ext cx="2873855" cy="261610"/>
          </a:xfrm>
          <a:prstGeom prst="rect">
            <a:avLst/>
          </a:prstGeom>
          <a:noFill/>
        </p:spPr>
        <p:txBody>
          <a:bodyPr wrap="square" rtlCol="0">
            <a:spAutoFit/>
          </a:bodyPr>
          <a:lstStyle/>
          <a:p>
            <a:pPr algn="r"/>
            <a:r>
              <a:rPr lang="en-GB" sz="1100" i="1" dirty="0"/>
              <a:t>Base: all Individuals answering (613)</a:t>
            </a:r>
          </a:p>
        </p:txBody>
      </p:sp>
      <p:sp>
        <p:nvSpPr>
          <p:cNvPr id="3" name="Slide Number Placeholder 2">
            <a:extLst>
              <a:ext uri="{FF2B5EF4-FFF2-40B4-BE49-F238E27FC236}">
                <a16:creationId xmlns:a16="http://schemas.microsoft.com/office/drawing/2014/main" id="{B1DE1D71-13EB-4F22-8CB8-56F67E6D03EB}"/>
              </a:ext>
              <a:ext uri="{C183D7F6-B498-43B3-948B-1728B52AA6E4}">
                <adec:decorative xmlns:adec="http://schemas.microsoft.com/office/drawing/2017/decorative" val="1"/>
              </a:ext>
            </a:extLst>
          </p:cNvPr>
          <p:cNvSpPr>
            <a:spLocks noGrp="1"/>
          </p:cNvSpPr>
          <p:nvPr>
            <p:ph type="sldNum" sz="quarter" idx="12"/>
          </p:nvPr>
        </p:nvSpPr>
        <p:spPr>
          <a:xfrm>
            <a:off x="11678194" y="6617368"/>
            <a:ext cx="391592" cy="242123"/>
          </a:xfrm>
        </p:spPr>
        <p:txBody>
          <a:bodyPr/>
          <a:lstStyle/>
          <a:p>
            <a:fld id="{726ED14E-EB6A-4F94-932A-3930CAD586E4}" type="slidenum">
              <a:rPr lang="en-GB" smtClean="0"/>
              <a:t>21</a:t>
            </a:fld>
            <a:endParaRPr lang="en-GB" dirty="0"/>
          </a:p>
        </p:txBody>
      </p:sp>
    </p:spTree>
    <p:extLst>
      <p:ext uri="{BB962C8B-B14F-4D97-AF65-F5344CB8AC3E}">
        <p14:creationId xmlns:p14="http://schemas.microsoft.com/office/powerpoint/2010/main" val="690348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696810B-3F96-435C-B1E8-6D20AA0771F5}"/>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Future of library services</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1" y="258961"/>
            <a:ext cx="11142207"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2400" dirty="0">
                <a:latin typeface="+mn-lt"/>
                <a:ea typeface="+mn-ea"/>
                <a:cs typeface="+mn-cs"/>
              </a:rPr>
              <a:t>Individual comments related to</a:t>
            </a:r>
            <a:r>
              <a:rPr kumimoji="0" lang="en-GB" sz="2400" b="0" i="0" u="none" strike="noStrike" kern="1200" cap="none" spc="0" normalizeH="0" baseline="0" noProof="0" dirty="0">
                <a:ln>
                  <a:noFill/>
                </a:ln>
                <a:effectLst/>
                <a:uLnTx/>
                <a:uFillTx/>
                <a:latin typeface="+mn-lt"/>
                <a:ea typeface="+mn-ea"/>
                <a:cs typeface="+mn-cs"/>
              </a:rPr>
              <a:t> the future of Essex libraries</a:t>
            </a:r>
          </a:p>
        </p:txBody>
      </p:sp>
      <p:sp>
        <p:nvSpPr>
          <p:cNvPr id="14" name="TextBox 13">
            <a:extLst>
              <a:ext uri="{FF2B5EF4-FFF2-40B4-BE49-F238E27FC236}">
                <a16:creationId xmlns:a16="http://schemas.microsoft.com/office/drawing/2014/main" id="{338E61C0-9A4F-49AF-B0ED-25F16C743245}"/>
              </a:ext>
            </a:extLst>
          </p:cNvPr>
          <p:cNvSpPr txBox="1"/>
          <p:nvPr/>
        </p:nvSpPr>
        <p:spPr>
          <a:xfrm>
            <a:off x="828399" y="822643"/>
            <a:ext cx="11378395" cy="86177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A quarter (25%) of those providing a comment would like to see a good stock of books / wider / more up to date range of books. </a:t>
            </a:r>
          </a:p>
          <a:p>
            <a:pPr marL="285750" indent="-285750">
              <a:spcBef>
                <a:spcPts val="600"/>
              </a:spcBef>
              <a:buFont typeface="Arial" panose="020B0604020202020204" pitchFamily="34" charset="0"/>
              <a:buChar char="•"/>
            </a:pPr>
            <a:r>
              <a:rPr lang="en-GB" sz="1500" dirty="0"/>
              <a:t>Other common comments focused on the social aspect of the service and its development – activities / events / opportunities to socialise (17%), more of a community focus / community hub moving forward (17%), engaging / working with schools / children / young people (12%).</a:t>
            </a:r>
          </a:p>
        </p:txBody>
      </p:sp>
      <p:graphicFrame>
        <p:nvGraphicFramePr>
          <p:cNvPr id="20" name="Table 3" descr="Data table summarising percentage commenting on what they would like to see from Essex libraries in future">
            <a:extLst>
              <a:ext uri="{FF2B5EF4-FFF2-40B4-BE49-F238E27FC236}">
                <a16:creationId xmlns:a16="http://schemas.microsoft.com/office/drawing/2014/main" id="{D752DFC2-10BD-4A88-8716-57579D82C87F}"/>
              </a:ext>
            </a:extLst>
          </p:cNvPr>
          <p:cNvGraphicFramePr>
            <a:graphicFrameLocks noGrp="1"/>
          </p:cNvGraphicFramePr>
          <p:nvPr>
            <p:extLst>
              <p:ext uri="{D42A27DB-BD31-4B8C-83A1-F6EECF244321}">
                <p14:modId xmlns:p14="http://schemas.microsoft.com/office/powerpoint/2010/main" val="689419462"/>
              </p:ext>
            </p:extLst>
          </p:nvPr>
        </p:nvGraphicFramePr>
        <p:xfrm>
          <a:off x="784870" y="1828799"/>
          <a:ext cx="6550401" cy="4820730"/>
        </p:xfrm>
        <a:graphic>
          <a:graphicData uri="http://schemas.openxmlformats.org/drawingml/2006/table">
            <a:tbl>
              <a:tblPr firstRow="1" bandRow="1">
                <a:tableStyleId>{5C22544A-7EE6-4342-B048-85BDC9FD1C3A}</a:tableStyleId>
              </a:tblPr>
              <a:tblGrid>
                <a:gridCol w="5894768">
                  <a:extLst>
                    <a:ext uri="{9D8B030D-6E8A-4147-A177-3AD203B41FA5}">
                      <a16:colId xmlns:a16="http://schemas.microsoft.com/office/drawing/2014/main" val="543588536"/>
                    </a:ext>
                  </a:extLst>
                </a:gridCol>
                <a:gridCol w="655633">
                  <a:extLst>
                    <a:ext uri="{9D8B030D-6E8A-4147-A177-3AD203B41FA5}">
                      <a16:colId xmlns:a16="http://schemas.microsoft.com/office/drawing/2014/main" val="506224242"/>
                    </a:ext>
                  </a:extLst>
                </a:gridCol>
              </a:tblGrid>
              <a:tr h="2623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t>What individuals would like to see from Essex libraries in future, coded into key themes</a:t>
                      </a:r>
                    </a:p>
                  </a:txBody>
                  <a:tcPr marL="90000" marR="90000"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lnSpc>
                          <a:spcPct val="100000"/>
                        </a:lnSpc>
                      </a:pPr>
                      <a:r>
                        <a:rPr lang="en-GB" sz="1100" dirty="0">
                          <a:latin typeface="+mn-lt"/>
                        </a:rPr>
                        <a:t>%</a:t>
                      </a:r>
                    </a:p>
                  </a:txBody>
                  <a:tcPr marL="90000" marR="90000" marT="3600" marB="3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Good stock of books / wider range of books / keep up-to-date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Avoid closures / retain current libraries / expand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34654683"/>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Activities / events / clubs / opportunities to socialise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85453026"/>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More of a community focus / community hub / community engagement moving forward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68705946"/>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Longer opening hours / open more days / everyday / out of hours usage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8683426"/>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Engaging / working with schools / children / young people / catering for</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Friendly / professional fully trained paid staff / not replaced by volunteers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Continuity of current service / maintain existing service / happy with service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Increase awareness / promotion of library services / attract new users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 inclusive / accessible for all</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Welcoming / friendly / quiet / safe environment / for study / reading / working</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71386528"/>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Support learning / literacy / research / continue to foster reading</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98244506"/>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Up-to-date resources / info / well stocked (unspecified)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10676525"/>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Provision of audiobooks / eBooks / online services / digital resources / keep up-to-date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62390155"/>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Provision of IT / printers / Wi-Fi / IT support / some improvement required to IT</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22738499"/>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Evolving / dynamic up-to-date/improved services / adapting to needs of users / vary by library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02173275"/>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Space to use for clubs / groups / meetings / socialising</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19960818"/>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Improved search / online library system / app / collection/return system</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47929844"/>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Modern / keep up-to-date buildings with facilities i.e. toilets, parking</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06875339"/>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 a free service to all to use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50108446"/>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Selected services / collaboration / signposting non-library services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96948259"/>
                  </a:ext>
                </a:extLst>
              </a:tr>
              <a:tr h="207197">
                <a:tc>
                  <a:txBody>
                    <a:bodyPr/>
                    <a:lstStyle/>
                    <a:p>
                      <a:pPr algn="l">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Continual funding / investment / support / fit for future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0981844"/>
                  </a:ext>
                </a:extLst>
              </a:tr>
            </a:tbl>
          </a:graphicData>
        </a:graphic>
      </p:graphicFrame>
      <p:sp>
        <p:nvSpPr>
          <p:cNvPr id="15" name="Rectangle: Rounded Corners 14">
            <a:extLst>
              <a:ext uri="{FF2B5EF4-FFF2-40B4-BE49-F238E27FC236}">
                <a16:creationId xmlns:a16="http://schemas.microsoft.com/office/drawing/2014/main" id="{383E126A-884E-41DE-8929-8B2B8E668540}"/>
              </a:ext>
            </a:extLst>
          </p:cNvPr>
          <p:cNvSpPr/>
          <p:nvPr/>
        </p:nvSpPr>
        <p:spPr>
          <a:xfrm>
            <a:off x="7579802" y="2181855"/>
            <a:ext cx="4395323" cy="365176"/>
          </a:xfrm>
          <a:prstGeom prst="roundRect">
            <a:avLst/>
          </a:prstGeom>
          <a:solidFill>
            <a:schemeClr val="tx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Please note – 73% of Consultees answered this question</a:t>
            </a:r>
          </a:p>
        </p:txBody>
      </p:sp>
      <p:sp>
        <p:nvSpPr>
          <p:cNvPr id="4" name="Speech Bubble: Rectangle with Corners Rounded 3">
            <a:extLst>
              <a:ext uri="{FF2B5EF4-FFF2-40B4-BE49-F238E27FC236}">
                <a16:creationId xmlns:a16="http://schemas.microsoft.com/office/drawing/2014/main" id="{40CCCC78-88B5-432F-B4AC-993BD14655D8}"/>
              </a:ext>
            </a:extLst>
          </p:cNvPr>
          <p:cNvSpPr/>
          <p:nvPr/>
        </p:nvSpPr>
        <p:spPr>
          <a:xfrm>
            <a:off x="8078677" y="2888259"/>
            <a:ext cx="3756130" cy="822608"/>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A continued commitment to meeting the diversity of borrowers' needs, i.e. not restricting book stock and other services to those that are useful to the majority but making sure that minority interests are catered for.</a:t>
            </a:r>
          </a:p>
        </p:txBody>
      </p:sp>
      <p:sp>
        <p:nvSpPr>
          <p:cNvPr id="16" name="Speech Bubble: Rectangle with Corners Rounded 15">
            <a:extLst>
              <a:ext uri="{FF2B5EF4-FFF2-40B4-BE49-F238E27FC236}">
                <a16:creationId xmlns:a16="http://schemas.microsoft.com/office/drawing/2014/main" id="{C42D1EE2-BB25-45B4-85A7-4B4D087FD56E}"/>
              </a:ext>
            </a:extLst>
          </p:cNvPr>
          <p:cNvSpPr/>
          <p:nvPr/>
        </p:nvSpPr>
        <p:spPr>
          <a:xfrm>
            <a:off x="7776838" y="4039149"/>
            <a:ext cx="4120117" cy="1257943"/>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I am really happy with the service received so far. We enjoy visiting different libraries around Chelmsford. Perhaps more outdoor reading events in the spring/summer? We attended a lovely event where the library joined forces with Heart and Sole walking group to go for a walk then have a story in the park. Lovely experience had by all. A great way to bring the community together.</a:t>
            </a:r>
          </a:p>
        </p:txBody>
      </p:sp>
      <p:sp>
        <p:nvSpPr>
          <p:cNvPr id="21" name="Speech Bubble: Rectangle with Corners Rounded 20">
            <a:extLst>
              <a:ext uri="{FF2B5EF4-FFF2-40B4-BE49-F238E27FC236}">
                <a16:creationId xmlns:a16="http://schemas.microsoft.com/office/drawing/2014/main" id="{FB1C3282-C490-4E62-A949-95080AFFFDEF}"/>
              </a:ext>
            </a:extLst>
          </p:cNvPr>
          <p:cNvSpPr/>
          <p:nvPr/>
        </p:nvSpPr>
        <p:spPr>
          <a:xfrm>
            <a:off x="8034291" y="5504781"/>
            <a:ext cx="3643903" cy="780611"/>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A far more dynamic and integrated service which combines a variety of local and community services and which reaches out positively to the community it serves.</a:t>
            </a:r>
          </a:p>
        </p:txBody>
      </p:sp>
      <p:sp>
        <p:nvSpPr>
          <p:cNvPr id="19" name="TextBox 18">
            <a:extLst>
              <a:ext uri="{FF2B5EF4-FFF2-40B4-BE49-F238E27FC236}">
                <a16:creationId xmlns:a16="http://schemas.microsoft.com/office/drawing/2014/main" id="{E43DF6B5-7E71-42E8-A756-8EB7F27C906A}"/>
              </a:ext>
            </a:extLst>
          </p:cNvPr>
          <p:cNvSpPr txBox="1"/>
          <p:nvPr/>
        </p:nvSpPr>
        <p:spPr>
          <a:xfrm>
            <a:off x="8778240" y="6601443"/>
            <a:ext cx="2873855" cy="261610"/>
          </a:xfrm>
          <a:prstGeom prst="rect">
            <a:avLst/>
          </a:prstGeom>
          <a:noFill/>
        </p:spPr>
        <p:txBody>
          <a:bodyPr wrap="square" rtlCol="0">
            <a:spAutoFit/>
          </a:bodyPr>
          <a:lstStyle/>
          <a:p>
            <a:pPr algn="r"/>
            <a:r>
              <a:rPr lang="en-GB" sz="1100" i="1" dirty="0"/>
              <a:t>Base: all Individuals answering (1,589)</a:t>
            </a:r>
          </a:p>
        </p:txBody>
      </p:sp>
      <p:sp>
        <p:nvSpPr>
          <p:cNvPr id="3" name="Slide Number Placeholder 2">
            <a:extLst>
              <a:ext uri="{FF2B5EF4-FFF2-40B4-BE49-F238E27FC236}">
                <a16:creationId xmlns:a16="http://schemas.microsoft.com/office/drawing/2014/main" id="{B1DE1D71-13EB-4F22-8CB8-56F67E6D03EB}"/>
              </a:ext>
              <a:ext uri="{C183D7F6-B498-43B3-948B-1728B52AA6E4}">
                <adec:decorative xmlns:adec="http://schemas.microsoft.com/office/drawing/2017/decorative" val="1"/>
              </a:ext>
            </a:extLst>
          </p:cNvPr>
          <p:cNvSpPr>
            <a:spLocks noGrp="1"/>
          </p:cNvSpPr>
          <p:nvPr>
            <p:ph type="sldNum" sz="quarter" idx="12"/>
          </p:nvPr>
        </p:nvSpPr>
        <p:spPr>
          <a:xfrm>
            <a:off x="11678194" y="6617368"/>
            <a:ext cx="391592" cy="242123"/>
          </a:xfrm>
        </p:spPr>
        <p:txBody>
          <a:bodyPr/>
          <a:lstStyle/>
          <a:p>
            <a:fld id="{726ED14E-EB6A-4F94-932A-3930CAD586E4}" type="slidenum">
              <a:rPr lang="en-GB" smtClean="0"/>
              <a:t>22</a:t>
            </a:fld>
            <a:endParaRPr lang="en-GB" dirty="0"/>
          </a:p>
        </p:txBody>
      </p:sp>
    </p:spTree>
    <p:extLst>
      <p:ext uri="{BB962C8B-B14F-4D97-AF65-F5344CB8AC3E}">
        <p14:creationId xmlns:p14="http://schemas.microsoft.com/office/powerpoint/2010/main" val="2889521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4">
            <a:extLst>
              <a:ext uri="{FF2B5EF4-FFF2-40B4-BE49-F238E27FC236}">
                <a16:creationId xmlns:a16="http://schemas.microsoft.com/office/drawing/2014/main" id="{F508B5EC-BAFE-44A0-B48D-41AA4F9F6B14}"/>
              </a:ext>
            </a:extLst>
          </p:cNvPr>
          <p:cNvSpPr txBox="1">
            <a:spLocks noGrp="1"/>
          </p:cNvSpPr>
          <p:nvPr>
            <p:ph type="title" idx="4294967295"/>
          </p:nvPr>
        </p:nvSpPr>
        <p:spPr>
          <a:xfrm>
            <a:off x="419291" y="2106054"/>
            <a:ext cx="11177604" cy="495300"/>
          </a:xfrm>
          <a:prstGeom prst="rect">
            <a:avLst/>
          </a:prstGeom>
          <a:noFill/>
          <a:ln w="6350">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effectLst/>
                <a:uLnTx/>
                <a:uFillTx/>
                <a:latin typeface="+mn-lt"/>
                <a:ea typeface="+mn-ea"/>
                <a:cs typeface="+mn-cs"/>
              </a:rPr>
              <a:t>Organisations overall opinion of key aims put forward</a:t>
            </a:r>
          </a:p>
        </p:txBody>
      </p:sp>
      <p:sp>
        <p:nvSpPr>
          <p:cNvPr id="16" name="Rectangle 15">
            <a:extLst>
              <a:ext uri="{FF2B5EF4-FFF2-40B4-BE49-F238E27FC236}">
                <a16:creationId xmlns:a16="http://schemas.microsoft.com/office/drawing/2014/main" id="{431E1CF5-309D-4F70-B816-549D241DCAA1}"/>
              </a:ext>
              <a:ext uri="{C183D7F6-B498-43B3-948B-1728B52AA6E4}">
                <adec:decorative xmlns:adec="http://schemas.microsoft.com/office/drawing/2017/decorative" val="1"/>
              </a:ext>
            </a:extLst>
          </p:cNvPr>
          <p:cNvSpPr/>
          <p:nvPr/>
        </p:nvSpPr>
        <p:spPr>
          <a:xfrm>
            <a:off x="0" y="5699464"/>
            <a:ext cx="12192000" cy="11709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8" name="Picture 7">
            <a:extLst>
              <a:ext uri="{FF2B5EF4-FFF2-40B4-BE49-F238E27FC236}">
                <a16:creationId xmlns:a16="http://schemas.microsoft.com/office/drawing/2014/main" id="{BD793FC5-6088-4211-8EAE-C5EBC91A53C2}"/>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038797" y="275672"/>
            <a:ext cx="1877695" cy="907415"/>
          </a:xfrm>
          <a:prstGeom prst="rect">
            <a:avLst/>
          </a:prstGeom>
        </p:spPr>
      </p:pic>
    </p:spTree>
    <p:extLst>
      <p:ext uri="{BB962C8B-B14F-4D97-AF65-F5344CB8AC3E}">
        <p14:creationId xmlns:p14="http://schemas.microsoft.com/office/powerpoint/2010/main" val="4090168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56FCCFE-4B0C-4BB6-8A0A-F30984B642C2}"/>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alibri" panose="020F0502020204030204"/>
                <a:ea typeface="+mn-ea"/>
                <a:cs typeface="+mn-cs"/>
              </a:rPr>
              <a:t>Organisations support for Aim One areas – Library Service and Literacy</a:t>
            </a:r>
          </a:p>
        </p:txBody>
      </p:sp>
      <p:sp>
        <p:nvSpPr>
          <p:cNvPr id="29" name="TextBox 28">
            <a:extLst>
              <a:ext uri="{FF2B5EF4-FFF2-40B4-BE49-F238E27FC236}">
                <a16:creationId xmlns:a16="http://schemas.microsoft.com/office/drawing/2014/main" id="{C12E9FBD-F0FF-44C5-B87D-A8C812E01230}"/>
              </a:ext>
            </a:extLst>
          </p:cNvPr>
          <p:cNvSpPr txBox="1"/>
          <p:nvPr/>
        </p:nvSpPr>
        <p:spPr>
          <a:xfrm>
            <a:off x="879566" y="809917"/>
            <a:ext cx="10645495" cy="63094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rPr>
              <a:t>Overall agreement is strong for eight of the aim one areas with a significant proportion strongly agreeing with these aims.</a:t>
            </a: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rPr>
              <a:t>Agreement with exploration of new opportunities to generate additional income is markedly lower.</a:t>
            </a:r>
          </a:p>
        </p:txBody>
      </p:sp>
      <p:sp>
        <p:nvSpPr>
          <p:cNvPr id="10" name="TextBox 9">
            <a:extLst>
              <a:ext uri="{FF2B5EF4-FFF2-40B4-BE49-F238E27FC236}">
                <a16:creationId xmlns:a16="http://schemas.microsoft.com/office/drawing/2014/main" id="{DC79E3C3-27F1-4526-9EA3-2F33995BB0C5}"/>
              </a:ext>
            </a:extLst>
          </p:cNvPr>
          <p:cNvSpPr txBox="1"/>
          <p:nvPr/>
        </p:nvSpPr>
        <p:spPr>
          <a:xfrm>
            <a:off x="909036" y="1647191"/>
            <a:ext cx="1040608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prstClr val="black"/>
                </a:solidFill>
                <a:effectLst/>
                <a:uLnTx/>
                <a:uFillTx/>
                <a:latin typeface="Calibri" panose="020F0502020204030204"/>
                <a:ea typeface="+mn-ea"/>
                <a:cs typeface="+mn-cs"/>
              </a:rPr>
              <a:t>To what extent do you agree or disagree with the proposed aims…?</a:t>
            </a:r>
          </a:p>
        </p:txBody>
      </p:sp>
      <p:graphicFrame>
        <p:nvGraphicFramePr>
          <p:cNvPr id="23" name="Chart 22" descr="Chart displaying level of agreement with aim one areas amongst organisations">
            <a:extLst>
              <a:ext uri="{FF2B5EF4-FFF2-40B4-BE49-F238E27FC236}">
                <a16:creationId xmlns:a16="http://schemas.microsoft.com/office/drawing/2014/main" id="{B02F1F2C-ADBC-4094-86DE-820ABD02933B}"/>
              </a:ext>
            </a:extLst>
          </p:cNvPr>
          <p:cNvGraphicFramePr/>
          <p:nvPr>
            <p:extLst>
              <p:ext uri="{D42A27DB-BD31-4B8C-83A1-F6EECF244321}">
                <p14:modId xmlns:p14="http://schemas.microsoft.com/office/powerpoint/2010/main" val="208265569"/>
              </p:ext>
            </p:extLst>
          </p:nvPr>
        </p:nvGraphicFramePr>
        <p:xfrm>
          <a:off x="655449" y="1985631"/>
          <a:ext cx="11536550" cy="384198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Table 3" descr="Data table displaying level of agreement with aim one areas amongst organisations">
            <a:extLst>
              <a:ext uri="{FF2B5EF4-FFF2-40B4-BE49-F238E27FC236}">
                <a16:creationId xmlns:a16="http://schemas.microsoft.com/office/drawing/2014/main" id="{4D2B64A9-1161-403B-AF5A-DD6E0DC8D658}"/>
              </a:ext>
            </a:extLst>
          </p:cNvPr>
          <p:cNvGraphicFramePr>
            <a:graphicFrameLocks noGrp="1"/>
          </p:cNvGraphicFramePr>
          <p:nvPr>
            <p:extLst>
              <p:ext uri="{D42A27DB-BD31-4B8C-83A1-F6EECF244321}">
                <p14:modId xmlns:p14="http://schemas.microsoft.com/office/powerpoint/2010/main" val="1516586882"/>
              </p:ext>
            </p:extLst>
          </p:nvPr>
        </p:nvGraphicFramePr>
        <p:xfrm>
          <a:off x="1125380" y="4563376"/>
          <a:ext cx="8156407" cy="2204040"/>
        </p:xfrm>
        <a:graphic>
          <a:graphicData uri="http://schemas.openxmlformats.org/drawingml/2006/table">
            <a:tbl>
              <a:tblPr firstRow="1" bandRow="1">
                <a:tableStyleId>{5C22544A-7EE6-4342-B048-85BDC9FD1C3A}</a:tableStyleId>
              </a:tblPr>
              <a:tblGrid>
                <a:gridCol w="4818403">
                  <a:extLst>
                    <a:ext uri="{9D8B030D-6E8A-4147-A177-3AD203B41FA5}">
                      <a16:colId xmlns:a16="http://schemas.microsoft.com/office/drawing/2014/main" val="543588536"/>
                    </a:ext>
                  </a:extLst>
                </a:gridCol>
                <a:gridCol w="692459">
                  <a:extLst>
                    <a:ext uri="{9D8B030D-6E8A-4147-A177-3AD203B41FA5}">
                      <a16:colId xmlns:a16="http://schemas.microsoft.com/office/drawing/2014/main" val="506224242"/>
                    </a:ext>
                  </a:extLst>
                </a:gridCol>
                <a:gridCol w="550415">
                  <a:extLst>
                    <a:ext uri="{9D8B030D-6E8A-4147-A177-3AD203B41FA5}">
                      <a16:colId xmlns:a16="http://schemas.microsoft.com/office/drawing/2014/main" val="1631932869"/>
                    </a:ext>
                  </a:extLst>
                </a:gridCol>
                <a:gridCol w="639192">
                  <a:extLst>
                    <a:ext uri="{9D8B030D-6E8A-4147-A177-3AD203B41FA5}">
                      <a16:colId xmlns:a16="http://schemas.microsoft.com/office/drawing/2014/main" val="3081069856"/>
                    </a:ext>
                  </a:extLst>
                </a:gridCol>
                <a:gridCol w="727969">
                  <a:extLst>
                    <a:ext uri="{9D8B030D-6E8A-4147-A177-3AD203B41FA5}">
                      <a16:colId xmlns:a16="http://schemas.microsoft.com/office/drawing/2014/main" val="307225837"/>
                    </a:ext>
                  </a:extLst>
                </a:gridCol>
                <a:gridCol w="727969">
                  <a:extLst>
                    <a:ext uri="{9D8B030D-6E8A-4147-A177-3AD203B41FA5}">
                      <a16:colId xmlns:a16="http://schemas.microsoft.com/office/drawing/2014/main" val="2821104569"/>
                    </a:ext>
                  </a:extLst>
                </a:gridCol>
              </a:tblGrid>
              <a:tr h="155569">
                <a:tc>
                  <a:txBody>
                    <a:bodyPr/>
                    <a:lstStyle/>
                    <a:p>
                      <a:r>
                        <a:rPr lang="en-GB" sz="1100" dirty="0"/>
                        <a:t>Supporting data table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Strongly 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Neither</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 strongly</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155569">
                <a:tc>
                  <a:txBody>
                    <a:bodyPr/>
                    <a:lstStyle/>
                    <a:p>
                      <a:r>
                        <a:rPr lang="en-GB" sz="1100" dirty="0"/>
                        <a:t>Support children to be ready for school &amp; develop reading skills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89%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55569">
                <a:tc>
                  <a:txBody>
                    <a:bodyPr/>
                    <a:lstStyle/>
                    <a:p>
                      <a:r>
                        <a:rPr lang="en-GB" sz="1100" dirty="0"/>
                        <a:t>Keep our stock &amp; resources up to date &amp; appealing</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155569">
                <a:tc>
                  <a:txBody>
                    <a:bodyPr/>
                    <a:lstStyle/>
                    <a:p>
                      <a:r>
                        <a:rPr lang="en-GB" sz="1100" dirty="0"/>
                        <a:t>Help adults to improve their literacy for everyday life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55569">
                <a:tc>
                  <a:txBody>
                    <a:bodyPr/>
                    <a:lstStyle/>
                    <a:p>
                      <a:r>
                        <a:rPr lang="en-GB" sz="1100" dirty="0"/>
                        <a:t>Ensure our staff have the right skills &amp; support to deliver the best possible service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55569">
                <a:tc>
                  <a:txBody>
                    <a:bodyPr/>
                    <a:lstStyle/>
                    <a:p>
                      <a:r>
                        <a:rPr lang="en-GB" sz="1100" dirty="0"/>
                        <a:t>Provide books &amp; resources in formats that meet changing needs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155569">
                <a:tc>
                  <a:txBody>
                    <a:bodyPr/>
                    <a:lstStyle/>
                    <a:p>
                      <a:r>
                        <a:rPr lang="en-GB" sz="1100" dirty="0"/>
                        <a:t>Deliver a new &amp; exciting programme of events &amp; activities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155569">
                <a:tc>
                  <a:txBody>
                    <a:bodyPr/>
                    <a:lstStyle/>
                    <a:p>
                      <a:r>
                        <a:rPr lang="en-GB" sz="1100" dirty="0"/>
                        <a:t>Get residents more involved in shaping the service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802703"/>
                  </a:ext>
                </a:extLst>
              </a:tr>
              <a:tr h="155569">
                <a:tc>
                  <a:txBody>
                    <a:bodyPr/>
                    <a:lstStyle/>
                    <a:p>
                      <a:r>
                        <a:rPr lang="en-GB" sz="1100" dirty="0"/>
                        <a:t>Explore new roles &amp; opportunities for volunteers to enhance service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26205551"/>
                  </a:ext>
                </a:extLst>
              </a:tr>
              <a:tr h="155569">
                <a:tc>
                  <a:txBody>
                    <a:bodyPr/>
                    <a:lstStyle/>
                    <a:p>
                      <a:r>
                        <a:rPr lang="en-GB" sz="1100" dirty="0"/>
                        <a:t>Explore new opportunities to generate additional income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355666"/>
                  </a:ext>
                </a:extLst>
              </a:tr>
            </a:tbl>
          </a:graphicData>
        </a:graphic>
      </p:graphicFrame>
      <p:sp>
        <p:nvSpPr>
          <p:cNvPr id="33" name="TextBox 32">
            <a:extLst>
              <a:ext uri="{FF2B5EF4-FFF2-40B4-BE49-F238E27FC236}">
                <a16:creationId xmlns:a16="http://schemas.microsoft.com/office/drawing/2014/main" id="{255897A4-54DC-42DA-A951-210C37071098}"/>
              </a:ext>
            </a:extLst>
          </p:cNvPr>
          <p:cNvSpPr txBox="1"/>
          <p:nvPr/>
        </p:nvSpPr>
        <p:spPr>
          <a:xfrm>
            <a:off x="7942237" y="6607624"/>
            <a:ext cx="3857877" cy="2616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prstClr val="black"/>
                </a:solidFill>
                <a:effectLst/>
                <a:uLnTx/>
                <a:uFillTx/>
                <a:latin typeface="Calibri" panose="020F0502020204030204"/>
                <a:ea typeface="+mn-ea"/>
                <a:cs typeface="+mn-cs"/>
              </a:rPr>
              <a:t>Base: all Organisations answering (28)</a:t>
            </a:r>
          </a:p>
        </p:txBody>
      </p:sp>
      <p:sp>
        <p:nvSpPr>
          <p:cNvPr id="3" name="Slide Number Placeholder 2">
            <a:extLst>
              <a:ext uri="{FF2B5EF4-FFF2-40B4-BE49-F238E27FC236}">
                <a16:creationId xmlns:a16="http://schemas.microsoft.com/office/drawing/2014/main" id="{2A4D0F5D-8699-49F3-8C12-E43C43B9318B}"/>
              </a:ext>
              <a:ext uri="{C183D7F6-B498-43B3-948B-1728B52AA6E4}">
                <adec:decorative xmlns:adec="http://schemas.microsoft.com/office/drawing/2017/decorative" val="1"/>
              </a:ext>
            </a:extLst>
          </p:cNvPr>
          <p:cNvSpPr>
            <a:spLocks noGrp="1"/>
          </p:cNvSpPr>
          <p:nvPr>
            <p:ph type="sldNum" sz="quarter" idx="12"/>
          </p:nvPr>
        </p:nvSpPr>
        <p:spPr>
          <a:xfrm>
            <a:off x="11691891" y="6617368"/>
            <a:ext cx="377895" cy="2421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6ED14E-EB6A-4F94-932A-3930CAD586E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4633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56FCCFE-4B0C-4BB6-8A0A-F30984B642C2}"/>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1" y="258961"/>
            <a:ext cx="10645495"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Organisations </a:t>
            </a:r>
            <a:r>
              <a:rPr kumimoji="0" lang="en-GB" sz="2400" b="0" i="0" u="none" strike="noStrike" kern="1200" cap="none" spc="0" normalizeH="0" baseline="0" noProof="0" dirty="0">
                <a:ln>
                  <a:noFill/>
                </a:ln>
                <a:effectLst/>
                <a:uLnTx/>
                <a:uFillTx/>
                <a:latin typeface="Calibri" panose="020F0502020204030204"/>
                <a:ea typeface="+mn-ea"/>
                <a:cs typeface="+mn-cs"/>
              </a:rPr>
              <a:t>support for Aim Two areas – Infrastructure and Communications</a:t>
            </a:r>
          </a:p>
        </p:txBody>
      </p:sp>
      <p:sp>
        <p:nvSpPr>
          <p:cNvPr id="10" name="TextBox 9">
            <a:extLst>
              <a:ext uri="{FF2B5EF4-FFF2-40B4-BE49-F238E27FC236}">
                <a16:creationId xmlns:a16="http://schemas.microsoft.com/office/drawing/2014/main" id="{5C87F529-EC71-4816-8EB6-CE5C96DBC8D0}"/>
              </a:ext>
            </a:extLst>
          </p:cNvPr>
          <p:cNvSpPr txBox="1"/>
          <p:nvPr/>
        </p:nvSpPr>
        <p:spPr>
          <a:xfrm>
            <a:off x="790113" y="804042"/>
            <a:ext cx="11279673" cy="815608"/>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rPr>
              <a:t>Overall agreement is high for all aim two areas; although the proportion strongly agreeing is lower than the highest ranking aim one areas.</a:t>
            </a: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400" dirty="0">
                <a:solidFill>
                  <a:prstClr val="black"/>
                </a:solidFill>
                <a:latin typeface="Calibri" panose="020F0502020204030204"/>
              </a:rPr>
              <a:t>Agreement with the technological sub areas of Aim Two are comparatively lower than the other Aim Two areas e.g. printing services offer and new online library platform.</a:t>
            </a:r>
            <a:endParaRPr kumimoji="0" lang="en-GB"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59CF3938-7557-4075-877A-9B128766EF79}"/>
              </a:ext>
            </a:extLst>
          </p:cNvPr>
          <p:cNvSpPr txBox="1"/>
          <p:nvPr/>
        </p:nvSpPr>
        <p:spPr>
          <a:xfrm>
            <a:off x="909036" y="1720931"/>
            <a:ext cx="1040608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prstClr val="black"/>
                </a:solidFill>
                <a:effectLst/>
                <a:uLnTx/>
                <a:uFillTx/>
                <a:latin typeface="Calibri" panose="020F0502020204030204"/>
                <a:ea typeface="+mn-ea"/>
                <a:cs typeface="+mn-cs"/>
              </a:rPr>
              <a:t>To what extent do you agree or disagree with the proposed aims…?</a:t>
            </a:r>
          </a:p>
        </p:txBody>
      </p:sp>
      <p:graphicFrame>
        <p:nvGraphicFramePr>
          <p:cNvPr id="23" name="Chart 22" descr="Chart displaying level of agreement with aim two areas amongst organisations">
            <a:extLst>
              <a:ext uri="{FF2B5EF4-FFF2-40B4-BE49-F238E27FC236}">
                <a16:creationId xmlns:a16="http://schemas.microsoft.com/office/drawing/2014/main" id="{B02F1F2C-ADBC-4094-86DE-820ABD02933B}"/>
              </a:ext>
            </a:extLst>
          </p:cNvPr>
          <p:cNvGraphicFramePr/>
          <p:nvPr>
            <p:extLst>
              <p:ext uri="{D42A27DB-BD31-4B8C-83A1-F6EECF244321}">
                <p14:modId xmlns:p14="http://schemas.microsoft.com/office/powerpoint/2010/main" val="2186307283"/>
              </p:ext>
            </p:extLst>
          </p:nvPr>
        </p:nvGraphicFramePr>
        <p:xfrm>
          <a:off x="655449" y="2067480"/>
          <a:ext cx="11536550" cy="371248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Table 3" descr="Data table displaying level of agreement with aim two areas amongst organisations">
            <a:extLst>
              <a:ext uri="{FF2B5EF4-FFF2-40B4-BE49-F238E27FC236}">
                <a16:creationId xmlns:a16="http://schemas.microsoft.com/office/drawing/2014/main" id="{4D2B64A9-1161-403B-AF5A-DD6E0DC8D658}"/>
              </a:ext>
            </a:extLst>
          </p:cNvPr>
          <p:cNvGraphicFramePr>
            <a:graphicFrameLocks noGrp="1"/>
          </p:cNvGraphicFramePr>
          <p:nvPr>
            <p:extLst>
              <p:ext uri="{D42A27DB-BD31-4B8C-83A1-F6EECF244321}">
                <p14:modId xmlns:p14="http://schemas.microsoft.com/office/powerpoint/2010/main" val="1623393496"/>
              </p:ext>
            </p:extLst>
          </p:nvPr>
        </p:nvGraphicFramePr>
        <p:xfrm>
          <a:off x="790113" y="4563376"/>
          <a:ext cx="8491674" cy="2000400"/>
        </p:xfrm>
        <a:graphic>
          <a:graphicData uri="http://schemas.openxmlformats.org/drawingml/2006/table">
            <a:tbl>
              <a:tblPr firstRow="1" bandRow="1">
                <a:tableStyleId>{5C22544A-7EE6-4342-B048-85BDC9FD1C3A}</a:tableStyleId>
              </a:tblPr>
              <a:tblGrid>
                <a:gridCol w="5153670">
                  <a:extLst>
                    <a:ext uri="{9D8B030D-6E8A-4147-A177-3AD203B41FA5}">
                      <a16:colId xmlns:a16="http://schemas.microsoft.com/office/drawing/2014/main" val="543588536"/>
                    </a:ext>
                  </a:extLst>
                </a:gridCol>
                <a:gridCol w="692459">
                  <a:extLst>
                    <a:ext uri="{9D8B030D-6E8A-4147-A177-3AD203B41FA5}">
                      <a16:colId xmlns:a16="http://schemas.microsoft.com/office/drawing/2014/main" val="506224242"/>
                    </a:ext>
                  </a:extLst>
                </a:gridCol>
                <a:gridCol w="550415">
                  <a:extLst>
                    <a:ext uri="{9D8B030D-6E8A-4147-A177-3AD203B41FA5}">
                      <a16:colId xmlns:a16="http://schemas.microsoft.com/office/drawing/2014/main" val="1631932869"/>
                    </a:ext>
                  </a:extLst>
                </a:gridCol>
                <a:gridCol w="639192">
                  <a:extLst>
                    <a:ext uri="{9D8B030D-6E8A-4147-A177-3AD203B41FA5}">
                      <a16:colId xmlns:a16="http://schemas.microsoft.com/office/drawing/2014/main" val="3081069856"/>
                    </a:ext>
                  </a:extLst>
                </a:gridCol>
                <a:gridCol w="727969">
                  <a:extLst>
                    <a:ext uri="{9D8B030D-6E8A-4147-A177-3AD203B41FA5}">
                      <a16:colId xmlns:a16="http://schemas.microsoft.com/office/drawing/2014/main" val="307225837"/>
                    </a:ext>
                  </a:extLst>
                </a:gridCol>
                <a:gridCol w="727969">
                  <a:extLst>
                    <a:ext uri="{9D8B030D-6E8A-4147-A177-3AD203B41FA5}">
                      <a16:colId xmlns:a16="http://schemas.microsoft.com/office/drawing/2014/main" val="2821104569"/>
                    </a:ext>
                  </a:extLst>
                </a:gridCol>
              </a:tblGrid>
              <a:tr h="155569">
                <a:tc>
                  <a:txBody>
                    <a:bodyPr/>
                    <a:lstStyle/>
                    <a:p>
                      <a:r>
                        <a:rPr lang="en-GB" sz="1100" dirty="0"/>
                        <a:t>Supporting data table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Strongly 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Neither</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 strongly</a:t>
                      </a:r>
                    </a:p>
                  </a:txBody>
                  <a:tcPr marT="18000" marB="18000">
                    <a:lnL w="12700" cap="flat" cmpd="sng" algn="ctr">
                      <a:solidFill>
                        <a:schemeClr val="tx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155569">
                <a:tc>
                  <a:txBody>
                    <a:bodyPr/>
                    <a:lstStyle/>
                    <a:p>
                      <a:r>
                        <a:rPr lang="en-GB" sz="1100" dirty="0"/>
                        <a:t>Develop mobile library offer to support service outreach &amp; community engagement</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55569">
                <a:tc>
                  <a:txBody>
                    <a:bodyPr/>
                    <a:lstStyle/>
                    <a:p>
                      <a:r>
                        <a:rPr lang="en-GB" sz="1100" dirty="0"/>
                        <a:t>Improve our communications to help engage with our existing users &amp; new audiences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155569">
                <a:tc>
                  <a:txBody>
                    <a:bodyPr/>
                    <a:lstStyle/>
                    <a:p>
                      <a:r>
                        <a:rPr lang="en-GB" sz="1100" dirty="0"/>
                        <a:t>Develop a planned programme of improvements for building</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55569">
                <a:tc>
                  <a:txBody>
                    <a:bodyPr/>
                    <a:lstStyle/>
                    <a:p>
                      <a:r>
                        <a:rPr lang="en-GB" sz="1100" dirty="0"/>
                        <a:t>Look at options to reduce carbon footprint of library buildings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55569">
                <a:tc>
                  <a:txBody>
                    <a:bodyPr/>
                    <a:lstStyle/>
                    <a:p>
                      <a:r>
                        <a:rPr lang="en-GB" sz="1100" dirty="0"/>
                        <a:t>Improve communications &amp; engagement with staff &amp; volunteers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43%</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155569">
                <a:tc>
                  <a:txBody>
                    <a:bodyPr/>
                    <a:lstStyle/>
                    <a:p>
                      <a:r>
                        <a:rPr lang="en-GB" sz="1100" dirty="0"/>
                        <a:t>Rollout better mobile technology for staff &amp; volunteers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155569">
                <a:tc>
                  <a:txBody>
                    <a:bodyPr/>
                    <a:lstStyle/>
                    <a:p>
                      <a:r>
                        <a:rPr lang="en-GB" sz="1100" dirty="0"/>
                        <a:t>Update our printing services on offer to customers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3802703"/>
                  </a:ext>
                </a:extLst>
              </a:tr>
              <a:tr h="155569">
                <a:tc>
                  <a:txBody>
                    <a:bodyPr/>
                    <a:lstStyle/>
                    <a:p>
                      <a:r>
                        <a:rPr lang="en-GB" sz="1100" dirty="0"/>
                        <a:t>Launch a new online library platform</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426205551"/>
                  </a:ext>
                </a:extLst>
              </a:tr>
            </a:tbl>
          </a:graphicData>
        </a:graphic>
      </p:graphicFrame>
      <p:sp>
        <p:nvSpPr>
          <p:cNvPr id="33" name="TextBox 32">
            <a:extLst>
              <a:ext uri="{FF2B5EF4-FFF2-40B4-BE49-F238E27FC236}">
                <a16:creationId xmlns:a16="http://schemas.microsoft.com/office/drawing/2014/main" id="{255897A4-54DC-42DA-A951-210C37071098}"/>
              </a:ext>
            </a:extLst>
          </p:cNvPr>
          <p:cNvSpPr txBox="1"/>
          <p:nvPr/>
        </p:nvSpPr>
        <p:spPr>
          <a:xfrm>
            <a:off x="7942237" y="6607624"/>
            <a:ext cx="3857877" cy="2616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prstClr val="black"/>
                </a:solidFill>
                <a:effectLst/>
                <a:uLnTx/>
                <a:uFillTx/>
                <a:latin typeface="Calibri" panose="020F0502020204030204"/>
                <a:ea typeface="+mn-ea"/>
                <a:cs typeface="+mn-cs"/>
              </a:rPr>
              <a:t>Base: all Organisations answering (28)</a:t>
            </a:r>
          </a:p>
        </p:txBody>
      </p:sp>
      <p:sp>
        <p:nvSpPr>
          <p:cNvPr id="3" name="Slide Number Placeholder 2">
            <a:extLst>
              <a:ext uri="{FF2B5EF4-FFF2-40B4-BE49-F238E27FC236}">
                <a16:creationId xmlns:a16="http://schemas.microsoft.com/office/drawing/2014/main" id="{2A4D0F5D-8699-49F3-8C12-E43C43B9318B}"/>
              </a:ext>
              <a:ext uri="{C183D7F6-B498-43B3-948B-1728B52AA6E4}">
                <adec:decorative xmlns:adec="http://schemas.microsoft.com/office/drawing/2017/decorative" val="1"/>
              </a:ext>
            </a:extLst>
          </p:cNvPr>
          <p:cNvSpPr>
            <a:spLocks noGrp="1"/>
          </p:cNvSpPr>
          <p:nvPr>
            <p:ph type="sldNum" sz="quarter" idx="12"/>
          </p:nvPr>
        </p:nvSpPr>
        <p:spPr>
          <a:xfrm>
            <a:off x="11700769" y="6617368"/>
            <a:ext cx="369017" cy="2421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6ED14E-EB6A-4F94-932A-3930CAD586E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383686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a:extLst>
              <a:ext uri="{FF2B5EF4-FFF2-40B4-BE49-F238E27FC236}">
                <a16:creationId xmlns:a16="http://schemas.microsoft.com/office/drawing/2014/main" id="{156FCCFE-4B0C-4BB6-8A0A-F30984B642C2}"/>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11099834"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Organisations support </a:t>
            </a:r>
            <a:r>
              <a:rPr kumimoji="0" lang="en-GB" sz="2400" b="0" i="0" u="none" strike="noStrike" kern="1200" cap="none" spc="0" normalizeH="0" baseline="0" noProof="0" dirty="0">
                <a:ln>
                  <a:noFill/>
                </a:ln>
                <a:effectLst/>
                <a:uLnTx/>
                <a:uFillTx/>
                <a:latin typeface="Calibri" panose="020F0502020204030204"/>
                <a:ea typeface="+mn-ea"/>
                <a:cs typeface="+mn-cs"/>
              </a:rPr>
              <a:t>for Aim Three Areas – Supporting Communities and Levelling up</a:t>
            </a:r>
          </a:p>
        </p:txBody>
      </p:sp>
      <p:sp>
        <p:nvSpPr>
          <p:cNvPr id="29" name="TextBox 28">
            <a:extLst>
              <a:ext uri="{FF2B5EF4-FFF2-40B4-BE49-F238E27FC236}">
                <a16:creationId xmlns:a16="http://schemas.microsoft.com/office/drawing/2014/main" id="{C12E9FBD-F0FF-44C5-B87D-A8C812E01230}"/>
              </a:ext>
            </a:extLst>
          </p:cNvPr>
          <p:cNvSpPr txBox="1"/>
          <p:nvPr/>
        </p:nvSpPr>
        <p:spPr>
          <a:xfrm>
            <a:off x="879566" y="839413"/>
            <a:ext cx="10645495" cy="630942"/>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rPr>
              <a:t>Overall agreement is strong for five of the aim three areas. In addition, a significant proportion strongly agree with these aims.</a:t>
            </a:r>
          </a:p>
          <a:p>
            <a:pPr marL="285750" marR="0" lvl="0" indent="-285750" algn="l" defTabSz="4572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GB" sz="1500" dirty="0">
                <a:solidFill>
                  <a:prstClr val="black"/>
                </a:solidFill>
                <a:latin typeface="Calibri" panose="020F0502020204030204"/>
              </a:rPr>
              <a:t>Agreement with exploration of options for providing chargeable activities alongside existing free activities is markedly lower.</a:t>
            </a:r>
            <a:endParaRPr kumimoji="0" lang="en-GB"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53B02991-7A31-4BE8-B0DC-2BC2B51B30E3}"/>
              </a:ext>
            </a:extLst>
          </p:cNvPr>
          <p:cNvSpPr txBox="1"/>
          <p:nvPr/>
        </p:nvSpPr>
        <p:spPr>
          <a:xfrm>
            <a:off x="909036" y="1718361"/>
            <a:ext cx="1040608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0" lang="en-GB" sz="1400" b="1" i="1" u="none" strike="noStrike" kern="1200" cap="none" spc="0" normalizeH="0" baseline="0" noProof="0" dirty="0">
                <a:ln>
                  <a:noFill/>
                </a:ln>
                <a:solidFill>
                  <a:prstClr val="black"/>
                </a:solidFill>
                <a:effectLst/>
                <a:uLnTx/>
                <a:uFillTx/>
                <a:latin typeface="Calibri" panose="020F0502020204030204"/>
                <a:ea typeface="+mn-ea"/>
                <a:cs typeface="+mn-cs"/>
              </a:rPr>
              <a:t>To what extent do you agree or disagree with the proposed aims…?</a:t>
            </a:r>
          </a:p>
        </p:txBody>
      </p:sp>
      <p:graphicFrame>
        <p:nvGraphicFramePr>
          <p:cNvPr id="23" name="Chart 22" descr="Chart displaying level of agreement with aim three areas amongst organisations">
            <a:extLst>
              <a:ext uri="{FF2B5EF4-FFF2-40B4-BE49-F238E27FC236}">
                <a16:creationId xmlns:a16="http://schemas.microsoft.com/office/drawing/2014/main" id="{B02F1F2C-ADBC-4094-86DE-820ABD02933B}"/>
              </a:ext>
            </a:extLst>
          </p:cNvPr>
          <p:cNvGraphicFramePr/>
          <p:nvPr>
            <p:extLst>
              <p:ext uri="{D42A27DB-BD31-4B8C-83A1-F6EECF244321}">
                <p14:modId xmlns:p14="http://schemas.microsoft.com/office/powerpoint/2010/main" val="2030755914"/>
              </p:ext>
            </p:extLst>
          </p:nvPr>
        </p:nvGraphicFramePr>
        <p:xfrm>
          <a:off x="415636" y="2250380"/>
          <a:ext cx="11776363" cy="333900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6" name="Table 3" descr="Data table displaying level of agreement with aim three areas amongst organisations">
            <a:extLst>
              <a:ext uri="{FF2B5EF4-FFF2-40B4-BE49-F238E27FC236}">
                <a16:creationId xmlns:a16="http://schemas.microsoft.com/office/drawing/2014/main" id="{4D2B64A9-1161-403B-AF5A-DD6E0DC8D658}"/>
              </a:ext>
            </a:extLst>
          </p:cNvPr>
          <p:cNvGraphicFramePr>
            <a:graphicFrameLocks noGrp="1"/>
          </p:cNvGraphicFramePr>
          <p:nvPr>
            <p:extLst>
              <p:ext uri="{D42A27DB-BD31-4B8C-83A1-F6EECF244321}">
                <p14:modId xmlns:p14="http://schemas.microsoft.com/office/powerpoint/2010/main" val="1978894805"/>
              </p:ext>
            </p:extLst>
          </p:nvPr>
        </p:nvGraphicFramePr>
        <p:xfrm>
          <a:off x="814662" y="4687663"/>
          <a:ext cx="8598206" cy="1593120"/>
        </p:xfrm>
        <a:graphic>
          <a:graphicData uri="http://schemas.openxmlformats.org/drawingml/2006/table">
            <a:tbl>
              <a:tblPr firstRow="1" bandRow="1">
                <a:tableStyleId>{5C22544A-7EE6-4342-B048-85BDC9FD1C3A}</a:tableStyleId>
              </a:tblPr>
              <a:tblGrid>
                <a:gridCol w="5260202">
                  <a:extLst>
                    <a:ext uri="{9D8B030D-6E8A-4147-A177-3AD203B41FA5}">
                      <a16:colId xmlns:a16="http://schemas.microsoft.com/office/drawing/2014/main" val="543588536"/>
                    </a:ext>
                  </a:extLst>
                </a:gridCol>
                <a:gridCol w="692459">
                  <a:extLst>
                    <a:ext uri="{9D8B030D-6E8A-4147-A177-3AD203B41FA5}">
                      <a16:colId xmlns:a16="http://schemas.microsoft.com/office/drawing/2014/main" val="506224242"/>
                    </a:ext>
                  </a:extLst>
                </a:gridCol>
                <a:gridCol w="550415">
                  <a:extLst>
                    <a:ext uri="{9D8B030D-6E8A-4147-A177-3AD203B41FA5}">
                      <a16:colId xmlns:a16="http://schemas.microsoft.com/office/drawing/2014/main" val="1631932869"/>
                    </a:ext>
                  </a:extLst>
                </a:gridCol>
                <a:gridCol w="639192">
                  <a:extLst>
                    <a:ext uri="{9D8B030D-6E8A-4147-A177-3AD203B41FA5}">
                      <a16:colId xmlns:a16="http://schemas.microsoft.com/office/drawing/2014/main" val="3081069856"/>
                    </a:ext>
                  </a:extLst>
                </a:gridCol>
                <a:gridCol w="727969">
                  <a:extLst>
                    <a:ext uri="{9D8B030D-6E8A-4147-A177-3AD203B41FA5}">
                      <a16:colId xmlns:a16="http://schemas.microsoft.com/office/drawing/2014/main" val="307225837"/>
                    </a:ext>
                  </a:extLst>
                </a:gridCol>
                <a:gridCol w="727969">
                  <a:extLst>
                    <a:ext uri="{9D8B030D-6E8A-4147-A177-3AD203B41FA5}">
                      <a16:colId xmlns:a16="http://schemas.microsoft.com/office/drawing/2014/main" val="2821104569"/>
                    </a:ext>
                  </a:extLst>
                </a:gridCol>
              </a:tblGrid>
              <a:tr h="155569">
                <a:tc>
                  <a:txBody>
                    <a:bodyPr/>
                    <a:lstStyle/>
                    <a:p>
                      <a:r>
                        <a:rPr lang="en-GB" sz="1100" dirty="0"/>
                        <a:t>Supporting data table</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Strongly 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Neither</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r>
                        <a:rPr lang="en-GB" sz="1100" dirty="0"/>
                        <a:t>Disagree strongly</a:t>
                      </a:r>
                    </a:p>
                  </a:txBody>
                  <a:tcPr marT="18000" marB="18000">
                    <a:lnL w="12700" cap="flat" cmpd="sng" algn="ctr">
                      <a:solidFill>
                        <a:schemeClr val="tx1"/>
                      </a:solidFill>
                      <a:prstDash val="solid"/>
                      <a:round/>
                      <a:headEnd type="none" w="med" len="med"/>
                      <a:tailEnd type="none" w="med" len="med"/>
                    </a:lnL>
                    <a:lnR w="12700" cap="flat" cmpd="sng" algn="ctr">
                      <a:solidFill>
                        <a:srgbClr val="C00000"/>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155569">
                <a:tc>
                  <a:txBody>
                    <a:bodyPr/>
                    <a:lstStyle/>
                    <a:p>
                      <a:r>
                        <a:rPr lang="en-GB" sz="1100" dirty="0"/>
                        <a:t>Help reduce digital exclusion and improve digital skills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0%</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55569">
                <a:tc>
                  <a:txBody>
                    <a:bodyPr/>
                    <a:lstStyle/>
                    <a:p>
                      <a:r>
                        <a:rPr lang="en-GB" sz="1100" dirty="0"/>
                        <a:t>Connect residents with other services that can support &amp; enable them to live better lives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155569">
                <a:tc>
                  <a:txBody>
                    <a:bodyPr/>
                    <a:lstStyle/>
                    <a:p>
                      <a:r>
                        <a:rPr lang="en-GB" sz="1100" dirty="0"/>
                        <a:t>Expand our outreach services further for other users and communities who need it</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32%</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55569">
                <a:tc>
                  <a:txBody>
                    <a:bodyPr/>
                    <a:lstStyle/>
                    <a:p>
                      <a:r>
                        <a:rPr lang="en-GB" sz="1100" dirty="0"/>
                        <a:t>Provide support for people to improve their employability</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55569">
                <a:tc>
                  <a:txBody>
                    <a:bodyPr/>
                    <a:lstStyle/>
                    <a:p>
                      <a:r>
                        <a:rPr lang="en-GB" sz="1100" dirty="0"/>
                        <a:t>Support residents to improve their health and wellbeing</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68%</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25%</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rPr>
                        <a:t>0%</a:t>
                      </a:r>
                      <a:endParaRPr lang="en-GB" sz="1100" dirty="0"/>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155569">
                <a:tc>
                  <a:txBody>
                    <a:bodyPr/>
                    <a:lstStyle/>
                    <a:p>
                      <a:r>
                        <a:rPr lang="en-GB" sz="1100" dirty="0"/>
                        <a:t>Explore options for providing chargeable activities alongside the existing free activities</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29%</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36%</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11%</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a:t>
                      </a:r>
                    </a:p>
                  </a:txBody>
                  <a:tcPr marT="18000" marB="180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bl>
          </a:graphicData>
        </a:graphic>
      </p:graphicFrame>
      <p:sp>
        <p:nvSpPr>
          <p:cNvPr id="33" name="TextBox 32">
            <a:extLst>
              <a:ext uri="{FF2B5EF4-FFF2-40B4-BE49-F238E27FC236}">
                <a16:creationId xmlns:a16="http://schemas.microsoft.com/office/drawing/2014/main" id="{255897A4-54DC-42DA-A951-210C37071098}"/>
              </a:ext>
            </a:extLst>
          </p:cNvPr>
          <p:cNvSpPr txBox="1"/>
          <p:nvPr/>
        </p:nvSpPr>
        <p:spPr>
          <a:xfrm>
            <a:off x="7942237" y="6607624"/>
            <a:ext cx="3857877" cy="261610"/>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GB" sz="1100" b="0" i="1" u="none" strike="noStrike" kern="1200" cap="none" spc="0" normalizeH="0" baseline="0" noProof="0" dirty="0">
                <a:ln>
                  <a:noFill/>
                </a:ln>
                <a:solidFill>
                  <a:prstClr val="black"/>
                </a:solidFill>
                <a:effectLst/>
                <a:uLnTx/>
                <a:uFillTx/>
                <a:latin typeface="Calibri" panose="020F0502020204030204"/>
                <a:ea typeface="+mn-ea"/>
                <a:cs typeface="+mn-cs"/>
              </a:rPr>
              <a:t>Base: all Organisations answering (28)</a:t>
            </a:r>
          </a:p>
        </p:txBody>
      </p:sp>
      <p:sp>
        <p:nvSpPr>
          <p:cNvPr id="3" name="Slide Number Placeholder 2">
            <a:extLst>
              <a:ext uri="{FF2B5EF4-FFF2-40B4-BE49-F238E27FC236}">
                <a16:creationId xmlns:a16="http://schemas.microsoft.com/office/drawing/2014/main" id="{2A4D0F5D-8699-49F3-8C12-E43C43B9318B}"/>
              </a:ext>
              <a:ext uri="{C183D7F6-B498-43B3-948B-1728B52AA6E4}">
                <adec:decorative xmlns:adec="http://schemas.microsoft.com/office/drawing/2017/decorative" val="1"/>
              </a:ext>
            </a:extLst>
          </p:cNvPr>
          <p:cNvSpPr>
            <a:spLocks noGrp="1"/>
          </p:cNvSpPr>
          <p:nvPr>
            <p:ph type="sldNum" sz="quarter" idx="12"/>
          </p:nvPr>
        </p:nvSpPr>
        <p:spPr>
          <a:xfrm>
            <a:off x="11638625" y="6617368"/>
            <a:ext cx="431161" cy="242123"/>
          </a:xfr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26ED14E-EB6A-4F94-932A-3930CAD586E4}"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2669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Box 380">
            <a:extLst>
              <a:ext uri="{FF2B5EF4-FFF2-40B4-BE49-F238E27FC236}">
                <a16:creationId xmlns:a16="http://schemas.microsoft.com/office/drawing/2014/main" id="{156D71BE-BA30-42E9-AB3D-80321D95E4F2}"/>
              </a:ext>
            </a:extLst>
          </p:cNvPr>
          <p:cNvSpPr txBox="1">
            <a:spLocks noGrp="1"/>
          </p:cNvSpPr>
          <p:nvPr>
            <p:ph type="title" idx="4294967295"/>
          </p:nvPr>
        </p:nvSpPr>
        <p:spPr>
          <a:xfrm>
            <a:off x="5734976" y="6347534"/>
            <a:ext cx="6193411" cy="510466"/>
          </a:xfrm>
          <a:prstGeom prst="rect">
            <a:avLst/>
          </a:prstGeom>
          <a:solidFill>
            <a:schemeClr val="tx1"/>
          </a:solidFill>
          <a:ln w="6350">
            <a:solidFill>
              <a:schemeClr val="tx1"/>
            </a:solid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r" defTabSz="457200" rtl="0" eaLnBrk="1" fontAlgn="auto" latinLnBrk="0" hangingPunct="1">
              <a:lnSpc>
                <a:spcPct val="107000"/>
              </a:lnSpc>
              <a:spcBef>
                <a:spcPts val="0"/>
              </a:spcBef>
              <a:spcAft>
                <a:spcPts val="600"/>
              </a:spcAft>
              <a:buClrTx/>
              <a:buSzTx/>
              <a:buFontTx/>
              <a:buNone/>
              <a:tabLst/>
              <a:defRPr/>
            </a:pPr>
            <a:r>
              <a:rPr kumimoji="0" lang="en-GB" sz="1400" b="0" i="0" u="none" strike="noStrike" kern="1200" cap="none" spc="0" normalizeH="0" baseline="0" noProof="0" dirty="0">
                <a:ln>
                  <a:noFill/>
                </a:ln>
                <a:solidFill>
                  <a:srgbClr val="FFFFFF"/>
                </a:solidFill>
                <a:effectLst/>
                <a:uLnTx/>
                <a:uFillTx/>
                <a:latin typeface="Century Gothic" panose="020B0502020202020204" pitchFamily="34" charset="0"/>
                <a:ea typeface="Calibri" panose="020F0502020204030204" pitchFamily="34" charset="0"/>
                <a:cs typeface="Times New Roman" panose="02020603050405020304" pitchFamily="18" charset="0"/>
              </a:rPr>
              <a:t>This report was produced for Essex County Council</a:t>
            </a:r>
            <a:r>
              <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p>
        </p:txBody>
      </p:sp>
    </p:spTree>
    <p:custDataLst>
      <p:tags r:id="rId1"/>
    </p:custDataLst>
    <p:extLst>
      <p:ext uri="{BB962C8B-B14F-4D97-AF65-F5344CB8AC3E}">
        <p14:creationId xmlns:p14="http://schemas.microsoft.com/office/powerpoint/2010/main" val="282043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450380D-985A-485E-9473-B5EE60B14B7D}"/>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3200" dirty="0">
                <a:solidFill>
                  <a:schemeClr val="bg1"/>
                </a:solidFill>
              </a:rPr>
              <a:t>                    </a:t>
            </a:r>
            <a:r>
              <a:rPr lang="en-GB" sz="2400" dirty="0">
                <a:solidFill>
                  <a:schemeClr val="bg1"/>
                </a:solidFill>
              </a:rPr>
              <a:t>Research Context</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4884802"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Profile of respondents taking part</a:t>
            </a:r>
          </a:p>
        </p:txBody>
      </p:sp>
      <p:sp>
        <p:nvSpPr>
          <p:cNvPr id="2" name="TextBox 1">
            <a:extLst>
              <a:ext uri="{FF2B5EF4-FFF2-40B4-BE49-F238E27FC236}">
                <a16:creationId xmlns:a16="http://schemas.microsoft.com/office/drawing/2014/main" id="{7DD29BAC-16A7-42B3-8910-969375F52E13}"/>
              </a:ext>
            </a:extLst>
          </p:cNvPr>
          <p:cNvSpPr txBox="1"/>
          <p:nvPr/>
        </p:nvSpPr>
        <p:spPr>
          <a:xfrm>
            <a:off x="850757" y="1270143"/>
            <a:ext cx="4030959" cy="4370427"/>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dirty="0"/>
              <a:t>The tables on the right depict the demographic profile of Individual respondents against the active profile of Essex library users</a:t>
            </a:r>
            <a:r>
              <a:rPr lang="en-GB" baseline="30000" dirty="0"/>
              <a:t>1</a:t>
            </a:r>
            <a:r>
              <a:rPr lang="en-GB" dirty="0"/>
              <a:t>. The proportion who left these questions blank or indicated they did not want to disclose this information has been included as applicable.</a:t>
            </a:r>
          </a:p>
          <a:p>
            <a:pPr marL="285750" indent="-285750">
              <a:spcBef>
                <a:spcPts val="1200"/>
              </a:spcBef>
              <a:buFont typeface="Arial" panose="020B0604020202020204" pitchFamily="34" charset="0"/>
              <a:buChar char="•"/>
            </a:pPr>
            <a:r>
              <a:rPr lang="en-GB" dirty="0"/>
              <a:t>The vast majority of the respondents completed the survey as ‘a resident from Essex’. </a:t>
            </a:r>
          </a:p>
          <a:p>
            <a:pPr marL="285750" indent="-285750">
              <a:spcBef>
                <a:spcPts val="1200"/>
              </a:spcBef>
              <a:buFont typeface="Arial" panose="020B0604020202020204" pitchFamily="34" charset="0"/>
              <a:buChar char="•"/>
            </a:pPr>
            <a:r>
              <a:rPr lang="en-GB" dirty="0"/>
              <a:t>The consultation achieved representation across demographic groups and districts.</a:t>
            </a:r>
          </a:p>
          <a:p>
            <a:pPr>
              <a:spcBef>
                <a:spcPts val="600"/>
              </a:spcBef>
            </a:pPr>
            <a:endParaRPr lang="en-GB" sz="100" dirty="0"/>
          </a:p>
        </p:txBody>
      </p:sp>
      <p:graphicFrame>
        <p:nvGraphicFramePr>
          <p:cNvPr id="3" name="Table 3" descr="Data table summarising proportionate response by gender and age ">
            <a:extLst>
              <a:ext uri="{FF2B5EF4-FFF2-40B4-BE49-F238E27FC236}">
                <a16:creationId xmlns:a16="http://schemas.microsoft.com/office/drawing/2014/main" id="{78EEFA97-ADF5-4A7F-8F82-18666C66BDDF}"/>
              </a:ext>
            </a:extLst>
          </p:cNvPr>
          <p:cNvGraphicFramePr>
            <a:graphicFrameLocks noGrp="1"/>
          </p:cNvGraphicFramePr>
          <p:nvPr>
            <p:extLst>
              <p:ext uri="{D42A27DB-BD31-4B8C-83A1-F6EECF244321}">
                <p14:modId xmlns:p14="http://schemas.microsoft.com/office/powerpoint/2010/main" val="2385422659"/>
              </p:ext>
            </p:extLst>
          </p:nvPr>
        </p:nvGraphicFramePr>
        <p:xfrm>
          <a:off x="5191713" y="1089958"/>
          <a:ext cx="2969399" cy="3563765"/>
        </p:xfrm>
        <a:graphic>
          <a:graphicData uri="http://schemas.openxmlformats.org/drawingml/2006/table">
            <a:tbl>
              <a:tblPr firstRow="1" bandRow="1">
                <a:tableStyleId>{5C22544A-7EE6-4342-B048-85BDC9FD1C3A}</a:tableStyleId>
              </a:tblPr>
              <a:tblGrid>
                <a:gridCol w="1661594">
                  <a:extLst>
                    <a:ext uri="{9D8B030D-6E8A-4147-A177-3AD203B41FA5}">
                      <a16:colId xmlns:a16="http://schemas.microsoft.com/office/drawing/2014/main" val="543588536"/>
                    </a:ext>
                  </a:extLst>
                </a:gridCol>
                <a:gridCol w="669851">
                  <a:extLst>
                    <a:ext uri="{9D8B030D-6E8A-4147-A177-3AD203B41FA5}">
                      <a16:colId xmlns:a16="http://schemas.microsoft.com/office/drawing/2014/main" val="506224242"/>
                    </a:ext>
                  </a:extLst>
                </a:gridCol>
                <a:gridCol w="637954">
                  <a:extLst>
                    <a:ext uri="{9D8B030D-6E8A-4147-A177-3AD203B41FA5}">
                      <a16:colId xmlns:a16="http://schemas.microsoft.com/office/drawing/2014/main" val="3222144783"/>
                    </a:ext>
                  </a:extLst>
                </a:gridCol>
              </a:tblGrid>
              <a:tr h="430109">
                <a:tc>
                  <a:txBody>
                    <a:bodyPr/>
                    <a:lstStyle/>
                    <a:p>
                      <a:endParaRPr lang="en-GB" sz="11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100" dirty="0"/>
                        <a:t>Total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100" dirty="0"/>
                        <a:t>Library user %</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61138">
                <a:tc>
                  <a:txBody>
                    <a:bodyPr/>
                    <a:lstStyle/>
                    <a:p>
                      <a:r>
                        <a:rPr lang="en-GB" sz="1100" dirty="0"/>
                        <a:t>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4521134"/>
                  </a:ext>
                </a:extLst>
              </a:tr>
              <a:tr h="261138">
                <a:tc>
                  <a:txBody>
                    <a:bodyPr/>
                    <a:lstStyle/>
                    <a:p>
                      <a:r>
                        <a:rPr lang="en-GB" sz="1100" dirty="0"/>
                        <a:t>Female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53%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9938447"/>
                  </a:ext>
                </a:extLst>
              </a:tr>
              <a:tr h="261138">
                <a:tc>
                  <a:txBody>
                    <a:bodyPr/>
                    <a:lstStyle/>
                    <a:p>
                      <a:r>
                        <a:rPr lang="en-GB" sz="1100" dirty="0"/>
                        <a:t>Non-binary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0683670"/>
                  </a:ext>
                </a:extLst>
              </a:tr>
              <a:tr h="261138">
                <a:tc>
                  <a:txBody>
                    <a:bodyPr/>
                    <a:lstStyle/>
                    <a:p>
                      <a:r>
                        <a:rPr lang="en-GB" sz="1100" dirty="0"/>
                        <a:t>Prefer not to say / 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47922639"/>
                  </a:ext>
                </a:extLst>
              </a:tr>
              <a:tr h="261138">
                <a:tc>
                  <a:txBody>
                    <a:bodyPr/>
                    <a:lstStyle/>
                    <a:p>
                      <a:r>
                        <a:rPr lang="en-GB" sz="1100" dirty="0"/>
                        <a:t>Under 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5666271"/>
                  </a:ext>
                </a:extLst>
              </a:tr>
              <a:tr h="261138">
                <a:tc>
                  <a:txBody>
                    <a:bodyPr/>
                    <a:lstStyle/>
                    <a:p>
                      <a:r>
                        <a:rPr lang="en-GB" sz="1100" dirty="0"/>
                        <a:t>16-24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012780"/>
                  </a:ext>
                </a:extLst>
              </a:tr>
              <a:tr h="261138">
                <a:tc>
                  <a:txBody>
                    <a:bodyPr/>
                    <a:lstStyle/>
                    <a:p>
                      <a:r>
                        <a:rPr lang="en-GB" sz="1100" dirty="0"/>
                        <a:t>25-34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9966045"/>
                  </a:ext>
                </a:extLst>
              </a:tr>
              <a:tr h="261138">
                <a:tc>
                  <a:txBody>
                    <a:bodyPr/>
                    <a:lstStyle/>
                    <a:p>
                      <a:r>
                        <a:rPr lang="en-GB" sz="1100" dirty="0"/>
                        <a:t>35-44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0558717"/>
                  </a:ext>
                </a:extLst>
              </a:tr>
              <a:tr h="261138">
                <a:tc>
                  <a:txBody>
                    <a:bodyPr/>
                    <a:lstStyle/>
                    <a:p>
                      <a:r>
                        <a:rPr lang="en-GB" sz="1100" dirty="0"/>
                        <a:t>45-54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69894935"/>
                  </a:ext>
                </a:extLst>
              </a:tr>
              <a:tr h="261138">
                <a:tc>
                  <a:txBody>
                    <a:bodyPr/>
                    <a:lstStyle/>
                    <a:p>
                      <a:r>
                        <a:rPr lang="en-GB" sz="1100" dirty="0"/>
                        <a:t>55-64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90399176"/>
                  </a:ext>
                </a:extLst>
              </a:tr>
              <a:tr h="261138">
                <a:tc>
                  <a:txBody>
                    <a:bodyPr/>
                    <a:lstStyle/>
                    <a:p>
                      <a:r>
                        <a:rPr lang="en-GB" sz="1100" dirty="0"/>
                        <a:t>65 &amp; 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37%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31%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40301096"/>
                  </a:ext>
                </a:extLst>
              </a:tr>
              <a:tr h="261138">
                <a:tc>
                  <a:txBody>
                    <a:bodyPr/>
                    <a:lstStyle/>
                    <a:p>
                      <a:r>
                        <a:rPr lang="en-GB" sz="1100" dirty="0"/>
                        <a:t>Prefer not to say / blank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9865227"/>
                  </a:ext>
                </a:extLst>
              </a:tr>
            </a:tbl>
          </a:graphicData>
        </a:graphic>
      </p:graphicFrame>
      <p:sp>
        <p:nvSpPr>
          <p:cNvPr id="4" name="Slide Number Placeholder 3">
            <a:extLst>
              <a:ext uri="{FF2B5EF4-FFF2-40B4-BE49-F238E27FC236}">
                <a16:creationId xmlns:a16="http://schemas.microsoft.com/office/drawing/2014/main" id="{BCDF0B94-1C9B-454A-BF57-4E942EF39A70}"/>
              </a:ext>
              <a:ext uri="{C183D7F6-B498-43B3-948B-1728B52AA6E4}">
                <adec:decorative xmlns:adec="http://schemas.microsoft.com/office/drawing/2017/decorative" val="1"/>
              </a:ext>
            </a:extLst>
          </p:cNvPr>
          <p:cNvSpPr>
            <a:spLocks noGrp="1"/>
          </p:cNvSpPr>
          <p:nvPr>
            <p:ph type="sldNum" sz="quarter" idx="12"/>
          </p:nvPr>
        </p:nvSpPr>
        <p:spPr/>
        <p:txBody>
          <a:bodyPr/>
          <a:lstStyle/>
          <a:p>
            <a:fld id="{726ED14E-EB6A-4F94-932A-3930CAD586E4}" type="slidenum">
              <a:rPr lang="en-GB" smtClean="0"/>
              <a:t>3</a:t>
            </a:fld>
            <a:endParaRPr lang="en-GB" dirty="0"/>
          </a:p>
        </p:txBody>
      </p:sp>
      <p:graphicFrame>
        <p:nvGraphicFramePr>
          <p:cNvPr id="9" name="Table 3" descr="Data table summarising proportionate response by district">
            <a:extLst>
              <a:ext uri="{FF2B5EF4-FFF2-40B4-BE49-F238E27FC236}">
                <a16:creationId xmlns:a16="http://schemas.microsoft.com/office/drawing/2014/main" id="{BEFEDC64-E523-4F5B-85E4-73A3A71BB9FA}"/>
              </a:ext>
            </a:extLst>
          </p:cNvPr>
          <p:cNvGraphicFramePr>
            <a:graphicFrameLocks noGrp="1"/>
          </p:cNvGraphicFramePr>
          <p:nvPr>
            <p:extLst>
              <p:ext uri="{D42A27DB-BD31-4B8C-83A1-F6EECF244321}">
                <p14:modId xmlns:p14="http://schemas.microsoft.com/office/powerpoint/2010/main" val="2475352090"/>
              </p:ext>
            </p:extLst>
          </p:nvPr>
        </p:nvGraphicFramePr>
        <p:xfrm>
          <a:off x="8588632" y="1089958"/>
          <a:ext cx="3279694" cy="3563760"/>
        </p:xfrm>
        <a:graphic>
          <a:graphicData uri="http://schemas.openxmlformats.org/drawingml/2006/table">
            <a:tbl>
              <a:tblPr firstRow="1" bandRow="1">
                <a:tableStyleId>{5C22544A-7EE6-4342-B048-85BDC9FD1C3A}</a:tableStyleId>
              </a:tblPr>
              <a:tblGrid>
                <a:gridCol w="1993655">
                  <a:extLst>
                    <a:ext uri="{9D8B030D-6E8A-4147-A177-3AD203B41FA5}">
                      <a16:colId xmlns:a16="http://schemas.microsoft.com/office/drawing/2014/main" val="543588536"/>
                    </a:ext>
                  </a:extLst>
                </a:gridCol>
                <a:gridCol w="658718">
                  <a:extLst>
                    <a:ext uri="{9D8B030D-6E8A-4147-A177-3AD203B41FA5}">
                      <a16:colId xmlns:a16="http://schemas.microsoft.com/office/drawing/2014/main" val="506224242"/>
                    </a:ext>
                  </a:extLst>
                </a:gridCol>
                <a:gridCol w="627321">
                  <a:extLst>
                    <a:ext uri="{9D8B030D-6E8A-4147-A177-3AD203B41FA5}">
                      <a16:colId xmlns:a16="http://schemas.microsoft.com/office/drawing/2014/main" val="445008751"/>
                    </a:ext>
                  </a:extLst>
                </a:gridCol>
              </a:tblGrid>
              <a:tr h="257857">
                <a:tc>
                  <a:txBody>
                    <a:bodyPr/>
                    <a:lstStyle/>
                    <a:p>
                      <a:endParaRPr lang="en-GB" sz="1100" dirty="0"/>
                    </a:p>
                  </a:txBody>
                  <a:tcPr marL="90000" marR="90000" marT="46800" marB="4680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100" dirty="0"/>
                        <a:t>Total</a:t>
                      </a:r>
                    </a:p>
                  </a:txBody>
                  <a:tcPr marL="90000" marR="90000" marT="46800" marB="4680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r>
                        <a:rPr lang="en-GB" sz="1100" dirty="0"/>
                        <a:t>Library user %</a:t>
                      </a:r>
                    </a:p>
                  </a:txBody>
                  <a:tcPr marL="90000" marR="90000" marT="46800" marB="4680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238911">
                <a:tc>
                  <a:txBody>
                    <a:bodyPr/>
                    <a:lstStyle/>
                    <a:p>
                      <a:pPr algn="l" fontAlgn="b"/>
                      <a:r>
                        <a:rPr lang="en-GB" sz="1100" b="0" i="0" u="none" strike="noStrike" dirty="0">
                          <a:solidFill>
                            <a:srgbClr val="000000"/>
                          </a:solidFill>
                          <a:effectLst/>
                          <a:latin typeface="Calibri" panose="020F0502020204030204" pitchFamily="34" charset="0"/>
                        </a:rPr>
                        <a:t>Basildon</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7%</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13%</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54521134"/>
                  </a:ext>
                </a:extLst>
              </a:tr>
              <a:tr h="238911">
                <a:tc>
                  <a:txBody>
                    <a:bodyPr/>
                    <a:lstStyle/>
                    <a:p>
                      <a:pPr algn="l" fontAlgn="b"/>
                      <a:r>
                        <a:rPr lang="en-GB" sz="1100" b="0" i="0" u="none" strike="noStrike" dirty="0">
                          <a:solidFill>
                            <a:srgbClr val="000000"/>
                          </a:solidFill>
                          <a:effectLst/>
                          <a:latin typeface="Calibri" panose="020F0502020204030204" pitchFamily="34" charset="0"/>
                        </a:rPr>
                        <a:t>Braintree</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11%</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10%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59938447"/>
                  </a:ext>
                </a:extLst>
              </a:tr>
              <a:tr h="238911">
                <a:tc>
                  <a:txBody>
                    <a:bodyPr/>
                    <a:lstStyle/>
                    <a:p>
                      <a:pPr algn="l" fontAlgn="b"/>
                      <a:r>
                        <a:rPr lang="en-GB" sz="1100" b="0" i="0" u="none" strike="noStrike" dirty="0">
                          <a:solidFill>
                            <a:srgbClr val="000000"/>
                          </a:solidFill>
                          <a:effectLst/>
                          <a:latin typeface="Calibri" panose="020F0502020204030204" pitchFamily="34" charset="0"/>
                        </a:rPr>
                        <a:t>Brentwood</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6%</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0683670"/>
                  </a:ext>
                </a:extLst>
              </a:tr>
              <a:tr h="238911">
                <a:tc>
                  <a:txBody>
                    <a:bodyPr/>
                    <a:lstStyle/>
                    <a:p>
                      <a:pPr algn="l" fontAlgn="b"/>
                      <a:r>
                        <a:rPr lang="en-GB" sz="1100" b="0" i="0" u="none" strike="noStrike" dirty="0">
                          <a:solidFill>
                            <a:srgbClr val="000000"/>
                          </a:solidFill>
                          <a:effectLst/>
                          <a:latin typeface="Calibri" panose="020F0502020204030204" pitchFamily="34" charset="0"/>
                        </a:rPr>
                        <a:t>Castle Point</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5%</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5%</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5666271"/>
                  </a:ext>
                </a:extLst>
              </a:tr>
              <a:tr h="238911">
                <a:tc>
                  <a:txBody>
                    <a:bodyPr/>
                    <a:lstStyle/>
                    <a:p>
                      <a:pPr algn="l" fontAlgn="b"/>
                      <a:r>
                        <a:rPr lang="en-GB" sz="1100" b="0" i="0" u="none" strike="noStrike" dirty="0">
                          <a:solidFill>
                            <a:srgbClr val="000000"/>
                          </a:solidFill>
                          <a:effectLst/>
                          <a:latin typeface="Calibri" panose="020F0502020204030204" pitchFamily="34" charset="0"/>
                        </a:rPr>
                        <a:t>Chelmsford</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15%</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14%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7012780"/>
                  </a:ext>
                </a:extLst>
              </a:tr>
              <a:tr h="238911">
                <a:tc>
                  <a:txBody>
                    <a:bodyPr/>
                    <a:lstStyle/>
                    <a:p>
                      <a:pPr algn="l" fontAlgn="b"/>
                      <a:r>
                        <a:rPr lang="en-GB" sz="1100" b="0" i="0" u="none" strike="noStrike" dirty="0">
                          <a:solidFill>
                            <a:srgbClr val="000000"/>
                          </a:solidFill>
                          <a:effectLst/>
                          <a:latin typeface="Calibri" panose="020F0502020204030204" pitchFamily="34" charset="0"/>
                        </a:rPr>
                        <a:t>Colchester</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17%</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14%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89966045"/>
                  </a:ext>
                </a:extLst>
              </a:tr>
              <a:tr h="256487">
                <a:tc>
                  <a:txBody>
                    <a:bodyPr/>
                    <a:lstStyle/>
                    <a:p>
                      <a:pPr algn="l" fontAlgn="b"/>
                      <a:r>
                        <a:rPr lang="en-GB" sz="1100" b="0" i="0" u="none" strike="noStrike" dirty="0">
                          <a:solidFill>
                            <a:srgbClr val="000000"/>
                          </a:solidFill>
                          <a:effectLst/>
                          <a:latin typeface="Calibri" panose="020F0502020204030204" pitchFamily="34" charset="0"/>
                        </a:rPr>
                        <a:t>Epping Forest</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6%</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8%</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9865227"/>
                  </a:ext>
                </a:extLst>
              </a:tr>
              <a:tr h="258664">
                <a:tc>
                  <a:txBody>
                    <a:bodyPr/>
                    <a:lstStyle/>
                    <a:p>
                      <a:pPr algn="l" fontAlgn="b"/>
                      <a:r>
                        <a:rPr lang="en-GB" sz="1100" b="0" i="0" u="none" strike="noStrike" dirty="0">
                          <a:solidFill>
                            <a:srgbClr val="000000"/>
                          </a:solidFill>
                          <a:effectLst/>
                          <a:latin typeface="Calibri" panose="020F0502020204030204" pitchFamily="34" charset="0"/>
                        </a:rPr>
                        <a:t>Harlow</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3%</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8154120"/>
                  </a:ext>
                </a:extLst>
              </a:tr>
              <a:tr h="238911">
                <a:tc>
                  <a:txBody>
                    <a:bodyPr/>
                    <a:lstStyle/>
                    <a:p>
                      <a:pPr algn="l" fontAlgn="b"/>
                      <a:r>
                        <a:rPr lang="en-GB" sz="1100" b="0" i="0" u="none" strike="noStrike" dirty="0">
                          <a:solidFill>
                            <a:srgbClr val="000000"/>
                          </a:solidFill>
                          <a:effectLst/>
                          <a:latin typeface="Calibri" panose="020F0502020204030204" pitchFamily="34" charset="0"/>
                        </a:rPr>
                        <a:t>Maldon</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4%</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4%</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46464246"/>
                  </a:ext>
                </a:extLst>
              </a:tr>
              <a:tr h="238911">
                <a:tc>
                  <a:txBody>
                    <a:bodyPr/>
                    <a:lstStyle/>
                    <a:p>
                      <a:pPr algn="l" fontAlgn="b"/>
                      <a:r>
                        <a:rPr lang="en-GB" sz="1100" b="0" i="0" u="none" strike="noStrike" dirty="0">
                          <a:solidFill>
                            <a:srgbClr val="000000"/>
                          </a:solidFill>
                          <a:effectLst/>
                          <a:latin typeface="Calibri" panose="020F0502020204030204" pitchFamily="34" charset="0"/>
                        </a:rPr>
                        <a:t>Rochford</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5%</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1602626"/>
                  </a:ext>
                </a:extLst>
              </a:tr>
              <a:tr h="238911">
                <a:tc>
                  <a:txBody>
                    <a:bodyPr/>
                    <a:lstStyle/>
                    <a:p>
                      <a:pPr algn="l" fontAlgn="b"/>
                      <a:r>
                        <a:rPr lang="en-GB" sz="1100" b="0" i="0" u="none" strike="noStrike" dirty="0">
                          <a:solidFill>
                            <a:srgbClr val="000000"/>
                          </a:solidFill>
                          <a:effectLst/>
                          <a:latin typeface="Calibri" panose="020F0502020204030204" pitchFamily="34" charset="0"/>
                        </a:rPr>
                        <a:t>Tendring</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10%</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9%</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64344"/>
                  </a:ext>
                </a:extLst>
              </a:tr>
              <a:tr h="238911">
                <a:tc>
                  <a:txBody>
                    <a:bodyPr/>
                    <a:lstStyle/>
                    <a:p>
                      <a:pPr algn="l" fontAlgn="b"/>
                      <a:r>
                        <a:rPr lang="en-GB" sz="1100" b="0" i="0" u="none" strike="noStrike" dirty="0">
                          <a:solidFill>
                            <a:srgbClr val="000000"/>
                          </a:solidFill>
                          <a:effectLst/>
                          <a:latin typeface="Calibri" panose="020F0502020204030204" pitchFamily="34" charset="0"/>
                        </a:rPr>
                        <a:t>Uttlesford</a:t>
                      </a:r>
                    </a:p>
                  </a:txBody>
                  <a:tcPr marL="90000" marR="90000" marT="46800" marB="468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t>5%</a:t>
                      </a:r>
                    </a:p>
                  </a:txBody>
                  <a:tcPr marL="90000" marR="90000" marT="46800" marB="468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GB" sz="1100" b="0" i="0" u="none" strike="noStrike" dirty="0">
                          <a:solidFill>
                            <a:srgbClr val="000000"/>
                          </a:solidFill>
                          <a:effectLst/>
                          <a:latin typeface="Calibri" panose="020F0502020204030204" pitchFamily="34" charset="0"/>
                        </a:rPr>
                        <a:t>6%</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8051161"/>
                  </a:ext>
                </a:extLst>
              </a:tr>
            </a:tbl>
          </a:graphicData>
        </a:graphic>
      </p:graphicFrame>
      <p:sp>
        <p:nvSpPr>
          <p:cNvPr id="5" name="TextBox 4">
            <a:extLst>
              <a:ext uri="{FF2B5EF4-FFF2-40B4-BE49-F238E27FC236}">
                <a16:creationId xmlns:a16="http://schemas.microsoft.com/office/drawing/2014/main" id="{FD3F70EE-6CD5-4ADB-8692-EE36A3EA76B2}"/>
              </a:ext>
            </a:extLst>
          </p:cNvPr>
          <p:cNvSpPr txBox="1"/>
          <p:nvPr/>
        </p:nvSpPr>
        <p:spPr>
          <a:xfrm>
            <a:off x="1083051" y="5952708"/>
            <a:ext cx="4108662" cy="646331"/>
          </a:xfrm>
          <a:prstGeom prst="rect">
            <a:avLst/>
          </a:prstGeom>
          <a:noFill/>
        </p:spPr>
        <p:txBody>
          <a:bodyPr wrap="square" rtlCol="0">
            <a:spAutoFit/>
          </a:bodyPr>
          <a:lstStyle/>
          <a:p>
            <a:r>
              <a:rPr lang="en-GB" sz="1200" dirty="0"/>
              <a:t>1) Based on profile of active library users (177,726 – used library card within the last year). District is based on home location selected at the point of joining the library.</a:t>
            </a:r>
            <a:endParaRPr lang="en-GB" sz="1400" dirty="0"/>
          </a:p>
        </p:txBody>
      </p:sp>
      <p:sp>
        <p:nvSpPr>
          <p:cNvPr id="10" name="TextBox 9">
            <a:extLst>
              <a:ext uri="{FF2B5EF4-FFF2-40B4-BE49-F238E27FC236}">
                <a16:creationId xmlns:a16="http://schemas.microsoft.com/office/drawing/2014/main" id="{386B2871-D4CF-4AF9-A4F3-88771E209CF3}"/>
              </a:ext>
            </a:extLst>
          </p:cNvPr>
          <p:cNvSpPr txBox="1"/>
          <p:nvPr/>
        </p:nvSpPr>
        <p:spPr>
          <a:xfrm>
            <a:off x="5299969" y="4897741"/>
            <a:ext cx="6542846" cy="1292662"/>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dirty="0"/>
              <a:t>28 organisations responded to the consultation: 12 from community groups, 10 from town or parish councils, 4 from other public bodies, 1 from a registered charity and 1 did not disclose the type of organisation they represent.</a:t>
            </a:r>
          </a:p>
          <a:p>
            <a:pPr>
              <a:spcBef>
                <a:spcPts val="600"/>
              </a:spcBef>
            </a:pPr>
            <a:endParaRPr lang="en-GB" sz="100" dirty="0"/>
          </a:p>
        </p:txBody>
      </p:sp>
    </p:spTree>
    <p:custDataLst>
      <p:tags r:id="rId1"/>
    </p:custDataLst>
    <p:extLst>
      <p:ext uri="{BB962C8B-B14F-4D97-AF65-F5344CB8AC3E}">
        <p14:creationId xmlns:p14="http://schemas.microsoft.com/office/powerpoint/2010/main" val="1461641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450380D-985A-485E-9473-B5EE60B14B7D}"/>
              </a:ext>
              <a:ext uri="{C183D7F6-B498-43B3-948B-1728B52AA6E4}">
                <adec:decorative xmlns:adec="http://schemas.microsoft.com/office/drawing/2017/decorative" val="1"/>
              </a:ext>
            </a:extLst>
          </p:cNvPr>
          <p:cNvSpPr txBox="1">
            <a:spLocks/>
          </p:cNvSpPr>
          <p:nvPr/>
        </p:nvSpPr>
        <p:spPr>
          <a:xfrm>
            <a:off x="-30079"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Executive Summary</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32834"/>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Executive Summary</a:t>
            </a:r>
          </a:p>
        </p:txBody>
      </p:sp>
      <p:sp>
        <p:nvSpPr>
          <p:cNvPr id="6" name="Rectangle: Rounded Corners 5">
            <a:extLst>
              <a:ext uri="{FF2B5EF4-FFF2-40B4-BE49-F238E27FC236}">
                <a16:creationId xmlns:a16="http://schemas.microsoft.com/office/drawing/2014/main" id="{73FF376A-96CD-41A9-A435-70728C55E13F}"/>
              </a:ext>
            </a:extLst>
          </p:cNvPr>
          <p:cNvSpPr/>
          <p:nvPr/>
        </p:nvSpPr>
        <p:spPr>
          <a:xfrm>
            <a:off x="814721" y="1129216"/>
            <a:ext cx="11185393" cy="98768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GB" sz="1600" dirty="0">
                <a:solidFill>
                  <a:schemeClr val="tx1"/>
                </a:solidFill>
              </a:rPr>
              <a:t>Library services have a significant impact on the lives of those responding to the consultation. A number of benefits are highlighted including access to books, fostering reading / enjoyment of reading, a service for the family / all generations, mental health benefits and access to free material that some couldn’t afford otherwise.</a:t>
            </a:r>
          </a:p>
        </p:txBody>
      </p:sp>
      <p:sp>
        <p:nvSpPr>
          <p:cNvPr id="7" name="Rectangle: Rounded Corners 6">
            <a:extLst>
              <a:ext uri="{FF2B5EF4-FFF2-40B4-BE49-F238E27FC236}">
                <a16:creationId xmlns:a16="http://schemas.microsoft.com/office/drawing/2014/main" id="{90C59581-350A-47C6-92C5-38D1FCE5B4E4}"/>
              </a:ext>
            </a:extLst>
          </p:cNvPr>
          <p:cNvSpPr/>
          <p:nvPr/>
        </p:nvSpPr>
        <p:spPr>
          <a:xfrm>
            <a:off x="814721" y="2432548"/>
            <a:ext cx="11185393" cy="98768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GB" sz="1600" dirty="0">
                <a:solidFill>
                  <a:schemeClr val="tx1"/>
                </a:solidFill>
              </a:rPr>
              <a:t>Overall agreement is particularly strong for five of the aim one areas with a significant proportion strongly agreeing with these aims. Agreement with exploration of new roles and opportunities for volunteers is markedly lower amongst individuals responding and new opportunities to generate additional income is markedly lower amongst individuals and organisations responding</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 </a:t>
            </a:r>
          </a:p>
        </p:txBody>
      </p:sp>
      <p:sp>
        <p:nvSpPr>
          <p:cNvPr id="9" name="Rectangle: Rounded Corners 8">
            <a:extLst>
              <a:ext uri="{FF2B5EF4-FFF2-40B4-BE49-F238E27FC236}">
                <a16:creationId xmlns:a16="http://schemas.microsoft.com/office/drawing/2014/main" id="{99C04D2E-BDBF-401C-AE9A-564FD1C95937}"/>
              </a:ext>
            </a:extLst>
          </p:cNvPr>
          <p:cNvSpPr/>
          <p:nvPr/>
        </p:nvSpPr>
        <p:spPr>
          <a:xfrm>
            <a:off x="814662" y="3735879"/>
            <a:ext cx="11185393" cy="987682"/>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GB" sz="1600" dirty="0">
                <a:solidFill>
                  <a:schemeClr val="tx1"/>
                </a:solidFill>
              </a:rPr>
              <a:t>Overall agreement is high for five of the aim two areas; although the proportion strongly agreeing is lower than the highest ranking aim one areas. Agreement with the technological sub areas of Aim Two are comparatively lower than the other Aim Two areas e.g. printing services offer and new online library platform, amongst individuals and organisations responding</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t>
            </a:r>
          </a:p>
        </p:txBody>
      </p:sp>
      <p:sp>
        <p:nvSpPr>
          <p:cNvPr id="10" name="Rectangle: Rounded Corners 9">
            <a:extLst>
              <a:ext uri="{FF2B5EF4-FFF2-40B4-BE49-F238E27FC236}">
                <a16:creationId xmlns:a16="http://schemas.microsoft.com/office/drawing/2014/main" id="{D2FC767E-AB21-4324-BF96-6E6D3BD5E4F3}"/>
              </a:ext>
            </a:extLst>
          </p:cNvPr>
          <p:cNvSpPr/>
          <p:nvPr/>
        </p:nvSpPr>
        <p:spPr>
          <a:xfrm>
            <a:off x="827720" y="5039210"/>
            <a:ext cx="11185393" cy="987683"/>
          </a:xfrm>
          <a:prstGeom prst="round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600"/>
              </a:spcBef>
            </a:pPr>
            <a:r>
              <a:rPr lang="en-GB" sz="1600" dirty="0">
                <a:solidFill>
                  <a:schemeClr val="tx1"/>
                </a:solidFill>
              </a:rPr>
              <a:t>Overall agreement is high for five of the aim three areas; although the proportion strongly agreeing is lower than the highest ranking aim one areas amongst individuals. Agreement with exploration of options for providing chargeable activities alongside existing free activities is markedly lower amongst individuals and organisations</a:t>
            </a: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a:t>
            </a:r>
          </a:p>
        </p:txBody>
      </p:sp>
      <p:sp>
        <p:nvSpPr>
          <p:cNvPr id="2" name="Slide Number Placeholder 1">
            <a:extLst>
              <a:ext uri="{FF2B5EF4-FFF2-40B4-BE49-F238E27FC236}">
                <a16:creationId xmlns:a16="http://schemas.microsoft.com/office/drawing/2014/main" id="{4D62AF20-68D8-4E9D-B9D7-9B6CF9E9015B}"/>
              </a:ext>
              <a:ext uri="{C183D7F6-B498-43B3-948B-1728B52AA6E4}">
                <adec:decorative xmlns:adec="http://schemas.microsoft.com/office/drawing/2017/decorative" val="1"/>
              </a:ext>
            </a:extLst>
          </p:cNvPr>
          <p:cNvSpPr>
            <a:spLocks noGrp="1"/>
          </p:cNvSpPr>
          <p:nvPr>
            <p:ph type="sldNum" sz="quarter" idx="12"/>
          </p:nvPr>
        </p:nvSpPr>
        <p:spPr/>
        <p:txBody>
          <a:bodyPr/>
          <a:lstStyle/>
          <a:p>
            <a:fld id="{726ED14E-EB6A-4F94-932A-3930CAD586E4}" type="slidenum">
              <a:rPr lang="en-GB" smtClean="0"/>
              <a:t>4</a:t>
            </a:fld>
            <a:endParaRPr lang="en-GB" dirty="0"/>
          </a:p>
        </p:txBody>
      </p:sp>
    </p:spTree>
    <p:extLst>
      <p:ext uri="{BB962C8B-B14F-4D97-AF65-F5344CB8AC3E}">
        <p14:creationId xmlns:p14="http://schemas.microsoft.com/office/powerpoint/2010/main" val="3620508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14">
            <a:extLst>
              <a:ext uri="{FF2B5EF4-FFF2-40B4-BE49-F238E27FC236}">
                <a16:creationId xmlns:a16="http://schemas.microsoft.com/office/drawing/2014/main" id="{F508B5EC-BAFE-44A0-B48D-41AA4F9F6B14}"/>
              </a:ext>
            </a:extLst>
          </p:cNvPr>
          <p:cNvSpPr txBox="1">
            <a:spLocks noGrp="1"/>
          </p:cNvSpPr>
          <p:nvPr>
            <p:ph type="title" idx="4294967295"/>
          </p:nvPr>
        </p:nvSpPr>
        <p:spPr>
          <a:xfrm>
            <a:off x="738888" y="2106054"/>
            <a:ext cx="9850735" cy="495300"/>
          </a:xfrm>
          <a:prstGeom prst="rect">
            <a:avLst/>
          </a:prstGeom>
          <a:noFill/>
          <a:ln w="6350">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GB" sz="4000" b="0" i="0" u="none" strike="noStrike" kern="1200" cap="none" spc="0" normalizeH="0" baseline="0" noProof="0" dirty="0">
                <a:ln>
                  <a:noFill/>
                </a:ln>
                <a:effectLst/>
                <a:uLnTx/>
                <a:uFillTx/>
                <a:latin typeface="+mn-lt"/>
                <a:ea typeface="Calibri" panose="020F0502020204030204" pitchFamily="34" charset="0"/>
                <a:cs typeface="Times New Roman" panose="02020603050405020304" pitchFamily="18" charset="0"/>
              </a:rPr>
              <a:t>Usage and familiarity </a:t>
            </a:r>
            <a:r>
              <a:rPr lang="en-GB" sz="4000" dirty="0">
                <a:latin typeface="+mn-lt"/>
                <a:ea typeface="Calibri" panose="020F0502020204030204" pitchFamily="34" charset="0"/>
                <a:cs typeface="Times New Roman" panose="02020603050405020304" pitchFamily="18" charset="0"/>
              </a:rPr>
              <a:t>with library services</a:t>
            </a:r>
            <a:endParaRPr kumimoji="0" lang="en-GB" sz="4000" b="0" i="0" u="none" strike="noStrike" kern="1200" cap="none" spc="0" normalizeH="0" baseline="0" noProof="0" dirty="0">
              <a:ln>
                <a:noFill/>
              </a:ln>
              <a:effectLst/>
              <a:uLnTx/>
              <a:uFillTx/>
              <a:latin typeface="+mn-lt"/>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31E1CF5-309D-4F70-B816-549D241DCAA1}"/>
              </a:ext>
              <a:ext uri="{C183D7F6-B498-43B3-948B-1728B52AA6E4}">
                <adec:decorative xmlns:adec="http://schemas.microsoft.com/office/drawing/2017/decorative" val="1"/>
              </a:ext>
            </a:extLst>
          </p:cNvPr>
          <p:cNvSpPr/>
          <p:nvPr/>
        </p:nvSpPr>
        <p:spPr>
          <a:xfrm>
            <a:off x="0" y="5592932"/>
            <a:ext cx="12192000" cy="127751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pic>
        <p:nvPicPr>
          <p:cNvPr id="6" name="Picture 5">
            <a:extLst>
              <a:ext uri="{FF2B5EF4-FFF2-40B4-BE49-F238E27FC236}">
                <a16:creationId xmlns:a16="http://schemas.microsoft.com/office/drawing/2014/main" id="{81E41784-B0CF-490D-856C-F0CBF275C3C7}"/>
              </a:ext>
              <a:ext uri="{C183D7F6-B498-43B3-948B-1728B52AA6E4}">
                <adec:decorative xmlns:adec="http://schemas.microsoft.com/office/drawing/2017/decorative" val="1"/>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10038797" y="275672"/>
            <a:ext cx="1877695" cy="907415"/>
          </a:xfrm>
          <a:prstGeom prst="rect">
            <a:avLst/>
          </a:prstGeom>
        </p:spPr>
      </p:pic>
    </p:spTree>
    <p:extLst>
      <p:ext uri="{BB962C8B-B14F-4D97-AF65-F5344CB8AC3E}">
        <p14:creationId xmlns:p14="http://schemas.microsoft.com/office/powerpoint/2010/main" val="3733360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450380D-985A-485E-9473-B5EE60B14B7D}"/>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latin typeface="+mn-lt"/>
              </a:rPr>
              <a:t> </a:t>
            </a:r>
            <a:r>
              <a:rPr lang="en-GB" sz="2400" dirty="0">
                <a:solidFill>
                  <a:schemeClr val="bg1"/>
                </a:solidFill>
              </a:rPr>
              <a:t>Usage and familiarity with library services</a:t>
            </a:r>
            <a:endParaRPr lang="en-GB" sz="2400" dirty="0">
              <a:solidFill>
                <a:schemeClr val="bg1"/>
              </a:solidFill>
              <a:latin typeface="+mn-lt"/>
            </a:endParaRP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Recency of library use</a:t>
            </a:r>
          </a:p>
        </p:txBody>
      </p:sp>
      <p:sp>
        <p:nvSpPr>
          <p:cNvPr id="14" name="TextBox 13">
            <a:extLst>
              <a:ext uri="{FF2B5EF4-FFF2-40B4-BE49-F238E27FC236}">
                <a16:creationId xmlns:a16="http://schemas.microsoft.com/office/drawing/2014/main" id="{338E61C0-9A4F-49AF-B0ED-25F16C743245}"/>
              </a:ext>
            </a:extLst>
          </p:cNvPr>
          <p:cNvSpPr txBox="1"/>
          <p:nvPr/>
        </p:nvSpPr>
        <p:spPr>
          <a:xfrm>
            <a:off x="890546" y="870788"/>
            <a:ext cx="10824174" cy="861774"/>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The vast majority (92%) of those responding to the consultation have used Essex’s library facilities, either in person, via the home delivery service, mobile service or online in the last two years. 82% have used Essex’s library facilities in the last six months. </a:t>
            </a:r>
          </a:p>
          <a:p>
            <a:pPr marL="285750" indent="-285750">
              <a:spcBef>
                <a:spcPts val="600"/>
              </a:spcBef>
              <a:buFont typeface="Arial" panose="020B0604020202020204" pitchFamily="34" charset="0"/>
              <a:buChar char="•"/>
            </a:pPr>
            <a:r>
              <a:rPr lang="en-GB" sz="1500" dirty="0"/>
              <a:t>Only 8% of those responding to the consultation indicated they have not used Essex’s library services for at least two years.</a:t>
            </a:r>
          </a:p>
        </p:txBody>
      </p:sp>
      <p:sp>
        <p:nvSpPr>
          <p:cNvPr id="13" name="TextBox 12">
            <a:extLst>
              <a:ext uri="{FF2B5EF4-FFF2-40B4-BE49-F238E27FC236}">
                <a16:creationId xmlns:a16="http://schemas.microsoft.com/office/drawing/2014/main" id="{B02702C3-360F-4851-BF80-A0B66102458E}"/>
              </a:ext>
            </a:extLst>
          </p:cNvPr>
          <p:cNvSpPr txBox="1"/>
          <p:nvPr/>
        </p:nvSpPr>
        <p:spPr>
          <a:xfrm>
            <a:off x="899255" y="2066918"/>
            <a:ext cx="10291664" cy="307777"/>
          </a:xfrm>
          <a:prstGeom prst="rect">
            <a:avLst/>
          </a:prstGeom>
          <a:noFill/>
        </p:spPr>
        <p:txBody>
          <a:bodyPr wrap="square" rtlCol="0">
            <a:spAutoFit/>
          </a:bodyPr>
          <a:lstStyle/>
          <a:p>
            <a:r>
              <a:rPr lang="en-GB" sz="1400" b="1" i="1" dirty="0"/>
              <a:t>Have you used any of Essex’s library facilities, either in person, via the home delivery service, mobile service or online?</a:t>
            </a:r>
          </a:p>
        </p:txBody>
      </p:sp>
      <p:graphicFrame>
        <p:nvGraphicFramePr>
          <p:cNvPr id="12" name="Chart 11" descr="Bar chart displaying proportion who have ever used any of Essex's library facilities">
            <a:extLst>
              <a:ext uri="{FF2B5EF4-FFF2-40B4-BE49-F238E27FC236}">
                <a16:creationId xmlns:a16="http://schemas.microsoft.com/office/drawing/2014/main" id="{D2561CBC-EF9B-4B12-9E3D-6BCD1813A776}"/>
              </a:ext>
            </a:extLst>
          </p:cNvPr>
          <p:cNvGraphicFramePr/>
          <p:nvPr>
            <p:extLst>
              <p:ext uri="{D42A27DB-BD31-4B8C-83A1-F6EECF244321}">
                <p14:modId xmlns:p14="http://schemas.microsoft.com/office/powerpoint/2010/main" val="1045491325"/>
              </p:ext>
            </p:extLst>
          </p:nvPr>
        </p:nvGraphicFramePr>
        <p:xfrm>
          <a:off x="13095" y="2536571"/>
          <a:ext cx="9667783" cy="32670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3" descr="Data table displaying proportion who have ever used any of Essex's library facilities">
            <a:extLst>
              <a:ext uri="{FF2B5EF4-FFF2-40B4-BE49-F238E27FC236}">
                <a16:creationId xmlns:a16="http://schemas.microsoft.com/office/drawing/2014/main" id="{471CA01C-02EC-4785-AC74-DDB86BE1E1E8}"/>
              </a:ext>
            </a:extLst>
          </p:cNvPr>
          <p:cNvGraphicFramePr>
            <a:graphicFrameLocks noGrp="1"/>
          </p:cNvGraphicFramePr>
          <p:nvPr>
            <p:extLst>
              <p:ext uri="{D42A27DB-BD31-4B8C-83A1-F6EECF244321}">
                <p14:modId xmlns:p14="http://schemas.microsoft.com/office/powerpoint/2010/main" val="3727972276"/>
              </p:ext>
            </p:extLst>
          </p:nvPr>
        </p:nvGraphicFramePr>
        <p:xfrm>
          <a:off x="7733297" y="2695287"/>
          <a:ext cx="3211541" cy="1467425"/>
        </p:xfrm>
        <a:graphic>
          <a:graphicData uri="http://schemas.openxmlformats.org/drawingml/2006/table">
            <a:tbl>
              <a:tblPr firstRow="1" bandRow="1">
                <a:tableStyleId>{5C22544A-7EE6-4342-B048-85BDC9FD1C3A}</a:tableStyleId>
              </a:tblPr>
              <a:tblGrid>
                <a:gridCol w="2611040">
                  <a:extLst>
                    <a:ext uri="{9D8B030D-6E8A-4147-A177-3AD203B41FA5}">
                      <a16:colId xmlns:a16="http://schemas.microsoft.com/office/drawing/2014/main" val="543588536"/>
                    </a:ext>
                  </a:extLst>
                </a:gridCol>
                <a:gridCol w="600501">
                  <a:extLst>
                    <a:ext uri="{9D8B030D-6E8A-4147-A177-3AD203B41FA5}">
                      <a16:colId xmlns:a16="http://schemas.microsoft.com/office/drawing/2014/main" val="506224242"/>
                    </a:ext>
                  </a:extLst>
                </a:gridCol>
              </a:tblGrid>
              <a:tr h="293485">
                <a:tc>
                  <a:txBody>
                    <a:bodyPr/>
                    <a:lstStyle/>
                    <a:p>
                      <a:r>
                        <a:rPr lang="en-GB" sz="1100" dirty="0"/>
                        <a:t>Supporting data table</a:t>
                      </a:r>
                    </a:p>
                  </a:txBody>
                  <a:tcPr marT="18000" marB="18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100" dirty="0"/>
                        <a:t>%</a:t>
                      </a:r>
                    </a:p>
                  </a:txBody>
                  <a:tcPr marT="18000" marB="18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374020149"/>
                  </a:ext>
                </a:extLst>
              </a:tr>
              <a:tr h="293485">
                <a:tc>
                  <a:txBody>
                    <a:bodyPr/>
                    <a:lstStyle/>
                    <a:p>
                      <a:r>
                        <a:rPr lang="en-GB" sz="1100" dirty="0"/>
                        <a:t>Yes, in the last six months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82%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293485">
                <a:tc>
                  <a:txBody>
                    <a:bodyPr/>
                    <a:lstStyle/>
                    <a:p>
                      <a:r>
                        <a:rPr lang="en-GB" sz="1100" dirty="0"/>
                        <a:t>Yes, in the last year</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293485">
                <a:tc>
                  <a:txBody>
                    <a:bodyPr/>
                    <a:lstStyle/>
                    <a:p>
                      <a:r>
                        <a:rPr lang="en-GB" sz="1100" dirty="0"/>
                        <a:t>Yes, in the last two years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293485">
                <a:tc>
                  <a:txBody>
                    <a:bodyPr/>
                    <a:lstStyle/>
                    <a:p>
                      <a:r>
                        <a:rPr lang="en-GB" sz="1100" dirty="0"/>
                        <a:t>No, not for at least two years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bl>
          </a:graphicData>
        </a:graphic>
      </p:graphicFrame>
      <p:sp>
        <p:nvSpPr>
          <p:cNvPr id="16" name="Rectangle: Rounded Corners 15">
            <a:extLst>
              <a:ext uri="{FF2B5EF4-FFF2-40B4-BE49-F238E27FC236}">
                <a16:creationId xmlns:a16="http://schemas.microsoft.com/office/drawing/2014/main" id="{D5794AF0-FC42-43A5-976F-D98D02F22E2A}"/>
              </a:ext>
            </a:extLst>
          </p:cNvPr>
          <p:cNvSpPr/>
          <p:nvPr/>
        </p:nvSpPr>
        <p:spPr>
          <a:xfrm>
            <a:off x="5909902" y="4542256"/>
            <a:ext cx="5281017" cy="781142"/>
          </a:xfrm>
          <a:prstGeom prst="roundRect">
            <a:avLst/>
          </a:prstGeom>
          <a:solidFill>
            <a:schemeClr val="tx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Use in the last six months is higher amongst respondents aged 35-44 (87%) and respondents aged 65 and over (84%). Use in the last six months is lower amongst respondents aged 45-54 (76%).</a:t>
            </a:r>
          </a:p>
        </p:txBody>
      </p:sp>
      <p:sp>
        <p:nvSpPr>
          <p:cNvPr id="17" name="Rectangle: Rounded Corners 16">
            <a:extLst>
              <a:ext uri="{FF2B5EF4-FFF2-40B4-BE49-F238E27FC236}">
                <a16:creationId xmlns:a16="http://schemas.microsoft.com/office/drawing/2014/main" id="{DF420908-403F-4844-BEFB-C7F2A954F787}"/>
              </a:ext>
            </a:extLst>
          </p:cNvPr>
          <p:cNvSpPr/>
          <p:nvPr/>
        </p:nvSpPr>
        <p:spPr>
          <a:xfrm>
            <a:off x="5617894" y="5596641"/>
            <a:ext cx="6020730" cy="781142"/>
          </a:xfrm>
          <a:prstGeom prst="roundRect">
            <a:avLst/>
          </a:prstGeom>
          <a:solidFill>
            <a:schemeClr val="tx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Use in the last six months is higher amongst respondents who are employed part time (84%) and respondents who are retired (85%). Use in the last six months is lower amongst respondents who are employed full time (73%).</a:t>
            </a:r>
          </a:p>
        </p:txBody>
      </p:sp>
      <p:sp>
        <p:nvSpPr>
          <p:cNvPr id="29" name="TextBox 28">
            <a:extLst>
              <a:ext uri="{FF2B5EF4-FFF2-40B4-BE49-F238E27FC236}">
                <a16:creationId xmlns:a16="http://schemas.microsoft.com/office/drawing/2014/main" id="{8BDAF7A7-0207-4CF9-8448-A41CCB1BBCD3}"/>
              </a:ext>
            </a:extLst>
          </p:cNvPr>
          <p:cNvSpPr txBox="1"/>
          <p:nvPr/>
        </p:nvSpPr>
        <p:spPr>
          <a:xfrm>
            <a:off x="9362364" y="6607624"/>
            <a:ext cx="2643908" cy="261610"/>
          </a:xfrm>
          <a:prstGeom prst="rect">
            <a:avLst/>
          </a:prstGeom>
          <a:noFill/>
        </p:spPr>
        <p:txBody>
          <a:bodyPr wrap="square" rtlCol="0">
            <a:spAutoFit/>
          </a:bodyPr>
          <a:lstStyle/>
          <a:p>
            <a:pPr>
              <a:tabLst>
                <a:tab pos="3043238" algn="l"/>
              </a:tabLst>
            </a:pPr>
            <a:r>
              <a:rPr lang="en-GB" sz="1100" i="1" dirty="0"/>
              <a:t>Base: all Individuals answering (2,185)</a:t>
            </a:r>
          </a:p>
        </p:txBody>
      </p:sp>
      <p:sp>
        <p:nvSpPr>
          <p:cNvPr id="4" name="Slide Number Placeholder 3">
            <a:extLst>
              <a:ext uri="{FF2B5EF4-FFF2-40B4-BE49-F238E27FC236}">
                <a16:creationId xmlns:a16="http://schemas.microsoft.com/office/drawing/2014/main" id="{E462BE05-7B6E-420B-A110-41F7FCAA5833}"/>
              </a:ext>
            </a:extLst>
          </p:cNvPr>
          <p:cNvSpPr>
            <a:spLocks noGrp="1"/>
          </p:cNvSpPr>
          <p:nvPr>
            <p:ph type="sldNum" sz="quarter" idx="12"/>
          </p:nvPr>
        </p:nvSpPr>
        <p:spPr>
          <a:xfrm>
            <a:off x="11638624" y="6617368"/>
            <a:ext cx="431161" cy="242123"/>
          </a:xfrm>
        </p:spPr>
        <p:txBody>
          <a:bodyPr/>
          <a:lstStyle/>
          <a:p>
            <a:fld id="{726ED14E-EB6A-4F94-932A-3930CAD586E4}" type="slidenum">
              <a:rPr lang="en-GB" smtClean="0"/>
              <a:t>6</a:t>
            </a:fld>
            <a:endParaRPr lang="en-GB" dirty="0"/>
          </a:p>
        </p:txBody>
      </p:sp>
    </p:spTree>
    <p:extLst>
      <p:ext uri="{BB962C8B-B14F-4D97-AF65-F5344CB8AC3E}">
        <p14:creationId xmlns:p14="http://schemas.microsoft.com/office/powerpoint/2010/main" val="4218014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450380D-985A-485E-9473-B5EE60B14B7D}"/>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latin typeface="+mn-lt"/>
              </a:rPr>
              <a:t> </a:t>
            </a:r>
            <a:r>
              <a:rPr lang="en-GB" sz="2400" dirty="0">
                <a:solidFill>
                  <a:schemeClr val="bg1"/>
                </a:solidFill>
              </a:rPr>
              <a:t>Usage and familiarity with library services</a:t>
            </a:r>
            <a:endParaRPr lang="en-GB" sz="2400" dirty="0">
              <a:solidFill>
                <a:schemeClr val="bg1"/>
              </a:solidFill>
              <a:latin typeface="+mn-lt"/>
            </a:endParaRP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 </a:t>
            </a:r>
            <a:r>
              <a:rPr kumimoji="0" lang="en-GB" sz="2400" b="0" i="0" u="sng" strike="noStrike" kern="1200" cap="none" spc="0" normalizeH="0" baseline="0" noProof="0" dirty="0">
                <a:ln>
                  <a:noFill/>
                </a:ln>
                <a:effectLst/>
                <a:uLnTx/>
                <a:uFillTx/>
                <a:latin typeface="+mn-lt"/>
                <a:ea typeface="+mn-ea"/>
                <a:cs typeface="+mn-cs"/>
              </a:rPr>
              <a:t>awareness</a:t>
            </a:r>
            <a:r>
              <a:rPr kumimoji="0" lang="en-GB" sz="2400" b="0" i="0" u="none" strike="noStrike" kern="1200" cap="none" spc="0" normalizeH="0" baseline="0" noProof="0" dirty="0">
                <a:ln>
                  <a:noFill/>
                </a:ln>
                <a:effectLst/>
                <a:uLnTx/>
                <a:uFillTx/>
                <a:latin typeface="+mn-lt"/>
                <a:ea typeface="+mn-ea"/>
                <a:cs typeface="+mn-cs"/>
              </a:rPr>
              <a:t> of library</a:t>
            </a:r>
            <a:r>
              <a:rPr lang="en-GB" sz="2400" dirty="0">
                <a:latin typeface="+mn-lt"/>
                <a:ea typeface="+mn-ea"/>
                <a:cs typeface="+mn-cs"/>
              </a:rPr>
              <a:t> services</a:t>
            </a:r>
            <a:endParaRPr kumimoji="0" lang="en-GB" sz="2400" b="0" i="0" u="none" strike="noStrike" kern="1200" cap="none" spc="0" normalizeH="0" baseline="0" noProof="0" dirty="0">
              <a:ln>
                <a:noFill/>
              </a:ln>
              <a:effectLst/>
              <a:uLnTx/>
              <a:uFillTx/>
              <a:latin typeface="+mn-lt"/>
              <a:ea typeface="+mn-ea"/>
              <a:cs typeface="+mn-cs"/>
            </a:endParaRPr>
          </a:p>
        </p:txBody>
      </p:sp>
      <p:sp>
        <p:nvSpPr>
          <p:cNvPr id="14" name="TextBox 13">
            <a:extLst>
              <a:ext uri="{FF2B5EF4-FFF2-40B4-BE49-F238E27FC236}">
                <a16:creationId xmlns:a16="http://schemas.microsoft.com/office/drawing/2014/main" id="{338E61C0-9A4F-49AF-B0ED-25F16C743245}"/>
              </a:ext>
            </a:extLst>
          </p:cNvPr>
          <p:cNvSpPr txBox="1"/>
          <p:nvPr/>
        </p:nvSpPr>
        <p:spPr>
          <a:xfrm>
            <a:off x="890546" y="755374"/>
            <a:ext cx="10824174" cy="1400383"/>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As expected, the vast majority are aware of book borrowing (99%) and DVD, CD or audio book borrowing (94%). Awareness of accessing technology through use of public computers (87%) or printing (74%) is also high. </a:t>
            </a:r>
          </a:p>
          <a:p>
            <a:pPr marL="285750" indent="-285750">
              <a:spcBef>
                <a:spcPts val="600"/>
              </a:spcBef>
              <a:buFont typeface="Arial" panose="020B0604020202020204" pitchFamily="34" charset="0"/>
              <a:buChar char="•"/>
            </a:pPr>
            <a:r>
              <a:rPr lang="en-GB" sz="1500" dirty="0"/>
              <a:t>Just over two thirds (67%) are aware of the service providing space for studying and 56% are aware of space for working. Claimed awareness of outreach services is mixed with 64% aware of the mobile library service and 35% aware of the home library service. </a:t>
            </a:r>
          </a:p>
          <a:p>
            <a:pPr marL="285750" indent="-285750">
              <a:spcBef>
                <a:spcPts val="600"/>
              </a:spcBef>
              <a:buFont typeface="Arial" panose="020B0604020202020204" pitchFamily="34" charset="0"/>
              <a:buChar char="•"/>
            </a:pPr>
            <a:r>
              <a:rPr lang="en-GB" sz="1500" dirty="0"/>
              <a:t>Awareness of community activities and health and wellbeing services are comparatively lower at 37% and 18% respectively.</a:t>
            </a:r>
          </a:p>
        </p:txBody>
      </p:sp>
      <p:sp>
        <p:nvSpPr>
          <p:cNvPr id="13" name="TextBox 12">
            <a:extLst>
              <a:ext uri="{FF2B5EF4-FFF2-40B4-BE49-F238E27FC236}">
                <a16:creationId xmlns:a16="http://schemas.microsoft.com/office/drawing/2014/main" id="{B02702C3-360F-4851-BF80-A0B66102458E}"/>
              </a:ext>
            </a:extLst>
          </p:cNvPr>
          <p:cNvSpPr txBox="1"/>
          <p:nvPr/>
        </p:nvSpPr>
        <p:spPr>
          <a:xfrm>
            <a:off x="899255" y="2235595"/>
            <a:ext cx="10291664" cy="307777"/>
          </a:xfrm>
          <a:prstGeom prst="rect">
            <a:avLst/>
          </a:prstGeom>
          <a:noFill/>
        </p:spPr>
        <p:txBody>
          <a:bodyPr wrap="square" rtlCol="0">
            <a:spAutoFit/>
          </a:bodyPr>
          <a:lstStyle/>
          <a:p>
            <a:r>
              <a:rPr lang="en-GB" sz="1400" b="1" i="1" dirty="0"/>
              <a:t>Are you aware of the following library services?</a:t>
            </a:r>
          </a:p>
        </p:txBody>
      </p:sp>
      <p:graphicFrame>
        <p:nvGraphicFramePr>
          <p:cNvPr id="12" name="Chart 11" descr="Bar chart displaying awareness of library services">
            <a:extLst>
              <a:ext uri="{FF2B5EF4-FFF2-40B4-BE49-F238E27FC236}">
                <a16:creationId xmlns:a16="http://schemas.microsoft.com/office/drawing/2014/main" id="{D2561CBC-EF9B-4B12-9E3D-6BCD1813A776}"/>
              </a:ext>
            </a:extLst>
          </p:cNvPr>
          <p:cNvGraphicFramePr/>
          <p:nvPr>
            <p:extLst>
              <p:ext uri="{D42A27DB-BD31-4B8C-83A1-F6EECF244321}">
                <p14:modId xmlns:p14="http://schemas.microsoft.com/office/powerpoint/2010/main" val="609117660"/>
              </p:ext>
            </p:extLst>
          </p:nvPr>
        </p:nvGraphicFramePr>
        <p:xfrm>
          <a:off x="625655" y="2521265"/>
          <a:ext cx="9667783" cy="41991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3" descr="Data table displaying awareness of library services">
            <a:extLst>
              <a:ext uri="{FF2B5EF4-FFF2-40B4-BE49-F238E27FC236}">
                <a16:creationId xmlns:a16="http://schemas.microsoft.com/office/drawing/2014/main" id="{471CA01C-02EC-4785-AC74-DDB86BE1E1E8}"/>
              </a:ext>
            </a:extLst>
          </p:cNvPr>
          <p:cNvGraphicFramePr>
            <a:graphicFrameLocks noGrp="1"/>
          </p:cNvGraphicFramePr>
          <p:nvPr>
            <p:extLst>
              <p:ext uri="{D42A27DB-BD31-4B8C-83A1-F6EECF244321}">
                <p14:modId xmlns:p14="http://schemas.microsoft.com/office/powerpoint/2010/main" val="317583611"/>
              </p:ext>
            </p:extLst>
          </p:nvPr>
        </p:nvGraphicFramePr>
        <p:xfrm>
          <a:off x="7835384" y="2310312"/>
          <a:ext cx="3895968" cy="4444080"/>
        </p:xfrm>
        <a:graphic>
          <a:graphicData uri="http://schemas.openxmlformats.org/drawingml/2006/table">
            <a:tbl>
              <a:tblPr firstRow="1" bandRow="1">
                <a:tableStyleId>{5C22544A-7EE6-4342-B048-85BDC9FD1C3A}</a:tableStyleId>
              </a:tblPr>
              <a:tblGrid>
                <a:gridCol w="3295467">
                  <a:extLst>
                    <a:ext uri="{9D8B030D-6E8A-4147-A177-3AD203B41FA5}">
                      <a16:colId xmlns:a16="http://schemas.microsoft.com/office/drawing/2014/main" val="543588536"/>
                    </a:ext>
                  </a:extLst>
                </a:gridCol>
                <a:gridCol w="600501">
                  <a:extLst>
                    <a:ext uri="{9D8B030D-6E8A-4147-A177-3AD203B41FA5}">
                      <a16:colId xmlns:a16="http://schemas.microsoft.com/office/drawing/2014/main" val="506224242"/>
                    </a:ext>
                  </a:extLst>
                </a:gridCol>
              </a:tblGrid>
              <a:tr h="121441">
                <a:tc>
                  <a:txBody>
                    <a:bodyPr/>
                    <a:lstStyle/>
                    <a:p>
                      <a:r>
                        <a:rPr lang="en-GB" sz="1100" dirty="0"/>
                        <a:t>Supporting data table</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100" dirty="0"/>
                        <a:t>%</a:t>
                      </a:r>
                    </a:p>
                  </a:txBody>
                  <a:tcPr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374020149"/>
                  </a:ext>
                </a:extLst>
              </a:tr>
              <a:tr h="121441">
                <a:tc>
                  <a:txBody>
                    <a:bodyPr/>
                    <a:lstStyle/>
                    <a:p>
                      <a:r>
                        <a:rPr lang="en-GB" sz="1100" dirty="0"/>
                        <a:t>Borrowing books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99%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21441">
                <a:tc>
                  <a:txBody>
                    <a:bodyPr/>
                    <a:lstStyle/>
                    <a:p>
                      <a:r>
                        <a:rPr lang="en-GB" sz="1100" dirty="0"/>
                        <a:t>Borrowing DVDs, CDs or Audio books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94%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121441">
                <a:tc>
                  <a:txBody>
                    <a:bodyPr/>
                    <a:lstStyle/>
                    <a:p>
                      <a:r>
                        <a:rPr lang="en-GB" sz="1100" dirty="0"/>
                        <a:t>Public computers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87%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21441">
                <a:tc>
                  <a:txBody>
                    <a:bodyPr/>
                    <a:lstStyle/>
                    <a:p>
                      <a:r>
                        <a:rPr lang="en-GB" sz="1100" dirty="0"/>
                        <a:t>Printing</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21441">
                <a:tc>
                  <a:txBody>
                    <a:bodyPr/>
                    <a:lstStyle/>
                    <a:p>
                      <a:r>
                        <a:rPr lang="en-GB" sz="1100" dirty="0"/>
                        <a:t>Baby, toddler or children’s activities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64900336"/>
                  </a:ext>
                </a:extLst>
              </a:tr>
              <a:tr h="121441">
                <a:tc>
                  <a:txBody>
                    <a:bodyPr/>
                    <a:lstStyle/>
                    <a:p>
                      <a:r>
                        <a:rPr lang="en-GB" sz="1100" dirty="0"/>
                        <a:t>Space for studying</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64011494"/>
                  </a:ext>
                </a:extLst>
              </a:tr>
              <a:tr h="121441">
                <a:tc>
                  <a:txBody>
                    <a:bodyPr/>
                    <a:lstStyle/>
                    <a:p>
                      <a:r>
                        <a:rPr lang="en-GB" sz="1100" dirty="0"/>
                        <a:t>Mobile library</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41337059"/>
                  </a:ext>
                </a:extLst>
              </a:tr>
              <a:tr h="121441">
                <a:tc>
                  <a:txBody>
                    <a:bodyPr/>
                    <a:lstStyle/>
                    <a:p>
                      <a:r>
                        <a:rPr lang="en-GB" sz="1100" dirty="0"/>
                        <a:t>Reading newspapers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66828132"/>
                  </a:ext>
                </a:extLst>
              </a:tr>
              <a:tr h="121441">
                <a:tc>
                  <a:txBody>
                    <a:bodyPr/>
                    <a:lstStyle/>
                    <a:p>
                      <a:r>
                        <a:rPr lang="en-GB" sz="1100" dirty="0"/>
                        <a:t>Library WIFI using own devices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49891660"/>
                  </a:ext>
                </a:extLst>
              </a:tr>
              <a:tr h="121441">
                <a:tc>
                  <a:txBody>
                    <a:bodyPr/>
                    <a:lstStyle/>
                    <a:p>
                      <a:r>
                        <a:rPr lang="en-GB" sz="1100" dirty="0"/>
                        <a:t>Space for working</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79789576"/>
                  </a:ext>
                </a:extLst>
              </a:tr>
              <a:tr h="121441">
                <a:tc>
                  <a:txBody>
                    <a:bodyPr/>
                    <a:lstStyle/>
                    <a:p>
                      <a:r>
                        <a:rPr lang="en-GB" sz="1100" dirty="0"/>
                        <a:t>Recycling services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22065711"/>
                  </a:ext>
                </a:extLst>
              </a:tr>
              <a:tr h="121441">
                <a:tc>
                  <a:txBody>
                    <a:bodyPr/>
                    <a:lstStyle/>
                    <a:p>
                      <a:r>
                        <a:rPr lang="en-GB" sz="1100" dirty="0"/>
                        <a:t>My Library app</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36924107"/>
                  </a:ext>
                </a:extLst>
              </a:tr>
              <a:tr h="121441">
                <a:tc>
                  <a:txBody>
                    <a:bodyPr/>
                    <a:lstStyle/>
                    <a:p>
                      <a:r>
                        <a:rPr lang="en-GB" sz="1100" dirty="0"/>
                        <a:t>Social activities including book groups, Knit and Natter</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40718774"/>
                  </a:ext>
                </a:extLst>
              </a:tr>
              <a:tr h="121441">
                <a:tc>
                  <a:txBody>
                    <a:bodyPr/>
                    <a:lstStyle/>
                    <a:p>
                      <a:r>
                        <a:rPr lang="en-GB" sz="1100" dirty="0"/>
                        <a:t>E-resources, e.g. Find My Past / Ancestry / Driving Test Theory Pro</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20636517"/>
                  </a:ext>
                </a:extLst>
              </a:tr>
              <a:tr h="121441">
                <a:tc>
                  <a:txBody>
                    <a:bodyPr/>
                    <a:lstStyle/>
                    <a:p>
                      <a:r>
                        <a:rPr lang="en-GB" sz="1100" dirty="0"/>
                        <a:t>Community activities, e.g. charity or voluntary groups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00072173"/>
                  </a:ext>
                </a:extLst>
              </a:tr>
              <a:tr h="121441">
                <a:tc>
                  <a:txBody>
                    <a:bodyPr/>
                    <a:lstStyle/>
                    <a:p>
                      <a:r>
                        <a:rPr lang="en-GB" sz="1100" dirty="0"/>
                        <a:t>Special collections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59890492"/>
                  </a:ext>
                </a:extLst>
              </a:tr>
              <a:tr h="121441">
                <a:tc>
                  <a:txBody>
                    <a:bodyPr/>
                    <a:lstStyle/>
                    <a:p>
                      <a:r>
                        <a:rPr lang="en-GB" sz="1100" dirty="0"/>
                        <a:t>Home library service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18564913"/>
                  </a:ext>
                </a:extLst>
              </a:tr>
              <a:tr h="121441">
                <a:tc>
                  <a:txBody>
                    <a:bodyPr/>
                    <a:lstStyle/>
                    <a:p>
                      <a:r>
                        <a:rPr lang="en-GB" sz="1100" dirty="0"/>
                        <a:t>Applying for jobs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723934259"/>
                  </a:ext>
                </a:extLst>
              </a:tr>
              <a:tr h="121441">
                <a:tc>
                  <a:txBody>
                    <a:bodyPr/>
                    <a:lstStyle/>
                    <a:p>
                      <a:r>
                        <a:rPr lang="en-GB" sz="1100" dirty="0"/>
                        <a:t>Applying for benefits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54042721"/>
                  </a:ext>
                </a:extLst>
              </a:tr>
              <a:tr h="121441">
                <a:tc>
                  <a:txBody>
                    <a:bodyPr/>
                    <a:lstStyle/>
                    <a:p>
                      <a:r>
                        <a:rPr lang="en-GB" sz="1100" dirty="0"/>
                        <a:t>Health and Wellbeing services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32855088"/>
                  </a:ext>
                </a:extLst>
              </a:tr>
            </a:tbl>
          </a:graphicData>
        </a:graphic>
      </p:graphicFrame>
      <p:sp>
        <p:nvSpPr>
          <p:cNvPr id="29" name="TextBox 28">
            <a:extLst>
              <a:ext uri="{FF2B5EF4-FFF2-40B4-BE49-F238E27FC236}">
                <a16:creationId xmlns:a16="http://schemas.microsoft.com/office/drawing/2014/main" id="{8BDAF7A7-0207-4CF9-8448-A41CCB1BBCD3}"/>
              </a:ext>
            </a:extLst>
          </p:cNvPr>
          <p:cNvSpPr txBox="1"/>
          <p:nvPr/>
        </p:nvSpPr>
        <p:spPr>
          <a:xfrm>
            <a:off x="723310" y="6607624"/>
            <a:ext cx="3091297" cy="261610"/>
          </a:xfrm>
          <a:prstGeom prst="rect">
            <a:avLst/>
          </a:prstGeom>
          <a:noFill/>
        </p:spPr>
        <p:txBody>
          <a:bodyPr wrap="square" rtlCol="0">
            <a:spAutoFit/>
          </a:bodyPr>
          <a:lstStyle/>
          <a:p>
            <a:pPr>
              <a:tabLst>
                <a:tab pos="3043238" algn="l"/>
              </a:tabLst>
            </a:pPr>
            <a:r>
              <a:rPr lang="en-GB" sz="1100" i="1" dirty="0"/>
              <a:t>Base: all Individuals answering (2,184)</a:t>
            </a:r>
          </a:p>
        </p:txBody>
      </p:sp>
      <p:sp>
        <p:nvSpPr>
          <p:cNvPr id="4" name="Slide Number Placeholder 3">
            <a:extLst>
              <a:ext uri="{FF2B5EF4-FFF2-40B4-BE49-F238E27FC236}">
                <a16:creationId xmlns:a16="http://schemas.microsoft.com/office/drawing/2014/main" id="{E462BE05-7B6E-420B-A110-41F7FCAA5833}"/>
              </a:ext>
            </a:extLst>
          </p:cNvPr>
          <p:cNvSpPr>
            <a:spLocks noGrp="1"/>
          </p:cNvSpPr>
          <p:nvPr>
            <p:ph type="sldNum" sz="quarter" idx="12"/>
          </p:nvPr>
        </p:nvSpPr>
        <p:spPr>
          <a:xfrm>
            <a:off x="11638624" y="6617368"/>
            <a:ext cx="431161" cy="242123"/>
          </a:xfrm>
        </p:spPr>
        <p:txBody>
          <a:bodyPr/>
          <a:lstStyle/>
          <a:p>
            <a:fld id="{726ED14E-EB6A-4F94-932A-3930CAD586E4}" type="slidenum">
              <a:rPr lang="en-GB" smtClean="0"/>
              <a:t>7</a:t>
            </a:fld>
            <a:endParaRPr lang="en-GB" dirty="0"/>
          </a:p>
        </p:txBody>
      </p:sp>
    </p:spTree>
    <p:extLst>
      <p:ext uri="{BB962C8B-B14F-4D97-AF65-F5344CB8AC3E}">
        <p14:creationId xmlns:p14="http://schemas.microsoft.com/office/powerpoint/2010/main" val="4251167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3450380D-985A-485E-9473-B5EE60B14B7D}"/>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latin typeface="+mn-lt"/>
              </a:rPr>
              <a:t> </a:t>
            </a:r>
            <a:r>
              <a:rPr lang="en-GB" sz="2400" dirty="0">
                <a:solidFill>
                  <a:schemeClr val="bg1"/>
                </a:solidFill>
              </a:rPr>
              <a:t>Usage and familiarity with library services</a:t>
            </a:r>
            <a:endParaRPr lang="en-GB" sz="2400" dirty="0">
              <a:solidFill>
                <a:schemeClr val="bg1"/>
              </a:solidFill>
              <a:latin typeface="+mn-lt"/>
            </a:endParaRP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2" y="258961"/>
            <a:ext cx="9878518"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 </a:t>
            </a:r>
            <a:r>
              <a:rPr kumimoji="0" lang="en-GB" sz="2400" b="0" i="0" u="sng" strike="noStrike" kern="1200" cap="none" spc="0" normalizeH="0" baseline="0" noProof="0" dirty="0">
                <a:ln>
                  <a:noFill/>
                </a:ln>
                <a:effectLst/>
                <a:uLnTx/>
                <a:uFillTx/>
                <a:latin typeface="+mn-lt"/>
                <a:ea typeface="+mn-ea"/>
                <a:cs typeface="+mn-cs"/>
              </a:rPr>
              <a:t>use</a:t>
            </a:r>
            <a:r>
              <a:rPr kumimoji="0" lang="en-GB" sz="2400" b="0" i="0" u="none" strike="noStrike" kern="1200" cap="none" spc="0" normalizeH="0" baseline="0" noProof="0" dirty="0">
                <a:ln>
                  <a:noFill/>
                </a:ln>
                <a:effectLst/>
                <a:uLnTx/>
                <a:uFillTx/>
                <a:latin typeface="+mn-lt"/>
                <a:ea typeface="+mn-ea"/>
                <a:cs typeface="+mn-cs"/>
              </a:rPr>
              <a:t> of library</a:t>
            </a:r>
            <a:r>
              <a:rPr lang="en-GB" sz="2400" dirty="0">
                <a:latin typeface="+mn-lt"/>
                <a:ea typeface="+mn-ea"/>
                <a:cs typeface="+mn-cs"/>
              </a:rPr>
              <a:t> services</a:t>
            </a:r>
            <a:endParaRPr kumimoji="0" lang="en-GB" sz="2400" b="0" i="0" u="none" strike="noStrike" kern="1200" cap="none" spc="0" normalizeH="0" baseline="0" noProof="0" dirty="0">
              <a:ln>
                <a:noFill/>
              </a:ln>
              <a:effectLst/>
              <a:uLnTx/>
              <a:uFillTx/>
              <a:latin typeface="+mn-lt"/>
              <a:ea typeface="+mn-ea"/>
              <a:cs typeface="+mn-cs"/>
            </a:endParaRPr>
          </a:p>
        </p:txBody>
      </p:sp>
      <p:sp>
        <p:nvSpPr>
          <p:cNvPr id="10" name="TextBox 9">
            <a:extLst>
              <a:ext uri="{FF2B5EF4-FFF2-40B4-BE49-F238E27FC236}">
                <a16:creationId xmlns:a16="http://schemas.microsoft.com/office/drawing/2014/main" id="{5F6936B5-A737-4064-A59A-AAA5D29BE2C5}"/>
              </a:ext>
            </a:extLst>
          </p:cNvPr>
          <p:cNvSpPr txBox="1"/>
          <p:nvPr/>
        </p:nvSpPr>
        <p:spPr>
          <a:xfrm>
            <a:off x="890546" y="790886"/>
            <a:ext cx="10824174" cy="116955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As expected, the vast majority have borrowed books from the library (97%). 60% have borrowed DVDs, CDs or audio books before. </a:t>
            </a:r>
          </a:p>
          <a:p>
            <a:pPr marL="285750" indent="-285750">
              <a:spcBef>
                <a:spcPts val="600"/>
              </a:spcBef>
              <a:buFont typeface="Arial" panose="020B0604020202020204" pitchFamily="34" charset="0"/>
              <a:buChar char="•"/>
            </a:pPr>
            <a:r>
              <a:rPr lang="en-GB" sz="1500" dirty="0"/>
              <a:t>Over a third have used public computers (39%), printing (37%), the ‘My Library app’ (37%) and recycling services (34%). Around a quarter have used the facilities for reading newspapers (26%) and the library Wi-Fi for use on respondents’ own devices (25%). </a:t>
            </a:r>
          </a:p>
          <a:p>
            <a:pPr marL="285750" indent="-285750">
              <a:spcBef>
                <a:spcPts val="600"/>
              </a:spcBef>
              <a:buFont typeface="Arial" panose="020B0604020202020204" pitchFamily="34" charset="0"/>
              <a:buChar char="•"/>
            </a:pPr>
            <a:r>
              <a:rPr lang="en-GB" sz="1500" dirty="0"/>
              <a:t>Claimed use of the outreach services is comparatively low at 11% for the mobile library service and 3% for the home library service.</a:t>
            </a:r>
          </a:p>
        </p:txBody>
      </p:sp>
      <p:sp>
        <p:nvSpPr>
          <p:cNvPr id="11" name="TextBox 10">
            <a:extLst>
              <a:ext uri="{FF2B5EF4-FFF2-40B4-BE49-F238E27FC236}">
                <a16:creationId xmlns:a16="http://schemas.microsoft.com/office/drawing/2014/main" id="{E1CE89F4-89A3-4605-858A-67CA77D92102}"/>
              </a:ext>
            </a:extLst>
          </p:cNvPr>
          <p:cNvSpPr txBox="1"/>
          <p:nvPr/>
        </p:nvSpPr>
        <p:spPr>
          <a:xfrm>
            <a:off x="899255" y="2155693"/>
            <a:ext cx="10291664" cy="307777"/>
          </a:xfrm>
          <a:prstGeom prst="rect">
            <a:avLst/>
          </a:prstGeom>
          <a:noFill/>
        </p:spPr>
        <p:txBody>
          <a:bodyPr wrap="square" rtlCol="0">
            <a:spAutoFit/>
          </a:bodyPr>
          <a:lstStyle/>
          <a:p>
            <a:r>
              <a:rPr lang="en-GB" sz="1400" b="1" i="1" dirty="0"/>
              <a:t>Have you ever used the library service for any of the following?</a:t>
            </a:r>
          </a:p>
        </p:txBody>
      </p:sp>
      <p:graphicFrame>
        <p:nvGraphicFramePr>
          <p:cNvPr id="12" name="Chart 11" descr="Bar chart displaying awareness and use of library services">
            <a:extLst>
              <a:ext uri="{FF2B5EF4-FFF2-40B4-BE49-F238E27FC236}">
                <a16:creationId xmlns:a16="http://schemas.microsoft.com/office/drawing/2014/main" id="{D2561CBC-EF9B-4B12-9E3D-6BCD1813A776}"/>
              </a:ext>
            </a:extLst>
          </p:cNvPr>
          <p:cNvGraphicFramePr/>
          <p:nvPr>
            <p:extLst>
              <p:ext uri="{D42A27DB-BD31-4B8C-83A1-F6EECF244321}">
                <p14:modId xmlns:p14="http://schemas.microsoft.com/office/powerpoint/2010/main" val="721743405"/>
              </p:ext>
            </p:extLst>
          </p:nvPr>
        </p:nvGraphicFramePr>
        <p:xfrm>
          <a:off x="625652" y="2432483"/>
          <a:ext cx="9667783" cy="423546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3" descr="Data table displaying awareness and use of library services">
            <a:extLst>
              <a:ext uri="{FF2B5EF4-FFF2-40B4-BE49-F238E27FC236}">
                <a16:creationId xmlns:a16="http://schemas.microsoft.com/office/drawing/2014/main" id="{471CA01C-02EC-4785-AC74-DDB86BE1E1E8}"/>
              </a:ext>
            </a:extLst>
          </p:cNvPr>
          <p:cNvGraphicFramePr>
            <a:graphicFrameLocks noGrp="1"/>
          </p:cNvGraphicFramePr>
          <p:nvPr>
            <p:extLst>
              <p:ext uri="{D42A27DB-BD31-4B8C-83A1-F6EECF244321}">
                <p14:modId xmlns:p14="http://schemas.microsoft.com/office/powerpoint/2010/main" val="2720777641"/>
              </p:ext>
            </p:extLst>
          </p:nvPr>
        </p:nvGraphicFramePr>
        <p:xfrm>
          <a:off x="7755235" y="2206115"/>
          <a:ext cx="4309517" cy="4444080"/>
        </p:xfrm>
        <a:graphic>
          <a:graphicData uri="http://schemas.openxmlformats.org/drawingml/2006/table">
            <a:tbl>
              <a:tblPr firstRow="1" bandRow="1">
                <a:tableStyleId>{5C22544A-7EE6-4342-B048-85BDC9FD1C3A}</a:tableStyleId>
              </a:tblPr>
              <a:tblGrid>
                <a:gridCol w="3293616">
                  <a:extLst>
                    <a:ext uri="{9D8B030D-6E8A-4147-A177-3AD203B41FA5}">
                      <a16:colId xmlns:a16="http://schemas.microsoft.com/office/drawing/2014/main" val="543588536"/>
                    </a:ext>
                  </a:extLst>
                </a:gridCol>
                <a:gridCol w="568171">
                  <a:extLst>
                    <a:ext uri="{9D8B030D-6E8A-4147-A177-3AD203B41FA5}">
                      <a16:colId xmlns:a16="http://schemas.microsoft.com/office/drawing/2014/main" val="506224242"/>
                    </a:ext>
                  </a:extLst>
                </a:gridCol>
                <a:gridCol w="447730">
                  <a:extLst>
                    <a:ext uri="{9D8B030D-6E8A-4147-A177-3AD203B41FA5}">
                      <a16:colId xmlns:a16="http://schemas.microsoft.com/office/drawing/2014/main" val="3839866731"/>
                    </a:ext>
                  </a:extLst>
                </a:gridCol>
              </a:tblGrid>
              <a:tr h="121441">
                <a:tc>
                  <a:txBody>
                    <a:bodyPr/>
                    <a:lstStyle/>
                    <a:p>
                      <a:r>
                        <a:rPr lang="en-GB" sz="1100" dirty="0"/>
                        <a:t>Supporting data table</a:t>
                      </a:r>
                    </a:p>
                  </a:txBody>
                  <a:tcPr marT="18000" marB="18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100" dirty="0"/>
                        <a:t>Aware</a:t>
                      </a:r>
                    </a:p>
                  </a:txBody>
                  <a:tcPr marT="18000" marB="18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100" dirty="0"/>
                        <a:t>Use</a:t>
                      </a:r>
                    </a:p>
                  </a:txBody>
                  <a:tcPr marT="18000" marB="1800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2374020149"/>
                  </a:ext>
                </a:extLst>
              </a:tr>
              <a:tr h="121441">
                <a:tc>
                  <a:txBody>
                    <a:bodyPr/>
                    <a:lstStyle/>
                    <a:p>
                      <a:r>
                        <a:rPr lang="en-GB" sz="1100" dirty="0"/>
                        <a:t>Borrowing books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99%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97%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21441">
                <a:tc>
                  <a:txBody>
                    <a:bodyPr/>
                    <a:lstStyle/>
                    <a:p>
                      <a:r>
                        <a:rPr lang="en-GB" sz="1100" dirty="0"/>
                        <a:t>Borrowing DVDs, CDs or Audio books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94%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121441">
                <a:tc>
                  <a:txBody>
                    <a:bodyPr/>
                    <a:lstStyle/>
                    <a:p>
                      <a:r>
                        <a:rPr lang="en-GB" sz="1100" dirty="0"/>
                        <a:t>Public computers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87%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39%</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21441">
                <a:tc>
                  <a:txBody>
                    <a:bodyPr/>
                    <a:lstStyle/>
                    <a:p>
                      <a:r>
                        <a:rPr lang="en-GB" sz="1100" dirty="0"/>
                        <a:t>Printing</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21441">
                <a:tc>
                  <a:txBody>
                    <a:bodyPr/>
                    <a:lstStyle/>
                    <a:p>
                      <a:r>
                        <a:rPr lang="en-GB" sz="1100" dirty="0"/>
                        <a:t>Baby, toddler or children’s activities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71%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64900336"/>
                  </a:ext>
                </a:extLst>
              </a:tr>
              <a:tr h="121441">
                <a:tc>
                  <a:txBody>
                    <a:bodyPr/>
                    <a:lstStyle/>
                    <a:p>
                      <a:r>
                        <a:rPr lang="en-GB" sz="1100" dirty="0"/>
                        <a:t>Space for studying</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864011494"/>
                  </a:ext>
                </a:extLst>
              </a:tr>
              <a:tr h="121441">
                <a:tc>
                  <a:txBody>
                    <a:bodyPr/>
                    <a:lstStyle/>
                    <a:p>
                      <a:r>
                        <a:rPr lang="en-GB" sz="1100" dirty="0"/>
                        <a:t>Mobile library</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41337059"/>
                  </a:ext>
                </a:extLst>
              </a:tr>
              <a:tr h="121441">
                <a:tc>
                  <a:txBody>
                    <a:bodyPr/>
                    <a:lstStyle/>
                    <a:p>
                      <a:r>
                        <a:rPr lang="en-GB" sz="1100" dirty="0"/>
                        <a:t>Reading newspapers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60%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66828132"/>
                  </a:ext>
                </a:extLst>
              </a:tr>
              <a:tr h="121441">
                <a:tc>
                  <a:txBody>
                    <a:bodyPr/>
                    <a:lstStyle/>
                    <a:p>
                      <a:r>
                        <a:rPr lang="en-GB" sz="1100" dirty="0"/>
                        <a:t>Library WIFI using own devices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49891660"/>
                  </a:ext>
                </a:extLst>
              </a:tr>
              <a:tr h="121441">
                <a:tc>
                  <a:txBody>
                    <a:bodyPr/>
                    <a:lstStyle/>
                    <a:p>
                      <a:r>
                        <a:rPr lang="en-GB" sz="1100" dirty="0"/>
                        <a:t>Space for working</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16%</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79789576"/>
                  </a:ext>
                </a:extLst>
              </a:tr>
              <a:tr h="121441">
                <a:tc>
                  <a:txBody>
                    <a:bodyPr/>
                    <a:lstStyle/>
                    <a:p>
                      <a:r>
                        <a:rPr lang="en-GB" sz="1100" dirty="0"/>
                        <a:t>Recycling services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22065711"/>
                  </a:ext>
                </a:extLst>
              </a:tr>
              <a:tr h="121441">
                <a:tc>
                  <a:txBody>
                    <a:bodyPr/>
                    <a:lstStyle/>
                    <a:p>
                      <a:r>
                        <a:rPr lang="en-GB" sz="1100" dirty="0"/>
                        <a:t>My Library app</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36924107"/>
                  </a:ext>
                </a:extLst>
              </a:tr>
              <a:tr h="121441">
                <a:tc>
                  <a:txBody>
                    <a:bodyPr/>
                    <a:lstStyle/>
                    <a:p>
                      <a:r>
                        <a:rPr lang="en-GB" sz="1100" dirty="0"/>
                        <a:t>Social activities including book groups, Knit and Natter</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50%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40718774"/>
                  </a:ext>
                </a:extLst>
              </a:tr>
              <a:tr h="121441">
                <a:tc>
                  <a:txBody>
                    <a:bodyPr/>
                    <a:lstStyle/>
                    <a:p>
                      <a:r>
                        <a:rPr lang="en-GB" sz="1100" dirty="0"/>
                        <a:t>E-resources, e.g. Find My Past / Ancestry / Driving Test Theory Pro</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20636517"/>
                  </a:ext>
                </a:extLst>
              </a:tr>
              <a:tr h="121441">
                <a:tc>
                  <a:txBody>
                    <a:bodyPr/>
                    <a:lstStyle/>
                    <a:p>
                      <a:r>
                        <a:rPr lang="en-GB" sz="1100" dirty="0"/>
                        <a:t>Community activities, e.g. charity or voluntary groups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00072173"/>
                  </a:ext>
                </a:extLst>
              </a:tr>
              <a:tr h="121441">
                <a:tc>
                  <a:txBody>
                    <a:bodyPr/>
                    <a:lstStyle/>
                    <a:p>
                      <a:r>
                        <a:rPr lang="en-GB" sz="1100" dirty="0"/>
                        <a:t>Special collections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37%</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12%</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59890492"/>
                  </a:ext>
                </a:extLst>
              </a:tr>
              <a:tr h="121441">
                <a:tc>
                  <a:txBody>
                    <a:bodyPr/>
                    <a:lstStyle/>
                    <a:p>
                      <a:r>
                        <a:rPr lang="en-GB" sz="1100" dirty="0"/>
                        <a:t>Home library service</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3%</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18564913"/>
                  </a:ext>
                </a:extLst>
              </a:tr>
              <a:tr h="121441">
                <a:tc>
                  <a:txBody>
                    <a:bodyPr/>
                    <a:lstStyle/>
                    <a:p>
                      <a:r>
                        <a:rPr lang="en-GB" sz="1100" dirty="0"/>
                        <a:t>Applying for jobs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25%</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723934259"/>
                  </a:ext>
                </a:extLst>
              </a:tr>
              <a:tr h="121441">
                <a:tc>
                  <a:txBody>
                    <a:bodyPr/>
                    <a:lstStyle/>
                    <a:p>
                      <a:r>
                        <a:rPr lang="en-GB" sz="1100" dirty="0"/>
                        <a:t>Applying for benefits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20%</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54042721"/>
                  </a:ext>
                </a:extLst>
              </a:tr>
              <a:tr h="121441">
                <a:tc>
                  <a:txBody>
                    <a:bodyPr/>
                    <a:lstStyle/>
                    <a:p>
                      <a:r>
                        <a:rPr lang="en-GB" sz="1100" dirty="0"/>
                        <a:t>Health and Wellbeing services</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18%</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r>
                        <a:rPr lang="en-GB" sz="1100" dirty="0"/>
                        <a:t>4%</a:t>
                      </a:r>
                    </a:p>
                  </a:txBody>
                  <a:tcPr marT="18000" marB="1800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932855088"/>
                  </a:ext>
                </a:extLst>
              </a:tr>
            </a:tbl>
          </a:graphicData>
        </a:graphic>
      </p:graphicFrame>
      <p:sp>
        <p:nvSpPr>
          <p:cNvPr id="29" name="TextBox 28">
            <a:extLst>
              <a:ext uri="{FF2B5EF4-FFF2-40B4-BE49-F238E27FC236}">
                <a16:creationId xmlns:a16="http://schemas.microsoft.com/office/drawing/2014/main" id="{8BDAF7A7-0207-4CF9-8448-A41CCB1BBCD3}"/>
              </a:ext>
            </a:extLst>
          </p:cNvPr>
          <p:cNvSpPr txBox="1"/>
          <p:nvPr/>
        </p:nvSpPr>
        <p:spPr>
          <a:xfrm>
            <a:off x="689133" y="6562111"/>
            <a:ext cx="2654568" cy="261610"/>
          </a:xfrm>
          <a:prstGeom prst="rect">
            <a:avLst/>
          </a:prstGeom>
          <a:noFill/>
        </p:spPr>
        <p:txBody>
          <a:bodyPr wrap="square" rtlCol="0">
            <a:spAutoFit/>
          </a:bodyPr>
          <a:lstStyle/>
          <a:p>
            <a:pPr>
              <a:tabLst>
                <a:tab pos="3043238" algn="l"/>
              </a:tabLst>
            </a:pPr>
            <a:r>
              <a:rPr lang="en-GB" sz="1100" i="1" dirty="0"/>
              <a:t>Base: all Individuals answering (2,170)</a:t>
            </a:r>
          </a:p>
        </p:txBody>
      </p:sp>
      <p:sp>
        <p:nvSpPr>
          <p:cNvPr id="4" name="Slide Number Placeholder 3">
            <a:extLst>
              <a:ext uri="{FF2B5EF4-FFF2-40B4-BE49-F238E27FC236}">
                <a16:creationId xmlns:a16="http://schemas.microsoft.com/office/drawing/2014/main" id="{E462BE05-7B6E-420B-A110-41F7FCAA5833}"/>
              </a:ext>
            </a:extLst>
          </p:cNvPr>
          <p:cNvSpPr>
            <a:spLocks noGrp="1"/>
          </p:cNvSpPr>
          <p:nvPr>
            <p:ph type="sldNum" sz="quarter" idx="12"/>
          </p:nvPr>
        </p:nvSpPr>
        <p:spPr>
          <a:xfrm>
            <a:off x="11638624" y="6617368"/>
            <a:ext cx="431161" cy="242123"/>
          </a:xfrm>
        </p:spPr>
        <p:txBody>
          <a:bodyPr/>
          <a:lstStyle/>
          <a:p>
            <a:fld id="{726ED14E-EB6A-4F94-932A-3930CAD586E4}" type="slidenum">
              <a:rPr lang="en-GB" smtClean="0"/>
              <a:t>8</a:t>
            </a:fld>
            <a:endParaRPr lang="en-GB" dirty="0"/>
          </a:p>
        </p:txBody>
      </p:sp>
    </p:spTree>
    <p:extLst>
      <p:ext uri="{BB962C8B-B14F-4D97-AF65-F5344CB8AC3E}">
        <p14:creationId xmlns:p14="http://schemas.microsoft.com/office/powerpoint/2010/main" val="2507088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696810B-3F96-435C-B1E8-6D20AA0771F5}"/>
              </a:ext>
              <a:ext uri="{C183D7F6-B498-43B3-948B-1728B52AA6E4}">
                <adec:decorative xmlns:adec="http://schemas.microsoft.com/office/drawing/2017/decorative" val="1"/>
              </a:ext>
            </a:extLst>
          </p:cNvPr>
          <p:cNvSpPr txBox="1">
            <a:spLocks/>
          </p:cNvSpPr>
          <p:nvPr/>
        </p:nvSpPr>
        <p:spPr>
          <a:xfrm>
            <a:off x="1" y="0"/>
            <a:ext cx="554636" cy="6858000"/>
          </a:xfrm>
          <a:prstGeom prst="rect">
            <a:avLst/>
          </a:prstGeom>
          <a:solidFill>
            <a:schemeClr val="tx1"/>
          </a:solidFill>
          <a:ln>
            <a:noFill/>
          </a:ln>
        </p:spPr>
        <p:txBody>
          <a:bodyPr vert="vert270" lIns="91440" tIns="360000" rIns="144000" bIns="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GB" sz="2400" dirty="0">
                <a:solidFill>
                  <a:schemeClr val="bg1"/>
                </a:solidFill>
              </a:rPr>
              <a:t> Overall opinion of key aims put forward</a:t>
            </a:r>
          </a:p>
        </p:txBody>
      </p:sp>
      <p:sp>
        <p:nvSpPr>
          <p:cNvPr id="18" name="Title 17">
            <a:extLst>
              <a:ext uri="{FF2B5EF4-FFF2-40B4-BE49-F238E27FC236}">
                <a16:creationId xmlns:a16="http://schemas.microsoft.com/office/drawing/2014/main" id="{51DCEFCC-EDA3-470F-BFA1-F8B3E8E94CCC}"/>
              </a:ext>
            </a:extLst>
          </p:cNvPr>
          <p:cNvSpPr txBox="1">
            <a:spLocks noGrp="1"/>
          </p:cNvSpPr>
          <p:nvPr>
            <p:ph type="title" idx="4294967295"/>
          </p:nvPr>
        </p:nvSpPr>
        <p:spPr>
          <a:xfrm>
            <a:off x="814661" y="258961"/>
            <a:ext cx="11142207" cy="46166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mn-lt"/>
                <a:ea typeface="+mn-ea"/>
                <a:cs typeface="+mn-cs"/>
              </a:rPr>
              <a:t>Individuals comments on </a:t>
            </a:r>
            <a:r>
              <a:rPr kumimoji="0" lang="en-GB" sz="2400" b="0" i="0" u="none" strike="noStrike" kern="1200" cap="none" spc="0" normalizeH="0" baseline="0" noProof="0" dirty="0">
                <a:ln>
                  <a:noFill/>
                </a:ln>
                <a:effectLst/>
                <a:uLnTx/>
                <a:uFillTx/>
                <a:latin typeface="Calibri" panose="020F0502020204030204"/>
                <a:ea typeface="+mn-ea"/>
                <a:cs typeface="+mn-cs"/>
              </a:rPr>
              <a:t>perceived impact of library service on life</a:t>
            </a:r>
            <a:endParaRPr kumimoji="0" lang="en-GB" sz="2400" b="0" i="0" u="none" strike="noStrike" kern="1200" cap="none" spc="0" normalizeH="0" baseline="0" noProof="0" dirty="0">
              <a:ln>
                <a:noFill/>
              </a:ln>
              <a:effectLst/>
              <a:uLnTx/>
              <a:uFillTx/>
              <a:latin typeface="+mn-lt"/>
              <a:ea typeface="+mn-ea"/>
              <a:cs typeface="+mn-cs"/>
            </a:endParaRPr>
          </a:p>
        </p:txBody>
      </p:sp>
      <p:sp>
        <p:nvSpPr>
          <p:cNvPr id="14" name="TextBox 13">
            <a:extLst>
              <a:ext uri="{FF2B5EF4-FFF2-40B4-BE49-F238E27FC236}">
                <a16:creationId xmlns:a16="http://schemas.microsoft.com/office/drawing/2014/main" id="{338E61C0-9A4F-49AF-B0ED-25F16C743245}"/>
              </a:ext>
            </a:extLst>
          </p:cNvPr>
          <p:cNvSpPr txBox="1"/>
          <p:nvPr/>
        </p:nvSpPr>
        <p:spPr>
          <a:xfrm>
            <a:off x="814661" y="763150"/>
            <a:ext cx="10996654" cy="1323439"/>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GB" sz="1500" dirty="0"/>
              <a:t>Access to books is the most common theme (60%); supported by 28% also referencing reading as being crucial / enjoyable and the service fosters reading. Being able to use the service as a family, either currently or in previous years, and the fond memories held are common with 41% commenting. </a:t>
            </a:r>
          </a:p>
          <a:p>
            <a:pPr marL="285750" indent="-285750">
              <a:spcBef>
                <a:spcPts val="600"/>
              </a:spcBef>
              <a:buFont typeface="Arial" panose="020B0604020202020204" pitchFamily="34" charset="0"/>
              <a:buChar char="•"/>
            </a:pPr>
            <a:r>
              <a:rPr lang="en-GB" sz="1500" dirty="0"/>
              <a:t>One in five believe the services offers mental health benefits and 18% believe it offers access to free material that some couldn’t afford to access otherwise.</a:t>
            </a:r>
          </a:p>
        </p:txBody>
      </p:sp>
      <p:graphicFrame>
        <p:nvGraphicFramePr>
          <p:cNvPr id="20" name="Table 3" descr="Data table summarising percentage commenting on impact of library service">
            <a:extLst>
              <a:ext uri="{FF2B5EF4-FFF2-40B4-BE49-F238E27FC236}">
                <a16:creationId xmlns:a16="http://schemas.microsoft.com/office/drawing/2014/main" id="{D752DFC2-10BD-4A88-8716-57579D82C87F}"/>
              </a:ext>
            </a:extLst>
          </p:cNvPr>
          <p:cNvGraphicFramePr>
            <a:graphicFrameLocks noGrp="1"/>
          </p:cNvGraphicFramePr>
          <p:nvPr>
            <p:extLst>
              <p:ext uri="{D42A27DB-BD31-4B8C-83A1-F6EECF244321}">
                <p14:modId xmlns:p14="http://schemas.microsoft.com/office/powerpoint/2010/main" val="2129608655"/>
              </p:ext>
            </p:extLst>
          </p:nvPr>
        </p:nvGraphicFramePr>
        <p:xfrm>
          <a:off x="771938" y="2184485"/>
          <a:ext cx="5165948" cy="4430234"/>
        </p:xfrm>
        <a:graphic>
          <a:graphicData uri="http://schemas.openxmlformats.org/drawingml/2006/table">
            <a:tbl>
              <a:tblPr firstRow="1" bandRow="1">
                <a:tableStyleId>{5C22544A-7EE6-4342-B048-85BDC9FD1C3A}</a:tableStyleId>
              </a:tblPr>
              <a:tblGrid>
                <a:gridCol w="4656962">
                  <a:extLst>
                    <a:ext uri="{9D8B030D-6E8A-4147-A177-3AD203B41FA5}">
                      <a16:colId xmlns:a16="http://schemas.microsoft.com/office/drawing/2014/main" val="543588536"/>
                    </a:ext>
                  </a:extLst>
                </a:gridCol>
                <a:gridCol w="508986">
                  <a:extLst>
                    <a:ext uri="{9D8B030D-6E8A-4147-A177-3AD203B41FA5}">
                      <a16:colId xmlns:a16="http://schemas.microsoft.com/office/drawing/2014/main" val="506224242"/>
                    </a:ext>
                  </a:extLst>
                </a:gridCol>
              </a:tblGrid>
              <a:tr h="230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1" i="1" dirty="0"/>
                        <a:t>Individuals comments on impact of library service, coded into key themes</a:t>
                      </a:r>
                    </a:p>
                  </a:txBody>
                  <a:tcPr marL="90000" marR="90000" marT="3600" marB="3600" anchor="ctr">
                    <a:lnL w="12700" cap="flat" cmpd="sng" algn="ctr">
                      <a:solidFill>
                        <a:schemeClr val="bg1">
                          <a:lumMod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tc>
                  <a:txBody>
                    <a:bodyPr/>
                    <a:lstStyle/>
                    <a:p>
                      <a:pPr algn="ctr">
                        <a:lnSpc>
                          <a:spcPct val="100000"/>
                        </a:lnSpc>
                      </a:pPr>
                      <a:r>
                        <a:rPr lang="en-GB" sz="1100" dirty="0">
                          <a:latin typeface="+mn-lt"/>
                        </a:rPr>
                        <a:t>%</a:t>
                      </a:r>
                    </a:p>
                  </a:txBody>
                  <a:tcPr marL="90000" marR="90000" marT="3600" marB="36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374020149"/>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access to books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254521134"/>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Used as a child / take my children / grandchildren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785453026"/>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Lost without library / big part of life / rely on it / value / use regularly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36%</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68705946"/>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Reading is crucial / enjoyable / read a lot / fosters reading</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38683426"/>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Free access / could not afford it otherwise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9938447"/>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Activities / groups / meetings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70683670"/>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Improves mental health / sanity / lifeline / isolation / socialising</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047922639"/>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access to other resources / ability to research</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193192924"/>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Provides access to wide ranging material / new subjects / genres / authors </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13065770"/>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Place to work / study</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71386528"/>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Access to audiobooks / eBooks / CDs / DVDs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98244506"/>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Helpful / useful / accessible resource / service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13%</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10676525"/>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Welcoming / warm / comfortable / quiet / safe / pleasant surroundings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62390155"/>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Can reserve books online / collect books  / drop-off &amp; collections points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522738499"/>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Community asset</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11%</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02173275"/>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 / printing / photocopying / Wi-Fi / are essential</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19960818"/>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Staff are friendly / helpful</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347929844"/>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Expand knowledge / learn / educate / access to other genres / authors</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06875339"/>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Used all my life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10%</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750108446"/>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Helped me through the pandemic / lockdown</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03817054"/>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Work for / worked for / volunteer for library service</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93066762"/>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Access to newspapers / magazines - physical / online / on app</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2651815"/>
                  </a:ext>
                </a:extLst>
              </a:tr>
              <a:tr h="182597">
                <a:tc>
                  <a:txBody>
                    <a:bodyPr/>
                    <a:lstStyle/>
                    <a:p>
                      <a:pPr algn="just">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Somewhere to read</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ctr">
                        <a:lnSpc>
                          <a:spcPct val="110000"/>
                        </a:lnSpc>
                        <a:spcBef>
                          <a:spcPts val="600"/>
                        </a:spcBef>
                        <a:spcAft>
                          <a:spcPts val="600"/>
                        </a:spcAft>
                      </a:pPr>
                      <a:r>
                        <a:rPr lang="en-GB" sz="1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a:t>
                      </a:r>
                      <a:endParaRPr lang="en-GB"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T="3600" marB="360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684916761"/>
                  </a:ext>
                </a:extLst>
              </a:tr>
            </a:tbl>
          </a:graphicData>
        </a:graphic>
      </p:graphicFrame>
      <p:sp>
        <p:nvSpPr>
          <p:cNvPr id="15" name="Rectangle: Rounded Corners 14">
            <a:extLst>
              <a:ext uri="{FF2B5EF4-FFF2-40B4-BE49-F238E27FC236}">
                <a16:creationId xmlns:a16="http://schemas.microsoft.com/office/drawing/2014/main" id="{383E126A-884E-41DE-8929-8B2B8E668540}"/>
              </a:ext>
            </a:extLst>
          </p:cNvPr>
          <p:cNvSpPr/>
          <p:nvPr/>
        </p:nvSpPr>
        <p:spPr>
          <a:xfrm>
            <a:off x="7260207" y="2101950"/>
            <a:ext cx="4395323" cy="365176"/>
          </a:xfrm>
          <a:prstGeom prst="roundRect">
            <a:avLst/>
          </a:prstGeom>
          <a:solidFill>
            <a:schemeClr val="tx1"/>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t>Please note - 87% of Consultees answered this question</a:t>
            </a:r>
          </a:p>
        </p:txBody>
      </p:sp>
      <p:sp>
        <p:nvSpPr>
          <p:cNvPr id="4" name="Speech Bubble: Rectangle with Corners Rounded 3">
            <a:extLst>
              <a:ext uri="{FF2B5EF4-FFF2-40B4-BE49-F238E27FC236}">
                <a16:creationId xmlns:a16="http://schemas.microsoft.com/office/drawing/2014/main" id="{40CCCC78-88B5-432F-B4AC-993BD14655D8}"/>
              </a:ext>
            </a:extLst>
          </p:cNvPr>
          <p:cNvSpPr/>
          <p:nvPr/>
        </p:nvSpPr>
        <p:spPr>
          <a:xfrm>
            <a:off x="6214372" y="2718776"/>
            <a:ext cx="5926056" cy="973336"/>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Libraries are the only place where anyone can go, regardless of socioeconomic background and be able to access all these amazing free services and are an essential part of our community, I attended rhyme time sessions with both my children and it was invaluable for meeting other parents when I may have otherwise felt isolated in my local area. We visit regularly as a family to take out books and love that the principle of libraries reduces waste and encourages a love of books and reading.</a:t>
            </a:r>
          </a:p>
        </p:txBody>
      </p:sp>
      <p:sp>
        <p:nvSpPr>
          <p:cNvPr id="16" name="Speech Bubble: Rectangle with Corners Rounded 15">
            <a:extLst>
              <a:ext uri="{FF2B5EF4-FFF2-40B4-BE49-F238E27FC236}">
                <a16:creationId xmlns:a16="http://schemas.microsoft.com/office/drawing/2014/main" id="{C42D1EE2-BB25-45B4-85A7-4B4D087FD56E}"/>
              </a:ext>
            </a:extLst>
          </p:cNvPr>
          <p:cNvSpPr/>
          <p:nvPr/>
        </p:nvSpPr>
        <p:spPr>
          <a:xfrm>
            <a:off x="6418555" y="3908251"/>
            <a:ext cx="5622519" cy="1524879"/>
          </a:xfrm>
          <a:prstGeom prst="wedgeRoundRectCallout">
            <a:avLst>
              <a:gd name="adj1" fmla="val 13936"/>
              <a:gd name="adj2" fmla="val -6056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I access/use library services most days. Most commonly, I request and borrow physical books from the library and audio books from the online service. As a full time carer, these are resources I would not have the money to purchase and would therefore not have access to. Alongside the resources I borrow from the library I also use the library space on a regular basis for teaching my son (who has additional needs and is partially home schooled). The library provides us with a space away from the home environment to complete his learning tasks. Without this dedicated space, educating him would be a much greater challenge as the home environment affords many more distractions for us both.</a:t>
            </a:r>
          </a:p>
        </p:txBody>
      </p:sp>
      <p:sp>
        <p:nvSpPr>
          <p:cNvPr id="21" name="Speech Bubble: Rectangle with Corners Rounded 20">
            <a:extLst>
              <a:ext uri="{FF2B5EF4-FFF2-40B4-BE49-F238E27FC236}">
                <a16:creationId xmlns:a16="http://schemas.microsoft.com/office/drawing/2014/main" id="{FB1C3282-C490-4E62-A949-95080AFFFDEF}"/>
              </a:ext>
            </a:extLst>
          </p:cNvPr>
          <p:cNvSpPr/>
          <p:nvPr/>
        </p:nvSpPr>
        <p:spPr>
          <a:xfrm>
            <a:off x="6184779" y="5616659"/>
            <a:ext cx="5876379" cy="822703"/>
          </a:xfrm>
          <a:prstGeom prst="wedgeRoundRectCallout">
            <a:avLst>
              <a:gd name="adj1" fmla="val 13462"/>
              <a:gd name="adj2" fmla="val -63480"/>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i="1" dirty="0">
                <a:solidFill>
                  <a:schemeClr val="tx1"/>
                </a:solidFill>
              </a:rPr>
              <a:t>It is an integral part of our lives as a family. We visit the library often to borrow books (every three weeks or more often). We use the online resources daily especially the borrowbox and press reader apps. Our daughter has enjoyed the rhyme time sessions and one off craft events held in the library. The staff are wonderful, so friendly and helpful and we would be lost without our local library.</a:t>
            </a:r>
          </a:p>
        </p:txBody>
      </p:sp>
      <p:sp>
        <p:nvSpPr>
          <p:cNvPr id="19" name="TextBox 18">
            <a:extLst>
              <a:ext uri="{FF2B5EF4-FFF2-40B4-BE49-F238E27FC236}">
                <a16:creationId xmlns:a16="http://schemas.microsoft.com/office/drawing/2014/main" id="{E43DF6B5-7E71-42E8-A756-8EB7F27C906A}"/>
              </a:ext>
            </a:extLst>
          </p:cNvPr>
          <p:cNvSpPr txBox="1"/>
          <p:nvPr/>
        </p:nvSpPr>
        <p:spPr>
          <a:xfrm>
            <a:off x="8778240" y="6601443"/>
            <a:ext cx="2873855" cy="261610"/>
          </a:xfrm>
          <a:prstGeom prst="rect">
            <a:avLst/>
          </a:prstGeom>
          <a:noFill/>
        </p:spPr>
        <p:txBody>
          <a:bodyPr wrap="square" rtlCol="0">
            <a:spAutoFit/>
          </a:bodyPr>
          <a:lstStyle/>
          <a:p>
            <a:pPr algn="r"/>
            <a:r>
              <a:rPr lang="en-GB" sz="1100" i="1" dirty="0"/>
              <a:t>Base: all Individuals answering (1,892)</a:t>
            </a:r>
          </a:p>
        </p:txBody>
      </p:sp>
      <p:sp>
        <p:nvSpPr>
          <p:cNvPr id="3" name="Slide Number Placeholder 2">
            <a:extLst>
              <a:ext uri="{FF2B5EF4-FFF2-40B4-BE49-F238E27FC236}">
                <a16:creationId xmlns:a16="http://schemas.microsoft.com/office/drawing/2014/main" id="{B1DE1D71-13EB-4F22-8CB8-56F67E6D03EB}"/>
              </a:ext>
              <a:ext uri="{C183D7F6-B498-43B3-948B-1728B52AA6E4}">
                <adec:decorative xmlns:adec="http://schemas.microsoft.com/office/drawing/2017/decorative" val="1"/>
              </a:ext>
            </a:extLst>
          </p:cNvPr>
          <p:cNvSpPr>
            <a:spLocks noGrp="1"/>
          </p:cNvSpPr>
          <p:nvPr>
            <p:ph type="sldNum" sz="quarter" idx="12"/>
          </p:nvPr>
        </p:nvSpPr>
        <p:spPr>
          <a:xfrm>
            <a:off x="11678194" y="6617368"/>
            <a:ext cx="391592" cy="242123"/>
          </a:xfrm>
        </p:spPr>
        <p:txBody>
          <a:bodyPr/>
          <a:lstStyle/>
          <a:p>
            <a:fld id="{726ED14E-EB6A-4F94-932A-3930CAD586E4}" type="slidenum">
              <a:rPr lang="en-GB" smtClean="0"/>
              <a:t>9</a:t>
            </a:fld>
            <a:endParaRPr lang="en-GB" dirty="0"/>
          </a:p>
        </p:txBody>
      </p:sp>
    </p:spTree>
    <p:extLst>
      <p:ext uri="{BB962C8B-B14F-4D97-AF65-F5344CB8AC3E}">
        <p14:creationId xmlns:p14="http://schemas.microsoft.com/office/powerpoint/2010/main" val="42807248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1_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DC04D8C8797784D939F7DD0EBF84C43" ma:contentTypeVersion="12" ma:contentTypeDescription="Create a new document." ma:contentTypeScope="" ma:versionID="794f4e3a85732a956c3e577da2b38f10">
  <xsd:schema xmlns:xsd="http://www.w3.org/2001/XMLSchema" xmlns:xs="http://www.w3.org/2001/XMLSchema" xmlns:p="http://schemas.microsoft.com/office/2006/metadata/properties" xmlns:ns3="36833d6c-1f4f-43c9-80ba-f86659fe7f91" xmlns:ns4="f34c21ad-c875-4176-bb80-585e5beec4a9" targetNamespace="http://schemas.microsoft.com/office/2006/metadata/properties" ma:root="true" ma:fieldsID="767b05cd93709819e162ff9e256f5319" ns3:_="" ns4:_="">
    <xsd:import namespace="36833d6c-1f4f-43c9-80ba-f86659fe7f91"/>
    <xsd:import namespace="f34c21ad-c875-4176-bb80-585e5beec4a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833d6c-1f4f-43c9-80ba-f86659fe7f9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4c21ad-c875-4176-bb80-585e5beec4a9"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E55E5A4-3333-4437-84F0-919C424731B4}">
  <ds:schemaRefs>
    <ds:schemaRef ds:uri="f34c21ad-c875-4176-bb80-585e5beec4a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6833d6c-1f4f-43c9-80ba-f86659fe7f91"/>
    <ds:schemaRef ds:uri="http://www.w3.org/XML/1998/namespace"/>
    <ds:schemaRef ds:uri="http://purl.org/dc/dcmitype/"/>
  </ds:schemaRefs>
</ds:datastoreItem>
</file>

<file path=customXml/itemProps2.xml><?xml version="1.0" encoding="utf-8"?>
<ds:datastoreItem xmlns:ds="http://schemas.openxmlformats.org/officeDocument/2006/customXml" ds:itemID="{4B516D25-13C5-4E73-A4ED-8D2FC6FE2DB4}">
  <ds:schemaRefs>
    <ds:schemaRef ds:uri="http://schemas.microsoft.com/sharepoint/v3/contenttype/forms"/>
  </ds:schemaRefs>
</ds:datastoreItem>
</file>

<file path=customXml/itemProps3.xml><?xml version="1.0" encoding="utf-8"?>
<ds:datastoreItem xmlns:ds="http://schemas.openxmlformats.org/officeDocument/2006/customXml" ds:itemID="{177358BC-0019-4C60-869C-1B6AC111BA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833d6c-1f4f-43c9-80ba-f86659fe7f91"/>
    <ds:schemaRef ds:uri="f34c21ad-c875-4176-bb80-585e5beec4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33819</TotalTime>
  <Words>8187</Words>
  <Application>Microsoft Office PowerPoint</Application>
  <PresentationFormat>Widescreen</PresentationFormat>
  <Paragraphs>1192</Paragraphs>
  <Slides>27</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27</vt:i4>
      </vt:variant>
    </vt:vector>
  </HeadingPairs>
  <TitlesOfParts>
    <vt:vector size="33" baseType="lpstr">
      <vt:lpstr>Arial</vt:lpstr>
      <vt:lpstr>Calibri</vt:lpstr>
      <vt:lpstr>Calibri Light</vt:lpstr>
      <vt:lpstr>Century Gothic</vt:lpstr>
      <vt:lpstr>Office Theme</vt:lpstr>
      <vt:lpstr>1_Office Theme</vt:lpstr>
      <vt:lpstr>Essex County Council Everyone’s Library Service 2022 – 2026 consultation summary report Prepared by Lake Market Research February 2022</vt:lpstr>
      <vt:lpstr>Background and Methodology</vt:lpstr>
      <vt:lpstr>Profile of respondents taking part</vt:lpstr>
      <vt:lpstr>Executive Summary</vt:lpstr>
      <vt:lpstr>Usage and familiarity with library services</vt:lpstr>
      <vt:lpstr>Recency of library use</vt:lpstr>
      <vt:lpstr>Individual awareness of library services</vt:lpstr>
      <vt:lpstr>Individual use of library services</vt:lpstr>
      <vt:lpstr>Individuals comments on perceived impact of library service on life</vt:lpstr>
      <vt:lpstr>Reasons for not currently using library services</vt:lpstr>
      <vt:lpstr>Individuals overall opinion of key aims put forward</vt:lpstr>
      <vt:lpstr>Individuals support for Aim One areas – Library Service and Literacy</vt:lpstr>
      <vt:lpstr>Individuals comments on Aim One areas – Library Service and Literacy</vt:lpstr>
      <vt:lpstr>Individuals support for Aim Two areas – Infrastructure and Communications</vt:lpstr>
      <vt:lpstr>Individuals comments on Aim Two areas – Infrastructure and Communications</vt:lpstr>
      <vt:lpstr>Individuals support for Aim Three Areas – Supporting Communities and Levelling up</vt:lpstr>
      <vt:lpstr>Individuals comments on Aim Three areas – Supporting Communities and Levelling up</vt:lpstr>
      <vt:lpstr>Individuals comments on chargeable areas they would like to see</vt:lpstr>
      <vt:lpstr>Significant differences in agreement with aims by age </vt:lpstr>
      <vt:lpstr>Significant differences in agreement with aims by district </vt:lpstr>
      <vt:lpstr>Individuals other comments related to the Essex libraries plan</vt:lpstr>
      <vt:lpstr>Individual comments related to the future of Essex libraries</vt:lpstr>
      <vt:lpstr>Organisations overall opinion of key aims put forward</vt:lpstr>
      <vt:lpstr>Organisations support for Aim One areas – Library Service and Literacy</vt:lpstr>
      <vt:lpstr>Organisations support for Aim Two areas – Infrastructure and Communications</vt:lpstr>
      <vt:lpstr>Organisations support for Aim Three Areas – Supporting Communities and Levelling up</vt:lpstr>
      <vt:lpstr>This report was produced for Essex County Council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Sofian Ragab, Senior Researcher</dc:creator>
  <cp:lastModifiedBy>Sarah Pritchard</cp:lastModifiedBy>
  <cp:revision>657</cp:revision>
  <cp:lastPrinted>2019-10-09T15:00:09Z</cp:lastPrinted>
  <dcterms:created xsi:type="dcterms:W3CDTF">2019-10-02T12:35:05Z</dcterms:created>
  <dcterms:modified xsi:type="dcterms:W3CDTF">2022-02-25T13:27:01Z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iteId">
    <vt:lpwstr>a8b4324f-155c-4215-a0f1-7ed8cc9a992f</vt:lpwstr>
  </property>
  <property fmtid="{D5CDD505-2E9C-101B-9397-08002B2CF9AE}" pid="4" name="MSIP_Label_39d8be9e-c8d9-4b9c-bd40-2c27cc7ea2e6_Owner">
    <vt:lpwstr>Sofian.Ragab@essex.gov.uk</vt:lpwstr>
  </property>
  <property fmtid="{D5CDD505-2E9C-101B-9397-08002B2CF9AE}" pid="5" name="MSIP_Label_39d8be9e-c8d9-4b9c-bd40-2c27cc7ea2e6_SetDate">
    <vt:lpwstr>2019-10-02T12:48:55.9312184Z</vt:lpwstr>
  </property>
  <property fmtid="{D5CDD505-2E9C-101B-9397-08002B2CF9AE}" pid="6" name="MSIP_Label_39d8be9e-c8d9-4b9c-bd40-2c27cc7ea2e6_Name">
    <vt:lpwstr>Official</vt:lpwstr>
  </property>
  <property fmtid="{D5CDD505-2E9C-101B-9397-08002B2CF9AE}" pid="7" name="MSIP_Label_39d8be9e-c8d9-4b9c-bd40-2c27cc7ea2e6_Application">
    <vt:lpwstr>Microsoft Azure Information Protection</vt:lpwstr>
  </property>
  <property fmtid="{D5CDD505-2E9C-101B-9397-08002B2CF9AE}" pid="8" name="MSIP_Label_39d8be9e-c8d9-4b9c-bd40-2c27cc7ea2e6_ActionId">
    <vt:lpwstr>b60850d7-178c-4144-aa0d-aec31ec15709</vt:lpwstr>
  </property>
  <property fmtid="{D5CDD505-2E9C-101B-9397-08002B2CF9AE}" pid="9" name="MSIP_Label_39d8be9e-c8d9-4b9c-bd40-2c27cc7ea2e6_Extended_MSFT_Method">
    <vt:lpwstr>Automatic</vt:lpwstr>
  </property>
  <property fmtid="{D5CDD505-2E9C-101B-9397-08002B2CF9AE}" pid="10" name="Sensitivity">
    <vt:lpwstr>Official</vt:lpwstr>
  </property>
  <property fmtid="{D5CDD505-2E9C-101B-9397-08002B2CF9AE}" pid="11" name="ContentTypeId">
    <vt:lpwstr>0x010100FDC04D8C8797784D939F7DD0EBF84C43</vt:lpwstr>
  </property>
</Properties>
</file>