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2.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3.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4.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5.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6.xml" ContentType="application/vnd.openxmlformats-officedocument.themeOverr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72" r:id="rId5"/>
  </p:sldMasterIdLst>
  <p:notesMasterIdLst>
    <p:notesMasterId r:id="rId28"/>
  </p:notesMasterIdLst>
  <p:handoutMasterIdLst>
    <p:handoutMasterId r:id="rId29"/>
  </p:handoutMasterIdLst>
  <p:sldIdLst>
    <p:sldId id="259" r:id="rId6"/>
    <p:sldId id="793" r:id="rId7"/>
    <p:sldId id="882" r:id="rId8"/>
    <p:sldId id="883" r:id="rId9"/>
    <p:sldId id="878" r:id="rId10"/>
    <p:sldId id="885" r:id="rId11"/>
    <p:sldId id="924" r:id="rId12"/>
    <p:sldId id="895" r:id="rId13"/>
    <p:sldId id="931" r:id="rId14"/>
    <p:sldId id="932" r:id="rId15"/>
    <p:sldId id="933" r:id="rId16"/>
    <p:sldId id="934" r:id="rId17"/>
    <p:sldId id="935" r:id="rId18"/>
    <p:sldId id="938" r:id="rId19"/>
    <p:sldId id="937" r:id="rId20"/>
    <p:sldId id="942" r:id="rId21"/>
    <p:sldId id="939" r:id="rId22"/>
    <p:sldId id="940" r:id="rId23"/>
    <p:sldId id="941" r:id="rId24"/>
    <p:sldId id="930" r:id="rId25"/>
    <p:sldId id="943" r:id="rId26"/>
    <p:sldId id="269"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17" userDrawn="1">
          <p15:clr>
            <a:srgbClr val="A4A3A4"/>
          </p15:clr>
        </p15:guide>
        <p15:guide id="2" pos="381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ura O'Malley - Researcher" initials="MO-R" lastIdx="69" clrIdx="0">
    <p:extLst>
      <p:ext uri="{19B8F6BF-5375-455C-9EA6-DF929625EA0E}">
        <p15:presenceInfo xmlns:p15="http://schemas.microsoft.com/office/powerpoint/2012/main" userId="S::maura.o-malley@essex.gov.uk::debcc6ab-8d4c-4f20-82e6-146e5bb09687" providerId="AD"/>
      </p:ext>
    </p:extLst>
  </p:cmAuthor>
  <p:cmAuthor id="2" name="Poppy Reece - Researcher" initials="PR-R" lastIdx="62" clrIdx="1">
    <p:extLst>
      <p:ext uri="{19B8F6BF-5375-455C-9EA6-DF929625EA0E}">
        <p15:presenceInfo xmlns:p15="http://schemas.microsoft.com/office/powerpoint/2012/main" userId="S::Poppy.Reece@essex.gov.uk::dc98a925-bdaa-4bee-b207-d103908056d7" providerId="AD"/>
      </p:ext>
    </p:extLst>
  </p:cmAuthor>
  <p:cmAuthor id="3" name="Emily Brodie - Intelligence Manager" initials="EM" lastIdx="154" clrIdx="2">
    <p:extLst>
      <p:ext uri="{19B8F6BF-5375-455C-9EA6-DF929625EA0E}">
        <p15:presenceInfo xmlns:p15="http://schemas.microsoft.com/office/powerpoint/2012/main" userId="S::emily.brodie@essex.gov.uk::72612abd-c561-46f0-925a-0548d2cab26d" providerId="AD"/>
      </p:ext>
    </p:extLst>
  </p:cmAuthor>
  <p:cmAuthor id="4" name="Maria Dixon - Senior Campaigns Adviser" initials="MDSCA" lastIdx="1" clrIdx="3">
    <p:extLst>
      <p:ext uri="{19B8F6BF-5375-455C-9EA6-DF929625EA0E}">
        <p15:presenceInfo xmlns:p15="http://schemas.microsoft.com/office/powerpoint/2012/main" userId="S::Maria.Dixon@essex.gov.uk::85c25cc1-409a-4a51-ab90-f1fc20d24496" providerId="AD"/>
      </p:ext>
    </p:extLst>
  </p:cmAuthor>
  <p:cmAuthor id="5" name="Denise Evora - Research Intern" initials="DERI" lastIdx="1" clrIdx="4">
    <p:extLst>
      <p:ext uri="{19B8F6BF-5375-455C-9EA6-DF929625EA0E}">
        <p15:presenceInfo xmlns:p15="http://schemas.microsoft.com/office/powerpoint/2012/main" userId="S::Denise.Evora@essex.gov.uk::bab56242-47e6-441c-aaea-9d619727d6a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4899"/>
    <a:srgbClr val="E4E4E4"/>
    <a:srgbClr val="F28F00"/>
    <a:srgbClr val="9C9FAE"/>
    <a:srgbClr val="EA5B0C"/>
    <a:srgbClr val="009600"/>
    <a:srgbClr val="006600"/>
    <a:srgbClr val="FAB500"/>
    <a:srgbClr val="706E6F"/>
    <a:srgbClr val="44BC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98BD1E-69EB-4DEF-9392-71491D187DC8}" v="266" dt="2022-03-28T11:34:05.797"/>
    <p1510:client id="{1B0DFB8E-365B-4A05-8B46-5491F97CB583}" v="1" dt="2022-03-28T11:09:57.3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051" autoAdjust="0"/>
  </p:normalViewPr>
  <p:slideViewPr>
    <p:cSldViewPr snapToGrid="0">
      <p:cViewPr varScale="1">
        <p:scale>
          <a:sx n="105" d="100"/>
          <a:sy n="105" d="100"/>
        </p:scale>
        <p:origin x="798" y="108"/>
      </p:cViewPr>
      <p:guideLst>
        <p:guide orient="horz" pos="1117"/>
        <p:guide pos="3817"/>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commentAuthors" Target="commentAuthors.xml"/><Relationship Id="rId35" Type="http://schemas.microsoft.com/office/2015/10/relationships/revisionInfo" Target="revisionInfo.xml"/><Relationship Id="rId8" Type="http://schemas.openxmlformats.org/officeDocument/2006/relationships/slide" Target="slides/slide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[Carers consultation data.xlsx]Sheet2!PivotTable1</c:name>
    <c:fmtId val="6"/>
  </c:pivotSource>
  <c:chart>
    <c:autoTitleDeleted val="1"/>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Sheet2!$B$3</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Sheet2!$A$4:$A$13</c:f>
              <c:strCache>
                <c:ptCount val="9"/>
                <c:pt idx="0">
                  <c:v>18-24</c:v>
                </c:pt>
                <c:pt idx="1">
                  <c:v>25-34</c:v>
                </c:pt>
                <c:pt idx="2">
                  <c:v>35-44</c:v>
                </c:pt>
                <c:pt idx="3">
                  <c:v>45-54</c:v>
                </c:pt>
                <c:pt idx="4">
                  <c:v>55-64</c:v>
                </c:pt>
                <c:pt idx="5">
                  <c:v>65-74</c:v>
                </c:pt>
                <c:pt idx="6">
                  <c:v>75-84</c:v>
                </c:pt>
                <c:pt idx="7">
                  <c:v>Over 85</c:v>
                </c:pt>
                <c:pt idx="8">
                  <c:v>Prefer not to say</c:v>
                </c:pt>
              </c:strCache>
            </c:strRef>
          </c:cat>
          <c:val>
            <c:numRef>
              <c:f>Sheet2!$B$4:$B$13</c:f>
              <c:numCache>
                <c:formatCode>0%</c:formatCode>
                <c:ptCount val="9"/>
                <c:pt idx="0">
                  <c:v>1.1111111111111112E-2</c:v>
                </c:pt>
                <c:pt idx="1">
                  <c:v>1.1111111111111112E-2</c:v>
                </c:pt>
                <c:pt idx="2">
                  <c:v>0.12222222222222222</c:v>
                </c:pt>
                <c:pt idx="3">
                  <c:v>0.24444444444444444</c:v>
                </c:pt>
                <c:pt idx="4">
                  <c:v>0.33333333333333331</c:v>
                </c:pt>
                <c:pt idx="5">
                  <c:v>0.15555555555555556</c:v>
                </c:pt>
                <c:pt idx="6">
                  <c:v>7.7777777777777779E-2</c:v>
                </c:pt>
                <c:pt idx="7">
                  <c:v>1.1111111111111112E-2</c:v>
                </c:pt>
                <c:pt idx="8">
                  <c:v>3.3333333333333333E-2</c:v>
                </c:pt>
              </c:numCache>
            </c:numRef>
          </c:val>
          <c:extLst>
            <c:ext xmlns:c16="http://schemas.microsoft.com/office/drawing/2014/chart" uri="{C3380CC4-5D6E-409C-BE32-E72D297353CC}">
              <c16:uniqueId val="{00000000-D74D-4D49-9C94-4FE018E2E5DD}"/>
            </c:ext>
          </c:extLst>
        </c:ser>
        <c:dLbls>
          <c:showLegendKey val="0"/>
          <c:showVal val="0"/>
          <c:showCatName val="0"/>
          <c:showSerName val="0"/>
          <c:showPercent val="0"/>
          <c:showBubbleSize val="0"/>
        </c:dLbls>
        <c:gapWidth val="219"/>
        <c:overlap val="-27"/>
        <c:axId val="699916848"/>
        <c:axId val="699919800"/>
      </c:barChart>
      <c:catAx>
        <c:axId val="699916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99919800"/>
        <c:crosses val="autoZero"/>
        <c:auto val="1"/>
        <c:lblAlgn val="ctr"/>
        <c:lblOffset val="100"/>
        <c:noMultiLvlLbl val="0"/>
      </c:catAx>
      <c:valAx>
        <c:axId val="699919800"/>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999168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pivotOptions>
    </c:ext>
    <c:ext xmlns:c16="http://schemas.microsoft.com/office/drawing/2014/chart" uri="{E28EC0CA-F0BB-4C9C-879D-F8772B89E7AC}">
      <c16:pivotOptions16>
        <c16:showExpandCollapseFieldButtons val="1"/>
      </c16:pivotOptions16>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[Carers consultation data.xlsx]Sheet2!PivotTable1</c:name>
    <c:fmtId val="10"/>
  </c:pivotSource>
  <c:chart>
    <c:autoTitleDeleted val="1"/>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Sheet2!$B$3</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Sheet2!$A$4:$A$19</c:f>
              <c:strCache>
                <c:ptCount val="15"/>
                <c:pt idx="0">
                  <c:v>Tendring</c:v>
                </c:pt>
                <c:pt idx="1">
                  <c:v>Chelmsford</c:v>
                </c:pt>
                <c:pt idx="2">
                  <c:v>Braintree</c:v>
                </c:pt>
                <c:pt idx="3">
                  <c:v>Colchester</c:v>
                </c:pt>
                <c:pt idx="4">
                  <c:v>Basildon</c:v>
                </c:pt>
                <c:pt idx="5">
                  <c:v>Maldon</c:v>
                </c:pt>
                <c:pt idx="6">
                  <c:v>Rochford</c:v>
                </c:pt>
                <c:pt idx="7">
                  <c:v>Harlow</c:v>
                </c:pt>
                <c:pt idx="8">
                  <c:v>Brentwood</c:v>
                </c:pt>
                <c:pt idx="9">
                  <c:v>Uttlesford</c:v>
                </c:pt>
                <c:pt idx="10">
                  <c:v>Other (please specify)</c:v>
                </c:pt>
                <c:pt idx="11">
                  <c:v>Southend</c:v>
                </c:pt>
                <c:pt idx="12">
                  <c:v>Castle Point</c:v>
                </c:pt>
                <c:pt idx="13">
                  <c:v>Epping Forest</c:v>
                </c:pt>
                <c:pt idx="14">
                  <c:v>Prefer not to say</c:v>
                </c:pt>
              </c:strCache>
            </c:strRef>
          </c:cat>
          <c:val>
            <c:numRef>
              <c:f>Sheet2!$B$4:$B$19</c:f>
              <c:numCache>
                <c:formatCode>0%</c:formatCode>
                <c:ptCount val="15"/>
                <c:pt idx="0">
                  <c:v>0.2</c:v>
                </c:pt>
                <c:pt idx="1">
                  <c:v>0.14444444444444443</c:v>
                </c:pt>
                <c:pt idx="2">
                  <c:v>0.1111111111111111</c:v>
                </c:pt>
                <c:pt idx="3">
                  <c:v>0.1</c:v>
                </c:pt>
                <c:pt idx="4">
                  <c:v>8.8888888888888892E-2</c:v>
                </c:pt>
                <c:pt idx="5">
                  <c:v>7.7777777777777779E-2</c:v>
                </c:pt>
                <c:pt idx="6">
                  <c:v>5.5555555555555552E-2</c:v>
                </c:pt>
                <c:pt idx="7">
                  <c:v>4.4444444444444446E-2</c:v>
                </c:pt>
                <c:pt idx="8">
                  <c:v>3.3333333333333333E-2</c:v>
                </c:pt>
                <c:pt idx="9">
                  <c:v>3.3333333333333333E-2</c:v>
                </c:pt>
                <c:pt idx="10">
                  <c:v>3.3333333333333333E-2</c:v>
                </c:pt>
                <c:pt idx="11">
                  <c:v>2.2222222222222223E-2</c:v>
                </c:pt>
                <c:pt idx="12">
                  <c:v>2.2222222222222223E-2</c:v>
                </c:pt>
                <c:pt idx="13">
                  <c:v>2.2222222222222223E-2</c:v>
                </c:pt>
                <c:pt idx="14">
                  <c:v>1.1111111111111112E-2</c:v>
                </c:pt>
              </c:numCache>
            </c:numRef>
          </c:val>
          <c:extLst>
            <c:ext xmlns:c16="http://schemas.microsoft.com/office/drawing/2014/chart" uri="{C3380CC4-5D6E-409C-BE32-E72D297353CC}">
              <c16:uniqueId val="{00000000-E30A-4B15-8156-0021CFBE7B23}"/>
            </c:ext>
          </c:extLst>
        </c:ser>
        <c:dLbls>
          <c:showLegendKey val="0"/>
          <c:showVal val="0"/>
          <c:showCatName val="0"/>
          <c:showSerName val="0"/>
          <c:showPercent val="0"/>
          <c:showBubbleSize val="0"/>
        </c:dLbls>
        <c:gapWidth val="219"/>
        <c:overlap val="-27"/>
        <c:axId val="699916848"/>
        <c:axId val="699919800"/>
      </c:barChart>
      <c:catAx>
        <c:axId val="699916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699919800"/>
        <c:crosses val="autoZero"/>
        <c:auto val="1"/>
        <c:lblAlgn val="ctr"/>
        <c:lblOffset val="100"/>
        <c:noMultiLvlLbl val="0"/>
      </c:catAx>
      <c:valAx>
        <c:axId val="699919800"/>
        <c:scaling>
          <c:orientation val="minMax"/>
          <c:max val="0.2"/>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999168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pivotOptions>
    </c:ext>
    <c:ext xmlns:c16="http://schemas.microsoft.com/office/drawing/2014/chart" uri="{E28EC0CA-F0BB-4C9C-879D-F8772B89E7AC}">
      <c16:pivotOptions16>
        <c16:showExpandCollapseFieldButtons val="1"/>
      </c16:pivotOptions16>
    </c:ext>
  </c:extLst>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9897537901856487"/>
          <c:y val="5.0925925925925923E-2"/>
          <c:w val="0.48065005753819651"/>
          <c:h val="0.70736548556430445"/>
        </c:manualLayout>
      </c:layout>
      <c:barChart>
        <c:barDir val="bar"/>
        <c:grouping val="stacked"/>
        <c:varyColors val="0"/>
        <c:ser>
          <c:idx val="0"/>
          <c:order val="0"/>
          <c:tx>
            <c:strRef>
              <c:f>Graphs!$B$10</c:f>
              <c:strCache>
                <c:ptCount val="1"/>
                <c:pt idx="0">
                  <c:v>Strongly agree</c:v>
                </c:pt>
              </c:strCache>
            </c:strRef>
          </c:tx>
          <c:spPr>
            <a:solidFill>
              <a:schemeClr val="accent3">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Graphs!$A$11:$A$14</c:f>
              <c:strCache>
                <c:ptCount val="4"/>
                <c:pt idx="0">
                  <c:v>Address any gaps in our early help offer to carers and improve pathways to additional support and assessment so that carers get the benefit of all the support they are entitled to</c:v>
                </c:pt>
                <c:pt idx="1">
                  <c:v>Ensure that relevant information, advice, guidance and support is available in a timely and accessible way</c:v>
                </c:pt>
                <c:pt idx="2">
                  <c:v>Work with our partners, including health, education and voluntary and community sector organisations to build on existing, and develop further support networks for carers in their local communities</c:v>
                </c:pt>
                <c:pt idx="3">
                  <c:v>Publicise what is available to carers in clear and accessible language</c:v>
                </c:pt>
              </c:strCache>
            </c:strRef>
          </c:cat>
          <c:val>
            <c:numRef>
              <c:f>Graphs!$B$11:$B$14</c:f>
              <c:numCache>
                <c:formatCode>0%</c:formatCode>
                <c:ptCount val="4"/>
                <c:pt idx="0">
                  <c:v>0.78890000000000005</c:v>
                </c:pt>
                <c:pt idx="1">
                  <c:v>0.80900000000000005</c:v>
                </c:pt>
                <c:pt idx="2">
                  <c:v>0.79549999999999998</c:v>
                </c:pt>
                <c:pt idx="3">
                  <c:v>0.85389999999999999</c:v>
                </c:pt>
              </c:numCache>
            </c:numRef>
          </c:val>
          <c:extLst>
            <c:ext xmlns:c16="http://schemas.microsoft.com/office/drawing/2014/chart" uri="{C3380CC4-5D6E-409C-BE32-E72D297353CC}">
              <c16:uniqueId val="{00000000-A61C-41C6-915F-C9CB6AEEA15C}"/>
            </c:ext>
          </c:extLst>
        </c:ser>
        <c:ser>
          <c:idx val="1"/>
          <c:order val="1"/>
          <c:tx>
            <c:strRef>
              <c:f>Graphs!$C$10</c:f>
              <c:strCache>
                <c:ptCount val="1"/>
                <c:pt idx="0">
                  <c:v>Agree</c:v>
                </c:pt>
              </c:strCache>
            </c:strRef>
          </c:tx>
          <c:spPr>
            <a:solidFill>
              <a:schemeClr val="accent3">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Graphs!$A$11:$A$14</c:f>
              <c:strCache>
                <c:ptCount val="4"/>
                <c:pt idx="0">
                  <c:v>Address any gaps in our early help offer to carers and improve pathways to additional support and assessment so that carers get the benefit of all the support they are entitled to</c:v>
                </c:pt>
                <c:pt idx="1">
                  <c:v>Ensure that relevant information, advice, guidance and support is available in a timely and accessible way</c:v>
                </c:pt>
                <c:pt idx="2">
                  <c:v>Work with our partners, including health, education and voluntary and community sector organisations to build on existing, and develop further support networks for carers in their local communities</c:v>
                </c:pt>
                <c:pt idx="3">
                  <c:v>Publicise what is available to carers in clear and accessible language</c:v>
                </c:pt>
              </c:strCache>
            </c:strRef>
          </c:cat>
          <c:val>
            <c:numRef>
              <c:f>Graphs!$C$11:$C$14</c:f>
              <c:numCache>
                <c:formatCode>0%</c:formatCode>
                <c:ptCount val="4"/>
                <c:pt idx="0">
                  <c:v>0.1444</c:v>
                </c:pt>
                <c:pt idx="1">
                  <c:v>0.1348</c:v>
                </c:pt>
                <c:pt idx="2">
                  <c:v>0.1477</c:v>
                </c:pt>
                <c:pt idx="3">
                  <c:v>0.1011</c:v>
                </c:pt>
              </c:numCache>
            </c:numRef>
          </c:val>
          <c:extLst>
            <c:ext xmlns:c16="http://schemas.microsoft.com/office/drawing/2014/chart" uri="{C3380CC4-5D6E-409C-BE32-E72D297353CC}">
              <c16:uniqueId val="{00000001-A61C-41C6-915F-C9CB6AEEA15C}"/>
            </c:ext>
          </c:extLst>
        </c:ser>
        <c:ser>
          <c:idx val="2"/>
          <c:order val="2"/>
          <c:tx>
            <c:strRef>
              <c:f>Graphs!$D$10</c:f>
              <c:strCache>
                <c:ptCount val="1"/>
                <c:pt idx="0">
                  <c:v>Neither agree nor disagree</c:v>
                </c:pt>
              </c:strCache>
            </c:strRef>
          </c:tx>
          <c:spPr>
            <a:solidFill>
              <a:schemeClr val="tx1">
                <a:lumMod val="50000"/>
                <a:lumOff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Graphs!$A$11:$A$14</c:f>
              <c:strCache>
                <c:ptCount val="4"/>
                <c:pt idx="0">
                  <c:v>Address any gaps in our early help offer to carers and improve pathways to additional support and assessment so that carers get the benefit of all the support they are entitled to</c:v>
                </c:pt>
                <c:pt idx="1">
                  <c:v>Ensure that relevant information, advice, guidance and support is available in a timely and accessible way</c:v>
                </c:pt>
                <c:pt idx="2">
                  <c:v>Work with our partners, including health, education and voluntary and community sector organisations to build on existing, and develop further support networks for carers in their local communities</c:v>
                </c:pt>
                <c:pt idx="3">
                  <c:v>Publicise what is available to carers in clear and accessible language</c:v>
                </c:pt>
              </c:strCache>
            </c:strRef>
          </c:cat>
          <c:val>
            <c:numRef>
              <c:f>Graphs!$D$11:$D$14</c:f>
              <c:numCache>
                <c:formatCode>0%</c:formatCode>
                <c:ptCount val="4"/>
                <c:pt idx="0">
                  <c:v>4.4400000000000002E-2</c:v>
                </c:pt>
                <c:pt idx="1">
                  <c:v>4.4900000000000002E-2</c:v>
                </c:pt>
                <c:pt idx="2">
                  <c:v>3.4099999999999998E-2</c:v>
                </c:pt>
                <c:pt idx="3">
                  <c:v>2.2499999999999999E-2</c:v>
                </c:pt>
              </c:numCache>
            </c:numRef>
          </c:val>
          <c:extLst>
            <c:ext xmlns:c16="http://schemas.microsoft.com/office/drawing/2014/chart" uri="{C3380CC4-5D6E-409C-BE32-E72D297353CC}">
              <c16:uniqueId val="{00000002-A61C-41C6-915F-C9CB6AEEA15C}"/>
            </c:ext>
          </c:extLst>
        </c:ser>
        <c:ser>
          <c:idx val="3"/>
          <c:order val="3"/>
          <c:tx>
            <c:strRef>
              <c:f>Graphs!$E$10</c:f>
              <c:strCache>
                <c:ptCount val="1"/>
                <c:pt idx="0">
                  <c:v>Disagree</c:v>
                </c:pt>
              </c:strCache>
            </c:strRef>
          </c:tx>
          <c:spPr>
            <a:solidFill>
              <a:schemeClr val="accent6">
                <a:lumMod val="75000"/>
              </a:schemeClr>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7-A61C-41C6-915F-C9CB6AEEA15C}"/>
                </c:ext>
              </c:extLst>
            </c:dLbl>
            <c:dLbl>
              <c:idx val="3"/>
              <c:delete val="1"/>
              <c:extLst>
                <c:ext xmlns:c15="http://schemas.microsoft.com/office/drawing/2012/chart" uri="{CE6537A1-D6FC-4f65-9D91-7224C49458BB}"/>
                <c:ext xmlns:c16="http://schemas.microsoft.com/office/drawing/2014/chart" uri="{C3380CC4-5D6E-409C-BE32-E72D297353CC}">
                  <c16:uniqueId val="{00000006-A61C-41C6-915F-C9CB6AEEA15C}"/>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Graphs!$A$11:$A$14</c:f>
              <c:strCache>
                <c:ptCount val="4"/>
                <c:pt idx="0">
                  <c:v>Address any gaps in our early help offer to carers and improve pathways to additional support and assessment so that carers get the benefit of all the support they are entitled to</c:v>
                </c:pt>
                <c:pt idx="1">
                  <c:v>Ensure that relevant information, advice, guidance and support is available in a timely and accessible way</c:v>
                </c:pt>
                <c:pt idx="2">
                  <c:v>Work with our partners, including health, education and voluntary and community sector organisations to build on existing, and develop further support networks for carers in their local communities</c:v>
                </c:pt>
                <c:pt idx="3">
                  <c:v>Publicise what is available to carers in clear and accessible language</c:v>
                </c:pt>
              </c:strCache>
            </c:strRef>
          </c:cat>
          <c:val>
            <c:numRef>
              <c:f>Graphs!$E$11:$E$14</c:f>
              <c:numCache>
                <c:formatCode>0%</c:formatCode>
                <c:ptCount val="4"/>
                <c:pt idx="0">
                  <c:v>2.2200000000000001E-2</c:v>
                </c:pt>
                <c:pt idx="1">
                  <c:v>1.12E-2</c:v>
                </c:pt>
                <c:pt idx="2">
                  <c:v>2.2700000000000001E-2</c:v>
                </c:pt>
                <c:pt idx="3">
                  <c:v>1.12E-2</c:v>
                </c:pt>
              </c:numCache>
            </c:numRef>
          </c:val>
          <c:extLst>
            <c:ext xmlns:c16="http://schemas.microsoft.com/office/drawing/2014/chart" uri="{C3380CC4-5D6E-409C-BE32-E72D297353CC}">
              <c16:uniqueId val="{00000003-A61C-41C6-915F-C9CB6AEEA15C}"/>
            </c:ext>
          </c:extLst>
        </c:ser>
        <c:ser>
          <c:idx val="4"/>
          <c:order val="4"/>
          <c:tx>
            <c:strRef>
              <c:f>Graphs!$F$10</c:f>
              <c:strCache>
                <c:ptCount val="1"/>
                <c:pt idx="0">
                  <c:v>Strongly disagree</c:v>
                </c:pt>
              </c:strCache>
            </c:strRef>
          </c:tx>
          <c:spPr>
            <a:solidFill>
              <a:srgbClr val="C00000"/>
            </a:solidFill>
            <a:ln>
              <a:noFill/>
            </a:ln>
            <a:effectLst/>
          </c:spPr>
          <c:invertIfNegative val="0"/>
          <c:cat>
            <c:strRef>
              <c:f>Graphs!$A$11:$A$14</c:f>
              <c:strCache>
                <c:ptCount val="4"/>
                <c:pt idx="0">
                  <c:v>Address any gaps in our early help offer to carers and improve pathways to additional support and assessment so that carers get the benefit of all the support they are entitled to</c:v>
                </c:pt>
                <c:pt idx="1">
                  <c:v>Ensure that relevant information, advice, guidance and support is available in a timely and accessible way</c:v>
                </c:pt>
                <c:pt idx="2">
                  <c:v>Work with our partners, including health, education and voluntary and community sector organisations to build on existing, and develop further support networks for carers in their local communities</c:v>
                </c:pt>
                <c:pt idx="3">
                  <c:v>Publicise what is available to carers in clear and accessible language</c:v>
                </c:pt>
              </c:strCache>
            </c:strRef>
          </c:cat>
          <c:val>
            <c:numRef>
              <c:f>Graphs!$F$11:$F$14</c:f>
              <c:numCache>
                <c:formatCode>0%</c:formatCode>
                <c:ptCount val="4"/>
                <c:pt idx="0">
                  <c:v>0</c:v>
                </c:pt>
                <c:pt idx="1">
                  <c:v>0</c:v>
                </c:pt>
                <c:pt idx="2">
                  <c:v>0</c:v>
                </c:pt>
                <c:pt idx="3">
                  <c:v>1.12E-2</c:v>
                </c:pt>
              </c:numCache>
            </c:numRef>
          </c:val>
          <c:extLst>
            <c:ext xmlns:c16="http://schemas.microsoft.com/office/drawing/2014/chart" uri="{C3380CC4-5D6E-409C-BE32-E72D297353CC}">
              <c16:uniqueId val="{00000004-A61C-41C6-915F-C9CB6AEEA15C}"/>
            </c:ext>
          </c:extLst>
        </c:ser>
        <c:dLbls>
          <c:showLegendKey val="0"/>
          <c:showVal val="0"/>
          <c:showCatName val="0"/>
          <c:showSerName val="0"/>
          <c:showPercent val="0"/>
          <c:showBubbleSize val="0"/>
        </c:dLbls>
        <c:gapWidth val="150"/>
        <c:overlap val="100"/>
        <c:axId val="439741008"/>
        <c:axId val="439738712"/>
      </c:barChart>
      <c:catAx>
        <c:axId val="4397410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39738712"/>
        <c:crosses val="autoZero"/>
        <c:auto val="1"/>
        <c:lblAlgn val="ctr"/>
        <c:lblOffset val="100"/>
        <c:noMultiLvlLbl val="0"/>
      </c:catAx>
      <c:valAx>
        <c:axId val="439738712"/>
        <c:scaling>
          <c:orientation val="minMax"/>
          <c:max val="1"/>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4397410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percentStacked"/>
        <c:varyColors val="0"/>
        <c:ser>
          <c:idx val="0"/>
          <c:order val="0"/>
          <c:tx>
            <c:strRef>
              <c:f>Graphs!$B$17</c:f>
              <c:strCache>
                <c:ptCount val="1"/>
                <c:pt idx="0">
                  <c:v>Strongly agree</c:v>
                </c:pt>
              </c:strCache>
            </c:strRef>
          </c:tx>
          <c:spPr>
            <a:solidFill>
              <a:schemeClr val="accent3">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Graphs!$A$18:$A$20</c:f>
              <c:strCache>
                <c:ptCount val="3"/>
                <c:pt idx="0">
                  <c:v>Work in partnership to identify where we can improve professional knowledge, skills and confidence to enable those working with young people and adults to recognize that they are carrying out a caring role</c:v>
                </c:pt>
                <c:pt idx="1">
                  <c:v>Work with those professionals to embed “Think Carers” and make “Every Contact Count”, identifying needs and signposting for support and, where appropriate, assessment</c:v>
                </c:pt>
                <c:pt idx="2">
                  <c:v>Review carers’ formal assessment and recording processes, ensuring they meet the needs of those in a caring role and capture meaningful information that helps us to support carers</c:v>
                </c:pt>
              </c:strCache>
            </c:strRef>
          </c:cat>
          <c:val>
            <c:numRef>
              <c:f>Graphs!$B$18:$B$20</c:f>
              <c:numCache>
                <c:formatCode>0%</c:formatCode>
                <c:ptCount val="3"/>
                <c:pt idx="0">
                  <c:v>0.71589999999999998</c:v>
                </c:pt>
                <c:pt idx="1">
                  <c:v>0.8</c:v>
                </c:pt>
                <c:pt idx="2">
                  <c:v>0.77010000000000001</c:v>
                </c:pt>
              </c:numCache>
            </c:numRef>
          </c:val>
          <c:extLst>
            <c:ext xmlns:c16="http://schemas.microsoft.com/office/drawing/2014/chart" uri="{C3380CC4-5D6E-409C-BE32-E72D297353CC}">
              <c16:uniqueId val="{00000000-49C4-4FD0-BFD3-B2BE45E391B8}"/>
            </c:ext>
          </c:extLst>
        </c:ser>
        <c:ser>
          <c:idx val="1"/>
          <c:order val="1"/>
          <c:tx>
            <c:strRef>
              <c:f>Graphs!$C$17</c:f>
              <c:strCache>
                <c:ptCount val="1"/>
                <c:pt idx="0">
                  <c:v>Agree</c:v>
                </c:pt>
              </c:strCache>
            </c:strRef>
          </c:tx>
          <c:spPr>
            <a:solidFill>
              <a:schemeClr val="accent3">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Graphs!$A$18:$A$20</c:f>
              <c:strCache>
                <c:ptCount val="3"/>
                <c:pt idx="0">
                  <c:v>Work in partnership to identify where we can improve professional knowledge, skills and confidence to enable those working with young people and adults to recognize that they are carrying out a caring role</c:v>
                </c:pt>
                <c:pt idx="1">
                  <c:v>Work with those professionals to embed “Think Carers” and make “Every Contact Count”, identifying needs and signposting for support and, where appropriate, assessment</c:v>
                </c:pt>
                <c:pt idx="2">
                  <c:v>Review carers’ formal assessment and recording processes, ensuring they meet the needs of those in a caring role and capture meaningful information that helps us to support carers</c:v>
                </c:pt>
              </c:strCache>
            </c:strRef>
          </c:cat>
          <c:val>
            <c:numRef>
              <c:f>Graphs!$C$18:$C$20</c:f>
              <c:numCache>
                <c:formatCode>0%</c:formatCode>
                <c:ptCount val="3"/>
                <c:pt idx="0">
                  <c:v>0.2273</c:v>
                </c:pt>
                <c:pt idx="1">
                  <c:v>0.15290000000000001</c:v>
                </c:pt>
                <c:pt idx="2">
                  <c:v>0.16089999999999999</c:v>
                </c:pt>
              </c:numCache>
            </c:numRef>
          </c:val>
          <c:extLst>
            <c:ext xmlns:c16="http://schemas.microsoft.com/office/drawing/2014/chart" uri="{C3380CC4-5D6E-409C-BE32-E72D297353CC}">
              <c16:uniqueId val="{00000001-49C4-4FD0-BFD3-B2BE45E391B8}"/>
            </c:ext>
          </c:extLst>
        </c:ser>
        <c:ser>
          <c:idx val="2"/>
          <c:order val="2"/>
          <c:tx>
            <c:strRef>
              <c:f>Graphs!$D$17</c:f>
              <c:strCache>
                <c:ptCount val="1"/>
                <c:pt idx="0">
                  <c:v>Neither agree nor disagree</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Graphs!$A$18:$A$20</c:f>
              <c:strCache>
                <c:ptCount val="3"/>
                <c:pt idx="0">
                  <c:v>Work in partnership to identify where we can improve professional knowledge, skills and confidence to enable those working with young people and adults to recognize that they are carrying out a caring role</c:v>
                </c:pt>
                <c:pt idx="1">
                  <c:v>Work with those professionals to embed “Think Carers” and make “Every Contact Count”, identifying needs and signposting for support and, where appropriate, assessment</c:v>
                </c:pt>
                <c:pt idx="2">
                  <c:v>Review carers’ formal assessment and recording processes, ensuring they meet the needs of those in a caring role and capture meaningful information that helps us to support carers</c:v>
                </c:pt>
              </c:strCache>
            </c:strRef>
          </c:cat>
          <c:val>
            <c:numRef>
              <c:f>Graphs!$D$18:$D$20</c:f>
              <c:numCache>
                <c:formatCode>0%</c:formatCode>
                <c:ptCount val="3"/>
                <c:pt idx="0">
                  <c:v>5.6800000000000003E-2</c:v>
                </c:pt>
                <c:pt idx="1">
                  <c:v>3.5299999999999998E-2</c:v>
                </c:pt>
                <c:pt idx="2">
                  <c:v>3.4500000000000003E-2</c:v>
                </c:pt>
              </c:numCache>
            </c:numRef>
          </c:val>
          <c:extLst>
            <c:ext xmlns:c16="http://schemas.microsoft.com/office/drawing/2014/chart" uri="{C3380CC4-5D6E-409C-BE32-E72D297353CC}">
              <c16:uniqueId val="{00000002-49C4-4FD0-BFD3-B2BE45E391B8}"/>
            </c:ext>
          </c:extLst>
        </c:ser>
        <c:ser>
          <c:idx val="3"/>
          <c:order val="3"/>
          <c:tx>
            <c:strRef>
              <c:f>Graphs!$E$17</c:f>
              <c:strCache>
                <c:ptCount val="1"/>
                <c:pt idx="0">
                  <c:v>Disagree</c:v>
                </c:pt>
              </c:strCache>
            </c:strRef>
          </c:tx>
          <c:spPr>
            <a:solidFill>
              <a:schemeClr val="accent6">
                <a:lumMod val="75000"/>
              </a:schemeClr>
            </a:solidFill>
            <a:ln>
              <a:noFill/>
            </a:ln>
            <a:effectLst/>
          </c:spPr>
          <c:invertIfNegative val="0"/>
          <c:cat>
            <c:strRef>
              <c:f>Graphs!$A$18:$A$20</c:f>
              <c:strCache>
                <c:ptCount val="3"/>
                <c:pt idx="0">
                  <c:v>Work in partnership to identify where we can improve professional knowledge, skills and confidence to enable those working with young people and adults to recognize that they are carrying out a caring role</c:v>
                </c:pt>
                <c:pt idx="1">
                  <c:v>Work with those professionals to embed “Think Carers” and make “Every Contact Count”, identifying needs and signposting for support and, where appropriate, assessment</c:v>
                </c:pt>
                <c:pt idx="2">
                  <c:v>Review carers’ formal assessment and recording processes, ensuring they meet the needs of those in a caring role and capture meaningful information that helps us to support carers</c:v>
                </c:pt>
              </c:strCache>
            </c:strRef>
          </c:cat>
          <c:val>
            <c:numRef>
              <c:f>Graphs!$E$18:$E$20</c:f>
              <c:numCache>
                <c:formatCode>0%</c:formatCode>
                <c:ptCount val="3"/>
                <c:pt idx="0">
                  <c:v>0</c:v>
                </c:pt>
                <c:pt idx="1">
                  <c:v>1.18E-2</c:v>
                </c:pt>
                <c:pt idx="2">
                  <c:v>1.15E-2</c:v>
                </c:pt>
              </c:numCache>
            </c:numRef>
          </c:val>
          <c:extLst>
            <c:ext xmlns:c16="http://schemas.microsoft.com/office/drawing/2014/chart" uri="{C3380CC4-5D6E-409C-BE32-E72D297353CC}">
              <c16:uniqueId val="{00000003-49C4-4FD0-BFD3-B2BE45E391B8}"/>
            </c:ext>
          </c:extLst>
        </c:ser>
        <c:ser>
          <c:idx val="4"/>
          <c:order val="4"/>
          <c:tx>
            <c:strRef>
              <c:f>Graphs!$F$17</c:f>
              <c:strCache>
                <c:ptCount val="1"/>
                <c:pt idx="0">
                  <c:v>Strongly disagree</c:v>
                </c:pt>
              </c:strCache>
            </c:strRef>
          </c:tx>
          <c:spPr>
            <a:solidFill>
              <a:srgbClr val="C00000"/>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4-49C4-4FD0-BFD3-B2BE45E391B8}"/>
                </c:ext>
              </c:extLst>
            </c:dLbl>
            <c:dLbl>
              <c:idx val="1"/>
              <c:delete val="1"/>
              <c:extLst>
                <c:ext xmlns:c15="http://schemas.microsoft.com/office/drawing/2012/chart" uri="{CE6537A1-D6FC-4f65-9D91-7224C49458BB}"/>
                <c:ext xmlns:c16="http://schemas.microsoft.com/office/drawing/2014/chart" uri="{C3380CC4-5D6E-409C-BE32-E72D297353CC}">
                  <c16:uniqueId val="{00000005-49C4-4FD0-BFD3-B2BE45E391B8}"/>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Graphs!$A$18:$A$20</c:f>
              <c:strCache>
                <c:ptCount val="3"/>
                <c:pt idx="0">
                  <c:v>Work in partnership to identify where we can improve professional knowledge, skills and confidence to enable those working with young people and adults to recognize that they are carrying out a caring role</c:v>
                </c:pt>
                <c:pt idx="1">
                  <c:v>Work with those professionals to embed “Think Carers” and make “Every Contact Count”, identifying needs and signposting for support and, where appropriate, assessment</c:v>
                </c:pt>
                <c:pt idx="2">
                  <c:v>Review carers’ formal assessment and recording processes, ensuring they meet the needs of those in a caring role and capture meaningful information that helps us to support carers</c:v>
                </c:pt>
              </c:strCache>
            </c:strRef>
          </c:cat>
          <c:val>
            <c:numRef>
              <c:f>Graphs!$F$18:$F$20</c:f>
              <c:numCache>
                <c:formatCode>0%</c:formatCode>
                <c:ptCount val="3"/>
                <c:pt idx="0">
                  <c:v>0</c:v>
                </c:pt>
                <c:pt idx="1">
                  <c:v>0</c:v>
                </c:pt>
                <c:pt idx="2">
                  <c:v>2.3E-2</c:v>
                </c:pt>
              </c:numCache>
            </c:numRef>
          </c:val>
          <c:extLst>
            <c:ext xmlns:c16="http://schemas.microsoft.com/office/drawing/2014/chart" uri="{C3380CC4-5D6E-409C-BE32-E72D297353CC}">
              <c16:uniqueId val="{00000006-49C4-4FD0-BFD3-B2BE45E391B8}"/>
            </c:ext>
          </c:extLst>
        </c:ser>
        <c:dLbls>
          <c:showLegendKey val="0"/>
          <c:showVal val="0"/>
          <c:showCatName val="0"/>
          <c:showSerName val="0"/>
          <c:showPercent val="0"/>
          <c:showBubbleSize val="0"/>
        </c:dLbls>
        <c:gapWidth val="150"/>
        <c:overlap val="100"/>
        <c:axId val="1756414351"/>
        <c:axId val="1756416847"/>
      </c:barChart>
      <c:catAx>
        <c:axId val="175641435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756416847"/>
        <c:crosses val="autoZero"/>
        <c:auto val="1"/>
        <c:lblAlgn val="ctr"/>
        <c:lblOffset val="100"/>
        <c:noMultiLvlLbl val="0"/>
      </c:catAx>
      <c:valAx>
        <c:axId val="1756416847"/>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75641435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percentStacked"/>
        <c:varyColors val="0"/>
        <c:ser>
          <c:idx val="0"/>
          <c:order val="0"/>
          <c:tx>
            <c:strRef>
              <c:f>Graphs!$B$23</c:f>
              <c:strCache>
                <c:ptCount val="1"/>
                <c:pt idx="0">
                  <c:v>Strongly agree</c:v>
                </c:pt>
              </c:strCache>
            </c:strRef>
          </c:tx>
          <c:spPr>
            <a:solidFill>
              <a:schemeClr val="accent3">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Graphs!$A$24:$A$26</c:f>
              <c:strCache>
                <c:ptCount val="3"/>
                <c:pt idx="0">
                  <c:v>Work with carers to better understand what support is needed through transition and change so that support can be tailored and targeted for them</c:v>
                </c:pt>
                <c:pt idx="1">
                  <c:v>Work with young carers to co-produce appropriate transition resources and tools to prepare them for life as an adult carer</c:v>
                </c:pt>
                <c:pt idx="2">
                  <c:v>Provide meaningful contact and support to those coming to the end of their caring role or who have recently come to the end of caring for someone</c:v>
                </c:pt>
              </c:strCache>
            </c:strRef>
          </c:cat>
          <c:val>
            <c:numRef>
              <c:f>Graphs!$B$24:$B$26</c:f>
              <c:numCache>
                <c:formatCode>0%</c:formatCode>
                <c:ptCount val="3"/>
                <c:pt idx="0">
                  <c:v>0.76400000000000001</c:v>
                </c:pt>
                <c:pt idx="1">
                  <c:v>0.71589999999999998</c:v>
                </c:pt>
                <c:pt idx="2">
                  <c:v>0.70109999999999995</c:v>
                </c:pt>
              </c:numCache>
            </c:numRef>
          </c:val>
          <c:extLst>
            <c:ext xmlns:c16="http://schemas.microsoft.com/office/drawing/2014/chart" uri="{C3380CC4-5D6E-409C-BE32-E72D297353CC}">
              <c16:uniqueId val="{00000000-DFA0-448F-B108-BF405B3BF074}"/>
            </c:ext>
          </c:extLst>
        </c:ser>
        <c:ser>
          <c:idx val="1"/>
          <c:order val="1"/>
          <c:tx>
            <c:strRef>
              <c:f>Graphs!$C$23</c:f>
              <c:strCache>
                <c:ptCount val="1"/>
                <c:pt idx="0">
                  <c:v>Agree</c:v>
                </c:pt>
              </c:strCache>
            </c:strRef>
          </c:tx>
          <c:spPr>
            <a:solidFill>
              <a:schemeClr val="accent3">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Graphs!$A$24:$A$26</c:f>
              <c:strCache>
                <c:ptCount val="3"/>
                <c:pt idx="0">
                  <c:v>Work with carers to better understand what support is needed through transition and change so that support can be tailored and targeted for them</c:v>
                </c:pt>
                <c:pt idx="1">
                  <c:v>Work with young carers to co-produce appropriate transition resources and tools to prepare them for life as an adult carer</c:v>
                </c:pt>
                <c:pt idx="2">
                  <c:v>Provide meaningful contact and support to those coming to the end of their caring role or who have recently come to the end of caring for someone</c:v>
                </c:pt>
              </c:strCache>
            </c:strRef>
          </c:cat>
          <c:val>
            <c:numRef>
              <c:f>Graphs!$C$24:$C$26</c:f>
              <c:numCache>
                <c:formatCode>0%</c:formatCode>
                <c:ptCount val="3"/>
                <c:pt idx="0">
                  <c:v>0.17979999999999999</c:v>
                </c:pt>
                <c:pt idx="1">
                  <c:v>0.19320000000000001</c:v>
                </c:pt>
                <c:pt idx="2">
                  <c:v>0.21840000000000001</c:v>
                </c:pt>
              </c:numCache>
            </c:numRef>
          </c:val>
          <c:extLst>
            <c:ext xmlns:c16="http://schemas.microsoft.com/office/drawing/2014/chart" uri="{C3380CC4-5D6E-409C-BE32-E72D297353CC}">
              <c16:uniqueId val="{00000001-DFA0-448F-B108-BF405B3BF074}"/>
            </c:ext>
          </c:extLst>
        </c:ser>
        <c:ser>
          <c:idx val="2"/>
          <c:order val="2"/>
          <c:tx>
            <c:strRef>
              <c:f>Graphs!$D$23</c:f>
              <c:strCache>
                <c:ptCount val="1"/>
                <c:pt idx="0">
                  <c:v>Neither agree nor disagree</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Graphs!$A$24:$A$26</c:f>
              <c:strCache>
                <c:ptCount val="3"/>
                <c:pt idx="0">
                  <c:v>Work with carers to better understand what support is needed through transition and change so that support can be tailored and targeted for them</c:v>
                </c:pt>
                <c:pt idx="1">
                  <c:v>Work with young carers to co-produce appropriate transition resources and tools to prepare them for life as an adult carer</c:v>
                </c:pt>
                <c:pt idx="2">
                  <c:v>Provide meaningful contact and support to those coming to the end of their caring role or who have recently come to the end of caring for someone</c:v>
                </c:pt>
              </c:strCache>
            </c:strRef>
          </c:cat>
          <c:val>
            <c:numRef>
              <c:f>Graphs!$D$24:$D$26</c:f>
              <c:numCache>
                <c:formatCode>0%</c:formatCode>
                <c:ptCount val="3"/>
                <c:pt idx="0">
                  <c:v>2.2499999999999999E-2</c:v>
                </c:pt>
                <c:pt idx="1">
                  <c:v>4.5499999999999999E-2</c:v>
                </c:pt>
                <c:pt idx="2">
                  <c:v>4.5999999999999999E-2</c:v>
                </c:pt>
              </c:numCache>
            </c:numRef>
          </c:val>
          <c:extLst>
            <c:ext xmlns:c16="http://schemas.microsoft.com/office/drawing/2014/chart" uri="{C3380CC4-5D6E-409C-BE32-E72D297353CC}">
              <c16:uniqueId val="{00000002-DFA0-448F-B108-BF405B3BF074}"/>
            </c:ext>
          </c:extLst>
        </c:ser>
        <c:ser>
          <c:idx val="3"/>
          <c:order val="3"/>
          <c:tx>
            <c:strRef>
              <c:f>Graphs!$E$23</c:f>
              <c:strCache>
                <c:ptCount val="1"/>
                <c:pt idx="0">
                  <c:v>Disagree</c:v>
                </c:pt>
              </c:strCache>
            </c:strRef>
          </c:tx>
          <c:spPr>
            <a:solidFill>
              <a:schemeClr val="accent6">
                <a:lumMod val="75000"/>
              </a:schemeClr>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8-DFA0-448F-B108-BF405B3BF074}"/>
                </c:ext>
              </c:extLst>
            </c:dLbl>
            <c:dLbl>
              <c:idx val="2"/>
              <c:delete val="1"/>
              <c:extLst>
                <c:ext xmlns:c15="http://schemas.microsoft.com/office/drawing/2012/chart" uri="{CE6537A1-D6FC-4f65-9D91-7224C49458BB}"/>
                <c:ext xmlns:c16="http://schemas.microsoft.com/office/drawing/2014/chart" uri="{C3380CC4-5D6E-409C-BE32-E72D297353CC}">
                  <c16:uniqueId val="{00000006-DFA0-448F-B108-BF405B3BF074}"/>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Graphs!$A$24:$A$26</c:f>
              <c:strCache>
                <c:ptCount val="3"/>
                <c:pt idx="0">
                  <c:v>Work with carers to better understand what support is needed through transition and change so that support can be tailored and targeted for them</c:v>
                </c:pt>
                <c:pt idx="1">
                  <c:v>Work with young carers to co-produce appropriate transition resources and tools to prepare them for life as an adult carer</c:v>
                </c:pt>
                <c:pt idx="2">
                  <c:v>Provide meaningful contact and support to those coming to the end of their caring role or who have recently come to the end of caring for someone</c:v>
                </c:pt>
              </c:strCache>
            </c:strRef>
          </c:cat>
          <c:val>
            <c:numRef>
              <c:f>Graphs!$E$24:$E$26</c:f>
              <c:numCache>
                <c:formatCode>0%</c:formatCode>
                <c:ptCount val="3"/>
                <c:pt idx="0">
                  <c:v>1.12E-2</c:v>
                </c:pt>
                <c:pt idx="1">
                  <c:v>2.2700000000000001E-2</c:v>
                </c:pt>
                <c:pt idx="2">
                  <c:v>1.15E-2</c:v>
                </c:pt>
              </c:numCache>
            </c:numRef>
          </c:val>
          <c:extLst>
            <c:ext xmlns:c16="http://schemas.microsoft.com/office/drawing/2014/chart" uri="{C3380CC4-5D6E-409C-BE32-E72D297353CC}">
              <c16:uniqueId val="{00000003-DFA0-448F-B108-BF405B3BF074}"/>
            </c:ext>
          </c:extLst>
        </c:ser>
        <c:ser>
          <c:idx val="4"/>
          <c:order val="4"/>
          <c:tx>
            <c:strRef>
              <c:f>Graphs!$F$23</c:f>
              <c:strCache>
                <c:ptCount val="1"/>
                <c:pt idx="0">
                  <c:v>Strongly disagree</c:v>
                </c:pt>
              </c:strCache>
            </c:strRef>
          </c:tx>
          <c:spPr>
            <a:solidFill>
              <a:srgbClr val="C00000"/>
            </a:solidFill>
            <a:ln>
              <a:noFill/>
            </a:ln>
            <a:effectLst/>
          </c:spPr>
          <c:invertIfNegative val="0"/>
          <c:dLbls>
            <c:dLbl>
              <c:idx val="0"/>
              <c:layout>
                <c:manualLayout>
                  <c:x val="1.1134773722986117E-3"/>
                  <c:y val="3.286210285372431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FA0-448F-B108-BF405B3BF074}"/>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Graphs!$A$24:$A$26</c:f>
              <c:strCache>
                <c:ptCount val="3"/>
                <c:pt idx="0">
                  <c:v>Work with carers to better understand what support is needed through transition and change so that support can be tailored and targeted for them</c:v>
                </c:pt>
                <c:pt idx="1">
                  <c:v>Work with young carers to co-produce appropriate transition resources and tools to prepare them for life as an adult carer</c:v>
                </c:pt>
                <c:pt idx="2">
                  <c:v>Provide meaningful contact and support to those coming to the end of their caring role or who have recently come to the end of caring for someone</c:v>
                </c:pt>
              </c:strCache>
            </c:strRef>
          </c:cat>
          <c:val>
            <c:numRef>
              <c:f>Graphs!$F$24:$F$26</c:f>
              <c:numCache>
                <c:formatCode>0%</c:formatCode>
                <c:ptCount val="3"/>
                <c:pt idx="0">
                  <c:v>2.2499999999999999E-2</c:v>
                </c:pt>
                <c:pt idx="1">
                  <c:v>2.2700000000000001E-2</c:v>
                </c:pt>
                <c:pt idx="2">
                  <c:v>2.3E-2</c:v>
                </c:pt>
              </c:numCache>
            </c:numRef>
          </c:val>
          <c:extLst>
            <c:ext xmlns:c16="http://schemas.microsoft.com/office/drawing/2014/chart" uri="{C3380CC4-5D6E-409C-BE32-E72D297353CC}">
              <c16:uniqueId val="{00000004-DFA0-448F-B108-BF405B3BF074}"/>
            </c:ext>
          </c:extLst>
        </c:ser>
        <c:dLbls>
          <c:showLegendKey val="0"/>
          <c:showVal val="0"/>
          <c:showCatName val="0"/>
          <c:showSerName val="0"/>
          <c:showPercent val="0"/>
          <c:showBubbleSize val="0"/>
        </c:dLbls>
        <c:gapWidth val="150"/>
        <c:overlap val="100"/>
        <c:axId val="1770339279"/>
        <c:axId val="1770341359"/>
      </c:barChart>
      <c:catAx>
        <c:axId val="177033927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770341359"/>
        <c:crosses val="autoZero"/>
        <c:auto val="1"/>
        <c:lblAlgn val="ctr"/>
        <c:lblOffset val="100"/>
        <c:noMultiLvlLbl val="0"/>
      </c:catAx>
      <c:valAx>
        <c:axId val="1770341359"/>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77033927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stacked"/>
        <c:varyColors val="0"/>
        <c:ser>
          <c:idx val="0"/>
          <c:order val="0"/>
          <c:tx>
            <c:strRef>
              <c:f>Graphs!$B$29</c:f>
              <c:strCache>
                <c:ptCount val="1"/>
                <c:pt idx="0">
                  <c:v>Strongly agree</c:v>
                </c:pt>
              </c:strCache>
            </c:strRef>
          </c:tx>
          <c:spPr>
            <a:solidFill>
              <a:schemeClr val="accent3">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Graphs!$A$30:$A$32</c:f>
              <c:strCache>
                <c:ptCount val="3"/>
                <c:pt idx="0">
                  <c:v>Work with carers to design good quality support, including networks of peer support in and across communities</c:v>
                </c:pt>
                <c:pt idx="1">
                  <c:v>Work with carers to understand better what a good short breaks offer should be and with them design a menu of opportunity</c:v>
                </c:pt>
                <c:pt idx="2">
                  <c:v>Work with our partners, including the voluntary and community sector, to maximise access to existing clubs, activities, and groups so that carers know where they are and how to access them either for themselves or the person they care for</c:v>
                </c:pt>
              </c:strCache>
            </c:strRef>
          </c:cat>
          <c:val>
            <c:numRef>
              <c:f>Graphs!$B$30:$B$32</c:f>
              <c:numCache>
                <c:formatCode>0%</c:formatCode>
                <c:ptCount val="3"/>
                <c:pt idx="0">
                  <c:v>0.72</c:v>
                </c:pt>
                <c:pt idx="1">
                  <c:v>0.72</c:v>
                </c:pt>
                <c:pt idx="2">
                  <c:v>0.73</c:v>
                </c:pt>
              </c:numCache>
            </c:numRef>
          </c:val>
          <c:extLst>
            <c:ext xmlns:c16="http://schemas.microsoft.com/office/drawing/2014/chart" uri="{C3380CC4-5D6E-409C-BE32-E72D297353CC}">
              <c16:uniqueId val="{00000000-85A4-426A-8192-842464DD151B}"/>
            </c:ext>
          </c:extLst>
        </c:ser>
        <c:ser>
          <c:idx val="1"/>
          <c:order val="1"/>
          <c:tx>
            <c:strRef>
              <c:f>Graphs!$C$29</c:f>
              <c:strCache>
                <c:ptCount val="1"/>
                <c:pt idx="0">
                  <c:v>Agree</c:v>
                </c:pt>
              </c:strCache>
            </c:strRef>
          </c:tx>
          <c:spPr>
            <a:solidFill>
              <a:schemeClr val="accent3">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Graphs!$A$30:$A$32</c:f>
              <c:strCache>
                <c:ptCount val="3"/>
                <c:pt idx="0">
                  <c:v>Work with carers to design good quality support, including networks of peer support in and across communities</c:v>
                </c:pt>
                <c:pt idx="1">
                  <c:v>Work with carers to understand better what a good short breaks offer should be and with them design a menu of opportunity</c:v>
                </c:pt>
                <c:pt idx="2">
                  <c:v>Work with our partners, including the voluntary and community sector, to maximise access to existing clubs, activities, and groups so that carers know where they are and how to access them either for themselves or the person they care for</c:v>
                </c:pt>
              </c:strCache>
            </c:strRef>
          </c:cat>
          <c:val>
            <c:numRef>
              <c:f>Graphs!$C$30:$C$32</c:f>
              <c:numCache>
                <c:formatCode>0%</c:formatCode>
                <c:ptCount val="3"/>
                <c:pt idx="0">
                  <c:v>0.17</c:v>
                </c:pt>
                <c:pt idx="1">
                  <c:v>0.22</c:v>
                </c:pt>
                <c:pt idx="2">
                  <c:v>0.18</c:v>
                </c:pt>
              </c:numCache>
            </c:numRef>
          </c:val>
          <c:extLst>
            <c:ext xmlns:c16="http://schemas.microsoft.com/office/drawing/2014/chart" uri="{C3380CC4-5D6E-409C-BE32-E72D297353CC}">
              <c16:uniqueId val="{00000001-85A4-426A-8192-842464DD151B}"/>
            </c:ext>
          </c:extLst>
        </c:ser>
        <c:ser>
          <c:idx val="2"/>
          <c:order val="2"/>
          <c:tx>
            <c:strRef>
              <c:f>Graphs!$D$29</c:f>
              <c:strCache>
                <c:ptCount val="1"/>
                <c:pt idx="0">
                  <c:v>Neither agree nor disagree</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Graphs!$A$30:$A$32</c:f>
              <c:strCache>
                <c:ptCount val="3"/>
                <c:pt idx="0">
                  <c:v>Work with carers to design good quality support, including networks of peer support in and across communities</c:v>
                </c:pt>
                <c:pt idx="1">
                  <c:v>Work with carers to understand better what a good short breaks offer should be and with them design a menu of opportunity</c:v>
                </c:pt>
                <c:pt idx="2">
                  <c:v>Work with our partners, including the voluntary and community sector, to maximise access to existing clubs, activities, and groups so that carers know where they are and how to access them either for themselves or the person they care for</c:v>
                </c:pt>
              </c:strCache>
            </c:strRef>
          </c:cat>
          <c:val>
            <c:numRef>
              <c:f>Graphs!$D$30:$D$32</c:f>
              <c:numCache>
                <c:formatCode>0%</c:formatCode>
                <c:ptCount val="3"/>
                <c:pt idx="0">
                  <c:v>0.08</c:v>
                </c:pt>
                <c:pt idx="1">
                  <c:v>0.03</c:v>
                </c:pt>
                <c:pt idx="2">
                  <c:v>0.06</c:v>
                </c:pt>
              </c:numCache>
            </c:numRef>
          </c:val>
          <c:extLst>
            <c:ext xmlns:c16="http://schemas.microsoft.com/office/drawing/2014/chart" uri="{C3380CC4-5D6E-409C-BE32-E72D297353CC}">
              <c16:uniqueId val="{00000002-85A4-426A-8192-842464DD151B}"/>
            </c:ext>
          </c:extLst>
        </c:ser>
        <c:ser>
          <c:idx val="3"/>
          <c:order val="3"/>
          <c:tx>
            <c:strRef>
              <c:f>Graphs!$E$29</c:f>
              <c:strCache>
                <c:ptCount val="1"/>
                <c:pt idx="0">
                  <c:v>Disagree</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Graphs!$A$30:$A$32</c:f>
              <c:strCache>
                <c:ptCount val="3"/>
                <c:pt idx="0">
                  <c:v>Work with carers to design good quality support, including networks of peer support in and across communities</c:v>
                </c:pt>
                <c:pt idx="1">
                  <c:v>Work with carers to understand better what a good short breaks offer should be and with them design a menu of opportunity</c:v>
                </c:pt>
                <c:pt idx="2">
                  <c:v>Work with our partners, including the voluntary and community sector, to maximise access to existing clubs, activities, and groups so that carers know where they are and how to access them either for themselves or the person they care for</c:v>
                </c:pt>
              </c:strCache>
            </c:strRef>
          </c:cat>
          <c:val>
            <c:numRef>
              <c:f>Graphs!$E$30:$E$32</c:f>
              <c:numCache>
                <c:formatCode>0%</c:formatCode>
                <c:ptCount val="3"/>
                <c:pt idx="0">
                  <c:v>0.02</c:v>
                </c:pt>
                <c:pt idx="1">
                  <c:v>0.02</c:v>
                </c:pt>
                <c:pt idx="2">
                  <c:v>0.02</c:v>
                </c:pt>
              </c:numCache>
            </c:numRef>
          </c:val>
          <c:extLst>
            <c:ext xmlns:c16="http://schemas.microsoft.com/office/drawing/2014/chart" uri="{C3380CC4-5D6E-409C-BE32-E72D297353CC}">
              <c16:uniqueId val="{00000003-85A4-426A-8192-842464DD151B}"/>
            </c:ext>
          </c:extLst>
        </c:ser>
        <c:ser>
          <c:idx val="4"/>
          <c:order val="4"/>
          <c:tx>
            <c:strRef>
              <c:f>Graphs!$F$29</c:f>
              <c:strCache>
                <c:ptCount val="1"/>
                <c:pt idx="0">
                  <c:v>Strongly disagree</c:v>
                </c:pt>
              </c:strCache>
            </c:strRef>
          </c:tx>
          <c:spPr>
            <a:solidFill>
              <a:srgbClr val="C00000"/>
            </a:solidFill>
            <a:ln>
              <a:noFill/>
            </a:ln>
            <a:effectLst/>
          </c:spPr>
          <c:invertIfNegative val="0"/>
          <c:dLbls>
            <c:delete val="1"/>
          </c:dLbls>
          <c:cat>
            <c:strRef>
              <c:f>Graphs!$A$30:$A$32</c:f>
              <c:strCache>
                <c:ptCount val="3"/>
                <c:pt idx="0">
                  <c:v>Work with carers to design good quality support, including networks of peer support in and across communities</c:v>
                </c:pt>
                <c:pt idx="1">
                  <c:v>Work with carers to understand better what a good short breaks offer should be and with them design a menu of opportunity</c:v>
                </c:pt>
                <c:pt idx="2">
                  <c:v>Work with our partners, including the voluntary and community sector, to maximise access to existing clubs, activities, and groups so that carers know where they are and how to access them either for themselves or the person they care for</c:v>
                </c:pt>
              </c:strCache>
            </c:strRef>
          </c:cat>
          <c:val>
            <c:numRef>
              <c:f>Graphs!$F$30:$F$32</c:f>
              <c:numCache>
                <c:formatCode>0%</c:formatCode>
                <c:ptCount val="3"/>
                <c:pt idx="0">
                  <c:v>0.01</c:v>
                </c:pt>
                <c:pt idx="1">
                  <c:v>0.01</c:v>
                </c:pt>
                <c:pt idx="2">
                  <c:v>0.01</c:v>
                </c:pt>
              </c:numCache>
            </c:numRef>
          </c:val>
          <c:extLst>
            <c:ext xmlns:c16="http://schemas.microsoft.com/office/drawing/2014/chart" uri="{C3380CC4-5D6E-409C-BE32-E72D297353CC}">
              <c16:uniqueId val="{00000004-85A4-426A-8192-842464DD151B}"/>
            </c:ext>
          </c:extLst>
        </c:ser>
        <c:dLbls>
          <c:dLblPos val="ctr"/>
          <c:showLegendKey val="0"/>
          <c:showVal val="1"/>
          <c:showCatName val="0"/>
          <c:showSerName val="0"/>
          <c:showPercent val="0"/>
          <c:showBubbleSize val="0"/>
        </c:dLbls>
        <c:gapWidth val="150"/>
        <c:overlap val="100"/>
        <c:axId val="1726954967"/>
        <c:axId val="1617894760"/>
      </c:barChart>
      <c:catAx>
        <c:axId val="172695496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617894760"/>
        <c:crosses val="autoZero"/>
        <c:auto val="1"/>
        <c:lblAlgn val="ctr"/>
        <c:lblOffset val="100"/>
        <c:noMultiLvlLbl val="0"/>
      </c:catAx>
      <c:valAx>
        <c:axId val="1617894760"/>
        <c:scaling>
          <c:orientation val="minMax"/>
          <c:max val="1"/>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7269549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stacked"/>
        <c:varyColors val="0"/>
        <c:ser>
          <c:idx val="0"/>
          <c:order val="0"/>
          <c:tx>
            <c:strRef>
              <c:f>Graphs!$B$35</c:f>
              <c:strCache>
                <c:ptCount val="1"/>
                <c:pt idx="0">
                  <c:v>Strongly agree</c:v>
                </c:pt>
              </c:strCache>
            </c:strRef>
          </c:tx>
          <c:spPr>
            <a:solidFill>
              <a:schemeClr val="accent3">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Graphs!$A$36:$A$38</c:f>
              <c:strCache>
                <c:ptCount val="3"/>
                <c:pt idx="0">
                  <c:v>Maintain and continue to develop links with schools, colleges, health, employers, local voluntary organisations and residents to raise carer awareness and support to carers</c:v>
                </c:pt>
                <c:pt idx="1">
                  <c:v>Develop and deliver an awareness training programme so that the value and needs of carers are recognized and supported with compassion</c:v>
                </c:pt>
                <c:pt idx="2">
                  <c:v>Design, promote and support schemes and awards that raise carers awareness and recognition for the important role they play in society</c:v>
                </c:pt>
              </c:strCache>
            </c:strRef>
          </c:cat>
          <c:val>
            <c:numRef>
              <c:f>Graphs!$B$36:$B$38</c:f>
              <c:numCache>
                <c:formatCode>0%</c:formatCode>
                <c:ptCount val="3"/>
                <c:pt idx="0">
                  <c:v>0.64</c:v>
                </c:pt>
                <c:pt idx="1">
                  <c:v>0.65</c:v>
                </c:pt>
                <c:pt idx="2">
                  <c:v>0.65</c:v>
                </c:pt>
              </c:numCache>
            </c:numRef>
          </c:val>
          <c:extLst>
            <c:ext xmlns:c16="http://schemas.microsoft.com/office/drawing/2014/chart" uri="{C3380CC4-5D6E-409C-BE32-E72D297353CC}">
              <c16:uniqueId val="{00000000-8D64-4753-90E1-A412F66E4B3A}"/>
            </c:ext>
          </c:extLst>
        </c:ser>
        <c:ser>
          <c:idx val="1"/>
          <c:order val="1"/>
          <c:tx>
            <c:strRef>
              <c:f>Graphs!$C$35</c:f>
              <c:strCache>
                <c:ptCount val="1"/>
                <c:pt idx="0">
                  <c:v>Agree</c:v>
                </c:pt>
              </c:strCache>
            </c:strRef>
          </c:tx>
          <c:spPr>
            <a:solidFill>
              <a:schemeClr val="accent3">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Graphs!$A$36:$A$38</c:f>
              <c:strCache>
                <c:ptCount val="3"/>
                <c:pt idx="0">
                  <c:v>Maintain and continue to develop links with schools, colleges, health, employers, local voluntary organisations and residents to raise carer awareness and support to carers</c:v>
                </c:pt>
                <c:pt idx="1">
                  <c:v>Develop and deliver an awareness training programme so that the value and needs of carers are recognized and supported with compassion</c:v>
                </c:pt>
                <c:pt idx="2">
                  <c:v>Design, promote and support schemes and awards that raise carers awareness and recognition for the important role they play in society</c:v>
                </c:pt>
              </c:strCache>
            </c:strRef>
          </c:cat>
          <c:val>
            <c:numRef>
              <c:f>Graphs!$C$36:$C$38</c:f>
              <c:numCache>
                <c:formatCode>0%</c:formatCode>
                <c:ptCount val="3"/>
                <c:pt idx="0">
                  <c:v>0.27</c:v>
                </c:pt>
                <c:pt idx="1">
                  <c:v>0.25</c:v>
                </c:pt>
                <c:pt idx="2">
                  <c:v>0.24</c:v>
                </c:pt>
              </c:numCache>
            </c:numRef>
          </c:val>
          <c:extLst>
            <c:ext xmlns:c16="http://schemas.microsoft.com/office/drawing/2014/chart" uri="{C3380CC4-5D6E-409C-BE32-E72D297353CC}">
              <c16:uniqueId val="{00000001-8D64-4753-90E1-A412F66E4B3A}"/>
            </c:ext>
          </c:extLst>
        </c:ser>
        <c:ser>
          <c:idx val="2"/>
          <c:order val="2"/>
          <c:tx>
            <c:strRef>
              <c:f>Graphs!$D$35</c:f>
              <c:strCache>
                <c:ptCount val="1"/>
                <c:pt idx="0">
                  <c:v>Neither agree nor disagree</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Graphs!$A$36:$A$38</c:f>
              <c:strCache>
                <c:ptCount val="3"/>
                <c:pt idx="0">
                  <c:v>Maintain and continue to develop links with schools, colleges, health, employers, local voluntary organisations and residents to raise carer awareness and support to carers</c:v>
                </c:pt>
                <c:pt idx="1">
                  <c:v>Develop and deliver an awareness training programme so that the value and needs of carers are recognized and supported with compassion</c:v>
                </c:pt>
                <c:pt idx="2">
                  <c:v>Design, promote and support schemes and awards that raise carers awareness and recognition for the important role they play in society</c:v>
                </c:pt>
              </c:strCache>
            </c:strRef>
          </c:cat>
          <c:val>
            <c:numRef>
              <c:f>Graphs!$D$36:$D$38</c:f>
              <c:numCache>
                <c:formatCode>0%</c:formatCode>
                <c:ptCount val="3"/>
                <c:pt idx="0">
                  <c:v>0.06</c:v>
                </c:pt>
                <c:pt idx="1">
                  <c:v>0.06</c:v>
                </c:pt>
                <c:pt idx="2">
                  <c:v>7.0000000000000007E-2</c:v>
                </c:pt>
              </c:numCache>
            </c:numRef>
          </c:val>
          <c:extLst>
            <c:ext xmlns:c16="http://schemas.microsoft.com/office/drawing/2014/chart" uri="{C3380CC4-5D6E-409C-BE32-E72D297353CC}">
              <c16:uniqueId val="{00000002-8D64-4753-90E1-A412F66E4B3A}"/>
            </c:ext>
          </c:extLst>
        </c:ser>
        <c:ser>
          <c:idx val="3"/>
          <c:order val="3"/>
          <c:tx>
            <c:strRef>
              <c:f>Graphs!$E$35</c:f>
              <c:strCache>
                <c:ptCount val="1"/>
                <c:pt idx="0">
                  <c:v>Disagree</c:v>
                </c:pt>
              </c:strCache>
            </c:strRef>
          </c:tx>
          <c:spPr>
            <a:solidFill>
              <a:schemeClr val="accent6">
                <a:lumMod val="75000"/>
              </a:schemeClr>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7-8D64-4753-90E1-A412F66E4B3A}"/>
                </c:ext>
              </c:extLst>
            </c:dLbl>
            <c:dLbl>
              <c:idx val="2"/>
              <c:delete val="1"/>
              <c:extLst>
                <c:ext xmlns:c15="http://schemas.microsoft.com/office/drawing/2012/chart" uri="{CE6537A1-D6FC-4f65-9D91-7224C49458BB}"/>
                <c:ext xmlns:c16="http://schemas.microsoft.com/office/drawing/2014/chart" uri="{C3380CC4-5D6E-409C-BE32-E72D297353CC}">
                  <c16:uniqueId val="{00000008-8D64-4753-90E1-A412F66E4B3A}"/>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Graphs!$A$36:$A$38</c:f>
              <c:strCache>
                <c:ptCount val="3"/>
                <c:pt idx="0">
                  <c:v>Maintain and continue to develop links with schools, colleges, health, employers, local voluntary organisations and residents to raise carer awareness and support to carers</c:v>
                </c:pt>
                <c:pt idx="1">
                  <c:v>Develop and deliver an awareness training programme so that the value and needs of carers are recognized and supported with compassion</c:v>
                </c:pt>
                <c:pt idx="2">
                  <c:v>Design, promote and support schemes and awards that raise carers awareness and recognition for the important role they play in society</c:v>
                </c:pt>
              </c:strCache>
            </c:strRef>
          </c:cat>
          <c:val>
            <c:numRef>
              <c:f>Graphs!$E$36:$E$38</c:f>
              <c:numCache>
                <c:formatCode>0%</c:formatCode>
                <c:ptCount val="3"/>
                <c:pt idx="0">
                  <c:v>0.02</c:v>
                </c:pt>
                <c:pt idx="1">
                  <c:v>0.01</c:v>
                </c:pt>
                <c:pt idx="2">
                  <c:v>0.01</c:v>
                </c:pt>
              </c:numCache>
            </c:numRef>
          </c:val>
          <c:extLst>
            <c:ext xmlns:c16="http://schemas.microsoft.com/office/drawing/2014/chart" uri="{C3380CC4-5D6E-409C-BE32-E72D297353CC}">
              <c16:uniqueId val="{00000003-8D64-4753-90E1-A412F66E4B3A}"/>
            </c:ext>
          </c:extLst>
        </c:ser>
        <c:ser>
          <c:idx val="4"/>
          <c:order val="4"/>
          <c:tx>
            <c:strRef>
              <c:f>Graphs!$F$35</c:f>
              <c:strCache>
                <c:ptCount val="1"/>
                <c:pt idx="0">
                  <c:v>Strongly disagree</c:v>
                </c:pt>
              </c:strCache>
            </c:strRef>
          </c:tx>
          <c:spPr>
            <a:solidFill>
              <a:srgbClr val="C00000"/>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4-8D64-4753-90E1-A412F66E4B3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Graphs!$A$36:$A$38</c:f>
              <c:strCache>
                <c:ptCount val="3"/>
                <c:pt idx="0">
                  <c:v>Maintain and continue to develop links with schools, colleges, health, employers, local voluntary organisations and residents to raise carer awareness and support to carers</c:v>
                </c:pt>
                <c:pt idx="1">
                  <c:v>Develop and deliver an awareness training programme so that the value and needs of carers are recognized and supported with compassion</c:v>
                </c:pt>
                <c:pt idx="2">
                  <c:v>Design, promote and support schemes and awards that raise carers awareness and recognition for the important role they play in society</c:v>
                </c:pt>
              </c:strCache>
            </c:strRef>
          </c:cat>
          <c:val>
            <c:numRef>
              <c:f>Graphs!$F$36:$F$38</c:f>
              <c:numCache>
                <c:formatCode>0%</c:formatCode>
                <c:ptCount val="3"/>
                <c:pt idx="0">
                  <c:v>0.01</c:v>
                </c:pt>
                <c:pt idx="1">
                  <c:v>0.03</c:v>
                </c:pt>
                <c:pt idx="2">
                  <c:v>0.03</c:v>
                </c:pt>
              </c:numCache>
            </c:numRef>
          </c:val>
          <c:extLst>
            <c:ext xmlns:c16="http://schemas.microsoft.com/office/drawing/2014/chart" uri="{C3380CC4-5D6E-409C-BE32-E72D297353CC}">
              <c16:uniqueId val="{00000005-8D64-4753-90E1-A412F66E4B3A}"/>
            </c:ext>
          </c:extLst>
        </c:ser>
        <c:dLbls>
          <c:dLblPos val="ctr"/>
          <c:showLegendKey val="0"/>
          <c:showVal val="1"/>
          <c:showCatName val="0"/>
          <c:showSerName val="0"/>
          <c:showPercent val="0"/>
          <c:showBubbleSize val="0"/>
        </c:dLbls>
        <c:gapWidth val="150"/>
        <c:overlap val="100"/>
        <c:axId val="180592104"/>
        <c:axId val="121068120"/>
      </c:barChart>
      <c:catAx>
        <c:axId val="1805921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21068120"/>
        <c:crosses val="autoZero"/>
        <c:auto val="1"/>
        <c:lblAlgn val="ctr"/>
        <c:lblOffset val="100"/>
        <c:noMultiLvlLbl val="0"/>
      </c:catAx>
      <c:valAx>
        <c:axId val="121068120"/>
        <c:scaling>
          <c:orientation val="minMax"/>
          <c:max val="1"/>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805921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stacked"/>
        <c:varyColors val="0"/>
        <c:ser>
          <c:idx val="0"/>
          <c:order val="0"/>
          <c:tx>
            <c:strRef>
              <c:f>Graphs!$B$41</c:f>
              <c:strCache>
                <c:ptCount val="1"/>
                <c:pt idx="0">
                  <c:v>Strongly agree</c:v>
                </c:pt>
              </c:strCache>
            </c:strRef>
          </c:tx>
          <c:spPr>
            <a:solidFill>
              <a:schemeClr val="accent3">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Graphs!$A$42:$A$44</c:f>
              <c:strCache>
                <c:ptCount val="3"/>
                <c:pt idx="0">
                  <c:v>Stay connected with carers and continue to build our understanding of their lived experiences as we deliver this strategy</c:v>
                </c:pt>
                <c:pt idx="1">
                  <c:v>Work with carers to co-produce the action plans that will deliver this strategy</c:v>
                </c:pt>
                <c:pt idx="2">
                  <c:v>Support carers to be involved in the decisions that will deliver this strategy</c:v>
                </c:pt>
              </c:strCache>
            </c:strRef>
          </c:cat>
          <c:val>
            <c:numRef>
              <c:f>Graphs!$B$42:$B$44</c:f>
              <c:numCache>
                <c:formatCode>0%</c:formatCode>
                <c:ptCount val="3"/>
                <c:pt idx="0">
                  <c:v>0.74</c:v>
                </c:pt>
                <c:pt idx="1">
                  <c:v>0.73</c:v>
                </c:pt>
                <c:pt idx="2">
                  <c:v>0.75</c:v>
                </c:pt>
              </c:numCache>
            </c:numRef>
          </c:val>
          <c:extLst>
            <c:ext xmlns:c16="http://schemas.microsoft.com/office/drawing/2014/chart" uri="{C3380CC4-5D6E-409C-BE32-E72D297353CC}">
              <c16:uniqueId val="{00000000-AB9B-4BCB-B26B-132C6821D83A}"/>
            </c:ext>
          </c:extLst>
        </c:ser>
        <c:ser>
          <c:idx val="1"/>
          <c:order val="1"/>
          <c:tx>
            <c:strRef>
              <c:f>Graphs!$C$41</c:f>
              <c:strCache>
                <c:ptCount val="1"/>
                <c:pt idx="0">
                  <c:v>Agree</c:v>
                </c:pt>
              </c:strCache>
            </c:strRef>
          </c:tx>
          <c:spPr>
            <a:solidFill>
              <a:schemeClr val="accent3">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Graphs!$A$42:$A$44</c:f>
              <c:strCache>
                <c:ptCount val="3"/>
                <c:pt idx="0">
                  <c:v>Stay connected with carers and continue to build our understanding of their lived experiences as we deliver this strategy</c:v>
                </c:pt>
                <c:pt idx="1">
                  <c:v>Work with carers to co-produce the action plans that will deliver this strategy</c:v>
                </c:pt>
                <c:pt idx="2">
                  <c:v>Support carers to be involved in the decisions that will deliver this strategy</c:v>
                </c:pt>
              </c:strCache>
            </c:strRef>
          </c:cat>
          <c:val>
            <c:numRef>
              <c:f>Graphs!$C$42:$C$44</c:f>
              <c:numCache>
                <c:formatCode>0%</c:formatCode>
                <c:ptCount val="3"/>
                <c:pt idx="0">
                  <c:v>0.2</c:v>
                </c:pt>
                <c:pt idx="1">
                  <c:v>0.18</c:v>
                </c:pt>
                <c:pt idx="2">
                  <c:v>0.18</c:v>
                </c:pt>
              </c:numCache>
            </c:numRef>
          </c:val>
          <c:extLst>
            <c:ext xmlns:c16="http://schemas.microsoft.com/office/drawing/2014/chart" uri="{C3380CC4-5D6E-409C-BE32-E72D297353CC}">
              <c16:uniqueId val="{00000001-AB9B-4BCB-B26B-132C6821D83A}"/>
            </c:ext>
          </c:extLst>
        </c:ser>
        <c:ser>
          <c:idx val="2"/>
          <c:order val="2"/>
          <c:tx>
            <c:strRef>
              <c:f>Graphs!$D$41</c:f>
              <c:strCache>
                <c:ptCount val="1"/>
                <c:pt idx="0">
                  <c:v>Neither agree nor disagree</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Graphs!$A$42:$A$44</c:f>
              <c:strCache>
                <c:ptCount val="3"/>
                <c:pt idx="0">
                  <c:v>Stay connected with carers and continue to build our understanding of their lived experiences as we deliver this strategy</c:v>
                </c:pt>
                <c:pt idx="1">
                  <c:v>Work with carers to co-produce the action plans that will deliver this strategy</c:v>
                </c:pt>
                <c:pt idx="2">
                  <c:v>Support carers to be involved in the decisions that will deliver this strategy</c:v>
                </c:pt>
              </c:strCache>
            </c:strRef>
          </c:cat>
          <c:val>
            <c:numRef>
              <c:f>Graphs!$D$42:$D$44</c:f>
              <c:numCache>
                <c:formatCode>0%</c:formatCode>
                <c:ptCount val="3"/>
                <c:pt idx="0">
                  <c:v>0.04</c:v>
                </c:pt>
                <c:pt idx="1">
                  <c:v>0.04</c:v>
                </c:pt>
                <c:pt idx="2">
                  <c:v>0.03</c:v>
                </c:pt>
              </c:numCache>
            </c:numRef>
          </c:val>
          <c:extLst>
            <c:ext xmlns:c16="http://schemas.microsoft.com/office/drawing/2014/chart" uri="{C3380CC4-5D6E-409C-BE32-E72D297353CC}">
              <c16:uniqueId val="{00000002-AB9B-4BCB-B26B-132C6821D83A}"/>
            </c:ext>
          </c:extLst>
        </c:ser>
        <c:ser>
          <c:idx val="3"/>
          <c:order val="3"/>
          <c:tx>
            <c:strRef>
              <c:f>Graphs!$E$41</c:f>
              <c:strCache>
                <c:ptCount val="1"/>
                <c:pt idx="0">
                  <c:v>Disagree</c:v>
                </c:pt>
              </c:strCache>
            </c:strRef>
          </c:tx>
          <c:spPr>
            <a:solidFill>
              <a:schemeClr val="accent6">
                <a:lumMod val="75000"/>
              </a:schemeClr>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3-AB9B-4BCB-B26B-132C6821D83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Graphs!$A$42:$A$44</c:f>
              <c:strCache>
                <c:ptCount val="3"/>
                <c:pt idx="0">
                  <c:v>Stay connected with carers and continue to build our understanding of their lived experiences as we deliver this strategy</c:v>
                </c:pt>
                <c:pt idx="1">
                  <c:v>Work with carers to co-produce the action plans that will deliver this strategy</c:v>
                </c:pt>
                <c:pt idx="2">
                  <c:v>Support carers to be involved in the decisions that will deliver this strategy</c:v>
                </c:pt>
              </c:strCache>
            </c:strRef>
          </c:cat>
          <c:val>
            <c:numRef>
              <c:f>Graphs!$E$42:$E$44</c:f>
              <c:numCache>
                <c:formatCode>0%</c:formatCode>
                <c:ptCount val="3"/>
                <c:pt idx="0">
                  <c:v>0</c:v>
                </c:pt>
                <c:pt idx="1">
                  <c:v>0.03</c:v>
                </c:pt>
                <c:pt idx="2">
                  <c:v>0.03</c:v>
                </c:pt>
              </c:numCache>
            </c:numRef>
          </c:val>
          <c:extLst>
            <c:ext xmlns:c16="http://schemas.microsoft.com/office/drawing/2014/chart" uri="{C3380CC4-5D6E-409C-BE32-E72D297353CC}">
              <c16:uniqueId val="{00000004-AB9B-4BCB-B26B-132C6821D83A}"/>
            </c:ext>
          </c:extLst>
        </c:ser>
        <c:ser>
          <c:idx val="4"/>
          <c:order val="4"/>
          <c:tx>
            <c:strRef>
              <c:f>Graphs!$F$41</c:f>
              <c:strCache>
                <c:ptCount val="1"/>
                <c:pt idx="0">
                  <c:v>Strongly disagree</c:v>
                </c:pt>
              </c:strCache>
            </c:strRef>
          </c:tx>
          <c:spPr>
            <a:solidFill>
              <a:srgbClr val="C00000"/>
            </a:solidFill>
            <a:ln>
              <a:noFill/>
            </a:ln>
            <a:effectLst/>
          </c:spPr>
          <c:invertIfNegative val="0"/>
          <c:dLbls>
            <c:delete val="1"/>
          </c:dLbls>
          <c:cat>
            <c:strRef>
              <c:f>Graphs!$A$42:$A$44</c:f>
              <c:strCache>
                <c:ptCount val="3"/>
                <c:pt idx="0">
                  <c:v>Stay connected with carers and continue to build our understanding of their lived experiences as we deliver this strategy</c:v>
                </c:pt>
                <c:pt idx="1">
                  <c:v>Work with carers to co-produce the action plans that will deliver this strategy</c:v>
                </c:pt>
                <c:pt idx="2">
                  <c:v>Support carers to be involved in the decisions that will deliver this strategy</c:v>
                </c:pt>
              </c:strCache>
            </c:strRef>
          </c:cat>
          <c:val>
            <c:numRef>
              <c:f>Graphs!$F$42:$F$44</c:f>
              <c:numCache>
                <c:formatCode>0%</c:formatCode>
                <c:ptCount val="3"/>
                <c:pt idx="0">
                  <c:v>0.01</c:v>
                </c:pt>
                <c:pt idx="1">
                  <c:v>0.01</c:v>
                </c:pt>
                <c:pt idx="2">
                  <c:v>0</c:v>
                </c:pt>
              </c:numCache>
            </c:numRef>
          </c:val>
          <c:extLst>
            <c:ext xmlns:c16="http://schemas.microsoft.com/office/drawing/2014/chart" uri="{C3380CC4-5D6E-409C-BE32-E72D297353CC}">
              <c16:uniqueId val="{00000005-AB9B-4BCB-B26B-132C6821D83A}"/>
            </c:ext>
          </c:extLst>
        </c:ser>
        <c:dLbls>
          <c:dLblPos val="ctr"/>
          <c:showLegendKey val="0"/>
          <c:showVal val="1"/>
          <c:showCatName val="0"/>
          <c:showSerName val="0"/>
          <c:showPercent val="0"/>
          <c:showBubbleSize val="0"/>
        </c:dLbls>
        <c:gapWidth val="150"/>
        <c:overlap val="100"/>
        <c:axId val="416577384"/>
        <c:axId val="715814024"/>
      </c:barChart>
      <c:catAx>
        <c:axId val="41657738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15814024"/>
        <c:crosses val="autoZero"/>
        <c:auto val="1"/>
        <c:lblAlgn val="ctr"/>
        <c:lblOffset val="100"/>
        <c:noMultiLvlLbl val="0"/>
      </c:catAx>
      <c:valAx>
        <c:axId val="715814024"/>
        <c:scaling>
          <c:orientation val="minMax"/>
          <c:max val="1"/>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4165773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CB8E871-4CA4-1A46-B413-F61B982F483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4382C236-FB7E-514E-AAED-E2C189CC7D2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9AB9923-8C2E-2C40-9A12-702009AD13B0}" type="datetimeFigureOut">
              <a:rPr lang="en-GB" smtClean="0"/>
              <a:t>28/03/2022</a:t>
            </a:fld>
            <a:endParaRPr lang="en-GB"/>
          </a:p>
        </p:txBody>
      </p:sp>
      <p:sp>
        <p:nvSpPr>
          <p:cNvPr id="4" name="Footer Placeholder 3">
            <a:extLst>
              <a:ext uri="{FF2B5EF4-FFF2-40B4-BE49-F238E27FC236}">
                <a16:creationId xmlns:a16="http://schemas.microsoft.com/office/drawing/2014/main" id="{F9AA03D9-9C21-D44C-8163-5CBF0C1F15E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4AAC10F5-817C-2047-AA53-D8CB217F1FB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B68CF7A-1854-DA4A-82DA-43BC670DD6EC}" type="slidenum">
              <a:rPr lang="en-GB" smtClean="0"/>
              <a:t>‹#›</a:t>
            </a:fld>
            <a:endParaRPr lang="en-GB"/>
          </a:p>
        </p:txBody>
      </p:sp>
    </p:spTree>
    <p:extLst>
      <p:ext uri="{BB962C8B-B14F-4D97-AF65-F5344CB8AC3E}">
        <p14:creationId xmlns:p14="http://schemas.microsoft.com/office/powerpoint/2010/main" val="30973392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5A7429-E3F5-254C-A517-F5165C32BDC9}" type="datetimeFigureOut">
              <a:rPr lang="en-GB" smtClean="0"/>
              <a:t>28/03/2022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94313C-03CA-2F4F-99E8-EBD64150FFF1}" type="slidenum">
              <a:rPr lang="en-GB" smtClean="0"/>
              <a:t>‹#›</a:t>
            </a:fld>
            <a:endParaRPr lang="en-GB"/>
          </a:p>
        </p:txBody>
      </p:sp>
    </p:spTree>
    <p:extLst>
      <p:ext uri="{BB962C8B-B14F-4D97-AF65-F5344CB8AC3E}">
        <p14:creationId xmlns:p14="http://schemas.microsoft.com/office/powerpoint/2010/main" val="3127656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594313C-03CA-2F4F-99E8-EBD64150FFF1}" type="slidenum">
              <a:rPr lang="en-GB" smtClean="0"/>
              <a:t>2</a:t>
            </a:fld>
            <a:endParaRPr lang="en-GB"/>
          </a:p>
        </p:txBody>
      </p:sp>
    </p:spTree>
    <p:extLst>
      <p:ext uri="{BB962C8B-B14F-4D97-AF65-F5344CB8AC3E}">
        <p14:creationId xmlns:p14="http://schemas.microsoft.com/office/powerpoint/2010/main" val="24168587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594313C-03CA-2F4F-99E8-EBD64150FFF1}" type="slidenum">
              <a:rPr lang="en-GB" smtClean="0"/>
              <a:t>13</a:t>
            </a:fld>
            <a:endParaRPr lang="en-GB"/>
          </a:p>
        </p:txBody>
      </p:sp>
    </p:spTree>
    <p:extLst>
      <p:ext uri="{BB962C8B-B14F-4D97-AF65-F5344CB8AC3E}">
        <p14:creationId xmlns:p14="http://schemas.microsoft.com/office/powerpoint/2010/main" val="20308297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594313C-03CA-2F4F-99E8-EBD64150FFF1}" type="slidenum">
              <a:rPr lang="en-GB" smtClean="0"/>
              <a:t>14</a:t>
            </a:fld>
            <a:endParaRPr lang="en-GB"/>
          </a:p>
        </p:txBody>
      </p:sp>
    </p:spTree>
    <p:extLst>
      <p:ext uri="{BB962C8B-B14F-4D97-AF65-F5344CB8AC3E}">
        <p14:creationId xmlns:p14="http://schemas.microsoft.com/office/powerpoint/2010/main" val="12756308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594313C-03CA-2F4F-99E8-EBD64150FFF1}" type="slidenum">
              <a:rPr lang="en-GB" smtClean="0"/>
              <a:t>15</a:t>
            </a:fld>
            <a:endParaRPr lang="en-GB"/>
          </a:p>
        </p:txBody>
      </p:sp>
    </p:spTree>
    <p:extLst>
      <p:ext uri="{BB962C8B-B14F-4D97-AF65-F5344CB8AC3E}">
        <p14:creationId xmlns:p14="http://schemas.microsoft.com/office/powerpoint/2010/main" val="18660018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594313C-03CA-2F4F-99E8-EBD64150FFF1}" type="slidenum">
              <a:rPr lang="en-GB" smtClean="0"/>
              <a:t>16</a:t>
            </a:fld>
            <a:endParaRPr lang="en-GB"/>
          </a:p>
        </p:txBody>
      </p:sp>
    </p:spTree>
    <p:extLst>
      <p:ext uri="{BB962C8B-B14F-4D97-AF65-F5344CB8AC3E}">
        <p14:creationId xmlns:p14="http://schemas.microsoft.com/office/powerpoint/2010/main" val="3475701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594313C-03CA-2F4F-99E8-EBD64150FFF1}" type="slidenum">
              <a:rPr lang="en-GB" smtClean="0"/>
              <a:t>17</a:t>
            </a:fld>
            <a:endParaRPr lang="en-GB"/>
          </a:p>
        </p:txBody>
      </p:sp>
    </p:spTree>
    <p:extLst>
      <p:ext uri="{BB962C8B-B14F-4D97-AF65-F5344CB8AC3E}">
        <p14:creationId xmlns:p14="http://schemas.microsoft.com/office/powerpoint/2010/main" val="40413871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594313C-03CA-2F4F-99E8-EBD64150FFF1}" type="slidenum">
              <a:rPr lang="en-GB" smtClean="0"/>
              <a:t>18</a:t>
            </a:fld>
            <a:endParaRPr lang="en-GB"/>
          </a:p>
        </p:txBody>
      </p:sp>
    </p:spTree>
    <p:extLst>
      <p:ext uri="{BB962C8B-B14F-4D97-AF65-F5344CB8AC3E}">
        <p14:creationId xmlns:p14="http://schemas.microsoft.com/office/powerpoint/2010/main" val="40446173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594313C-03CA-2F4F-99E8-EBD64150FFF1}" type="slidenum">
              <a:rPr lang="en-GB" smtClean="0"/>
              <a:t>19</a:t>
            </a:fld>
            <a:endParaRPr lang="en-GB"/>
          </a:p>
        </p:txBody>
      </p:sp>
    </p:spTree>
    <p:extLst>
      <p:ext uri="{BB962C8B-B14F-4D97-AF65-F5344CB8AC3E}">
        <p14:creationId xmlns:p14="http://schemas.microsoft.com/office/powerpoint/2010/main" val="35062978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594313C-03CA-2F4F-99E8-EBD64150FFF1}" type="slidenum">
              <a:rPr lang="en-GB" smtClean="0"/>
              <a:t>20</a:t>
            </a:fld>
            <a:endParaRPr lang="en-GB"/>
          </a:p>
        </p:txBody>
      </p:sp>
    </p:spTree>
    <p:extLst>
      <p:ext uri="{BB962C8B-B14F-4D97-AF65-F5344CB8AC3E}">
        <p14:creationId xmlns:p14="http://schemas.microsoft.com/office/powerpoint/2010/main" val="16349534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594313C-03CA-2F4F-99E8-EBD64150FFF1}" type="slidenum">
              <a:rPr lang="en-GB" smtClean="0"/>
              <a:t>21</a:t>
            </a:fld>
            <a:endParaRPr lang="en-GB"/>
          </a:p>
        </p:txBody>
      </p:sp>
    </p:spTree>
    <p:extLst>
      <p:ext uri="{BB962C8B-B14F-4D97-AF65-F5344CB8AC3E}">
        <p14:creationId xmlns:p14="http://schemas.microsoft.com/office/powerpoint/2010/main" val="3920304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594313C-03CA-2F4F-99E8-EBD64150FFF1}" type="slidenum">
              <a:rPr lang="en-GB" smtClean="0"/>
              <a:t>3</a:t>
            </a:fld>
            <a:endParaRPr lang="en-GB"/>
          </a:p>
        </p:txBody>
      </p:sp>
    </p:spTree>
    <p:extLst>
      <p:ext uri="{BB962C8B-B14F-4D97-AF65-F5344CB8AC3E}">
        <p14:creationId xmlns:p14="http://schemas.microsoft.com/office/powerpoint/2010/main" val="3152643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594313C-03CA-2F4F-99E8-EBD64150FFF1}" type="slidenum">
              <a:rPr lang="en-GB" smtClean="0"/>
              <a:t>4</a:t>
            </a:fld>
            <a:endParaRPr lang="en-GB"/>
          </a:p>
        </p:txBody>
      </p:sp>
    </p:spTree>
    <p:extLst>
      <p:ext uri="{BB962C8B-B14F-4D97-AF65-F5344CB8AC3E}">
        <p14:creationId xmlns:p14="http://schemas.microsoft.com/office/powerpoint/2010/main" val="3106891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594313C-03CA-2F4F-99E8-EBD64150FFF1}" type="slidenum">
              <a:rPr lang="en-GB" smtClean="0"/>
              <a:t>6</a:t>
            </a:fld>
            <a:endParaRPr lang="en-GB"/>
          </a:p>
        </p:txBody>
      </p:sp>
    </p:spTree>
    <p:extLst>
      <p:ext uri="{BB962C8B-B14F-4D97-AF65-F5344CB8AC3E}">
        <p14:creationId xmlns:p14="http://schemas.microsoft.com/office/powerpoint/2010/main" val="4102510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594313C-03CA-2F4F-99E8-EBD64150FFF1}" type="slidenum">
              <a:rPr lang="en-GB" smtClean="0"/>
              <a:t>8</a:t>
            </a:fld>
            <a:endParaRPr lang="en-GB"/>
          </a:p>
        </p:txBody>
      </p:sp>
    </p:spTree>
    <p:extLst>
      <p:ext uri="{BB962C8B-B14F-4D97-AF65-F5344CB8AC3E}">
        <p14:creationId xmlns:p14="http://schemas.microsoft.com/office/powerpoint/2010/main" val="12203685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594313C-03CA-2F4F-99E8-EBD64150FFF1}" type="slidenum">
              <a:rPr lang="en-GB" smtClean="0"/>
              <a:t>9</a:t>
            </a:fld>
            <a:endParaRPr lang="en-GB"/>
          </a:p>
        </p:txBody>
      </p:sp>
    </p:spTree>
    <p:extLst>
      <p:ext uri="{BB962C8B-B14F-4D97-AF65-F5344CB8AC3E}">
        <p14:creationId xmlns:p14="http://schemas.microsoft.com/office/powerpoint/2010/main" val="31560902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594313C-03CA-2F4F-99E8-EBD64150FFF1}" type="slidenum">
              <a:rPr lang="en-GB" smtClean="0"/>
              <a:t>10</a:t>
            </a:fld>
            <a:endParaRPr lang="en-GB"/>
          </a:p>
        </p:txBody>
      </p:sp>
    </p:spTree>
    <p:extLst>
      <p:ext uri="{BB962C8B-B14F-4D97-AF65-F5344CB8AC3E}">
        <p14:creationId xmlns:p14="http://schemas.microsoft.com/office/powerpoint/2010/main" val="33493332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594313C-03CA-2F4F-99E8-EBD64150FFF1}" type="slidenum">
              <a:rPr lang="en-GB" smtClean="0"/>
              <a:t>11</a:t>
            </a:fld>
            <a:endParaRPr lang="en-GB"/>
          </a:p>
        </p:txBody>
      </p:sp>
    </p:spTree>
    <p:extLst>
      <p:ext uri="{BB962C8B-B14F-4D97-AF65-F5344CB8AC3E}">
        <p14:creationId xmlns:p14="http://schemas.microsoft.com/office/powerpoint/2010/main" val="23071936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594313C-03CA-2F4F-99E8-EBD64150FFF1}" type="slidenum">
              <a:rPr lang="en-GB" smtClean="0"/>
              <a:t>12</a:t>
            </a:fld>
            <a:endParaRPr lang="en-GB"/>
          </a:p>
        </p:txBody>
      </p:sp>
    </p:spTree>
    <p:extLst>
      <p:ext uri="{BB962C8B-B14F-4D97-AF65-F5344CB8AC3E}">
        <p14:creationId xmlns:p14="http://schemas.microsoft.com/office/powerpoint/2010/main" val="24615734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E40037"/>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normAutofit/>
          </a:bodyPr>
          <a:lstStyle>
            <a:lvl1pPr algn="l">
              <a:defRPr sz="4000">
                <a:solidFill>
                  <a:schemeClr val="bg1"/>
                </a:solidFill>
              </a:defRPr>
            </a:lvl1pPr>
          </a:lstStyle>
          <a:p>
            <a:r>
              <a:rPr lang="en-US"/>
              <a:t>Click to edit Master title style</a:t>
            </a:r>
          </a:p>
        </p:txBody>
      </p:sp>
      <p:sp>
        <p:nvSpPr>
          <p:cNvPr id="3" name="Subtitle 2"/>
          <p:cNvSpPr>
            <a:spLocks noGrp="1"/>
          </p:cNvSpPr>
          <p:nvPr>
            <p:ph type="subTitle" idx="1"/>
          </p:nvPr>
        </p:nvSpPr>
        <p:spPr>
          <a:xfrm>
            <a:off x="1524000" y="3760842"/>
            <a:ext cx="9144000" cy="1025013"/>
          </a:xfrm>
          <a:prstGeom prst="rect">
            <a:avLst/>
          </a:prstGeom>
        </p:spPr>
        <p:txBody>
          <a:bodyPr/>
          <a:lstStyle>
            <a:lvl1pPr marL="0" indent="0" algn="l">
              <a:buNone/>
              <a:defRPr sz="2400">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pic>
        <p:nvPicPr>
          <p:cNvPr id="9" name="Picture 8">
            <a:extLst>
              <a:ext uri="{FF2B5EF4-FFF2-40B4-BE49-F238E27FC236}">
                <a16:creationId xmlns:a16="http://schemas.microsoft.com/office/drawing/2014/main" id="{5F6DC534-E8DA-B54D-B24C-13A91F685274}"/>
              </a:ext>
            </a:extLst>
          </p:cNvPr>
          <p:cNvPicPr>
            <a:picLocks noChangeAspect="1"/>
          </p:cNvPicPr>
          <p:nvPr userDrawn="1"/>
        </p:nvPicPr>
        <p:blipFill>
          <a:blip r:embed="rId2"/>
          <a:stretch>
            <a:fillRect/>
          </a:stretch>
        </p:blipFill>
        <p:spPr>
          <a:xfrm>
            <a:off x="10317347" y="5795381"/>
            <a:ext cx="1530351" cy="739107"/>
          </a:xfrm>
          <a:prstGeom prst="rect">
            <a:avLst/>
          </a:prstGeom>
        </p:spPr>
      </p:pic>
    </p:spTree>
    <p:extLst>
      <p:ext uri="{BB962C8B-B14F-4D97-AF65-F5344CB8AC3E}">
        <p14:creationId xmlns:p14="http://schemas.microsoft.com/office/powerpoint/2010/main" val="3200149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9" name="Date Placeholder 3">
            <a:extLst>
              <a:ext uri="{FF2B5EF4-FFF2-40B4-BE49-F238E27FC236}">
                <a16:creationId xmlns:a16="http://schemas.microsoft.com/office/drawing/2014/main" id="{566C03B7-0B09-5949-933C-17B9D8DCDF96}"/>
              </a:ext>
            </a:extLst>
          </p:cNvPr>
          <p:cNvSpPr>
            <a:spLocks noGrp="1"/>
          </p:cNvSpPr>
          <p:nvPr>
            <p:ph type="dt" sz="half" idx="2"/>
          </p:nvPr>
        </p:nvSpPr>
        <p:spPr>
          <a:xfrm>
            <a:off x="8803507" y="6589784"/>
            <a:ext cx="2193757"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14/08/2020</a:t>
            </a:r>
            <a:endParaRPr lang="en-GB">
              <a:solidFill>
                <a:schemeClr val="tx1">
                  <a:lumMod val="50000"/>
                  <a:lumOff val="50000"/>
                </a:schemeClr>
              </a:solidFill>
            </a:endParaRPr>
          </a:p>
        </p:txBody>
      </p:sp>
      <p:sp>
        <p:nvSpPr>
          <p:cNvPr id="10" name="Slide Number Placeholder 5">
            <a:extLst>
              <a:ext uri="{FF2B5EF4-FFF2-40B4-BE49-F238E27FC236}">
                <a16:creationId xmlns:a16="http://schemas.microsoft.com/office/drawing/2014/main" id="{60396A59-D910-5D44-A624-88E02875280A}"/>
              </a:ext>
            </a:extLst>
          </p:cNvPr>
          <p:cNvSpPr>
            <a:spLocks noGrp="1"/>
          </p:cNvSpPr>
          <p:nvPr>
            <p:ph type="sldNum" sz="quarter" idx="4"/>
          </p:nvPr>
        </p:nvSpPr>
        <p:spPr>
          <a:xfrm>
            <a:off x="11082068" y="6589784"/>
            <a:ext cx="775636"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   </a:t>
            </a:r>
            <a:fld id="{5898CC38-F149-5B45-A1B4-290B41364A0C}" type="slidenum">
              <a:rPr lang="en-GB" smtClean="0"/>
              <a:pPr/>
              <a:t>‹#›</a:t>
            </a:fld>
            <a:endParaRPr lang="en-GB"/>
          </a:p>
        </p:txBody>
      </p:sp>
      <p:sp>
        <p:nvSpPr>
          <p:cNvPr id="11" name="Footer Placeholder 41">
            <a:extLst>
              <a:ext uri="{FF2B5EF4-FFF2-40B4-BE49-F238E27FC236}">
                <a16:creationId xmlns:a16="http://schemas.microsoft.com/office/drawing/2014/main" id="{B4DEB50D-613D-4342-99B5-DA190AB3DC9D}"/>
              </a:ext>
            </a:extLst>
          </p:cNvPr>
          <p:cNvSpPr>
            <a:spLocks noGrp="1"/>
          </p:cNvSpPr>
          <p:nvPr>
            <p:ph type="ftr" sz="quarter" idx="3"/>
          </p:nvPr>
        </p:nvSpPr>
        <p:spPr>
          <a:xfrm>
            <a:off x="304800" y="6593861"/>
            <a:ext cx="5981699" cy="136323"/>
          </a:xfrm>
          <a:prstGeom prst="rect">
            <a:avLst/>
          </a:prstGeom>
        </p:spPr>
        <p:txBody>
          <a:bodyPr vert="horz" lIns="0" tIns="45720" rIns="91440" bIns="45720" rtlCol="0" anchor="ctr"/>
          <a:lstStyle>
            <a:lvl1pPr algn="l">
              <a:defRPr sz="1200">
                <a:solidFill>
                  <a:schemeClr val="tx1">
                    <a:lumMod val="50000"/>
                    <a:lumOff val="50000"/>
                  </a:schemeClr>
                </a:solidFill>
              </a:defRPr>
            </a:lvl1pPr>
          </a:lstStyle>
          <a:p>
            <a:r>
              <a:rPr lang="en-GB">
                <a:solidFill>
                  <a:schemeClr val="tx1">
                    <a:lumMod val="50000"/>
                    <a:lumOff val="50000"/>
                  </a:schemeClr>
                </a:solidFill>
              </a:rPr>
              <a:t>Produced by Essex County Council Strategy Insight and Engagement</a:t>
            </a:r>
          </a:p>
        </p:txBody>
      </p:sp>
      <p:sp>
        <p:nvSpPr>
          <p:cNvPr id="12" name="Title 1">
            <a:extLst>
              <a:ext uri="{FF2B5EF4-FFF2-40B4-BE49-F238E27FC236}">
                <a16:creationId xmlns:a16="http://schemas.microsoft.com/office/drawing/2014/main" id="{3B3455FA-323C-7244-8929-D342EC879881}"/>
              </a:ext>
            </a:extLst>
          </p:cNvPr>
          <p:cNvSpPr>
            <a:spLocks noGrp="1"/>
          </p:cNvSpPr>
          <p:nvPr>
            <p:ph type="title"/>
          </p:nvPr>
        </p:nvSpPr>
        <p:spPr>
          <a:xfrm>
            <a:off x="304799" y="427705"/>
            <a:ext cx="11552903" cy="619150"/>
          </a:xfrm>
          <a:prstGeom prst="rect">
            <a:avLst/>
          </a:prstGeom>
        </p:spPr>
        <p:txBody>
          <a:bodyPr anchor="b" anchorCtr="0"/>
          <a:lstStyle>
            <a:lvl1pPr>
              <a:defRPr>
                <a:solidFill>
                  <a:schemeClr val="tx1"/>
                </a:solidFill>
              </a:defRPr>
            </a:lvl1pPr>
          </a:lstStyle>
          <a:p>
            <a:r>
              <a:rPr lang="en-US"/>
              <a:t>Click to edit Master title style</a:t>
            </a:r>
          </a:p>
        </p:txBody>
      </p:sp>
      <p:sp>
        <p:nvSpPr>
          <p:cNvPr id="13" name="Content Placeholder 3">
            <a:extLst>
              <a:ext uri="{FF2B5EF4-FFF2-40B4-BE49-F238E27FC236}">
                <a16:creationId xmlns:a16="http://schemas.microsoft.com/office/drawing/2014/main" id="{62F85A1A-3117-D248-A9B6-89121E76A508}"/>
              </a:ext>
            </a:extLst>
          </p:cNvPr>
          <p:cNvSpPr>
            <a:spLocks noGrp="1"/>
          </p:cNvSpPr>
          <p:nvPr>
            <p:ph sz="half" idx="11" hasCustomPrompt="1"/>
          </p:nvPr>
        </p:nvSpPr>
        <p:spPr>
          <a:xfrm>
            <a:off x="304800" y="1216628"/>
            <a:ext cx="11582402" cy="619150"/>
          </a:xfrm>
          <a:prstGeom prst="rect">
            <a:avLst/>
          </a:prstGeom>
        </p:spPr>
        <p:txBody>
          <a:bodyPr numCol="4" spcCol="360000"/>
          <a:lstStyle>
            <a:lvl1pPr>
              <a:buNone/>
              <a:defRPr b="1">
                <a:solidFill>
                  <a:srgbClr val="E40037"/>
                </a:solidFill>
              </a:defRPr>
            </a:lvl1pPr>
          </a:lstStyle>
          <a:p>
            <a:pPr lvl="0"/>
            <a:r>
              <a:rPr lang="en-US"/>
              <a:t>Text</a:t>
            </a:r>
          </a:p>
          <a:p>
            <a:pPr lvl="0"/>
            <a:endParaRPr lang="en-US"/>
          </a:p>
          <a:p>
            <a:pPr lvl="0"/>
            <a:r>
              <a:rPr lang="en-US"/>
              <a:t>Text</a:t>
            </a:r>
          </a:p>
          <a:p>
            <a:pPr lvl="0"/>
            <a:endParaRPr lang="en-US"/>
          </a:p>
          <a:p>
            <a:pPr lvl="0"/>
            <a:r>
              <a:rPr lang="en-US"/>
              <a:t>Text</a:t>
            </a:r>
          </a:p>
          <a:p>
            <a:pPr lvl="0"/>
            <a:endParaRPr lang="en-US"/>
          </a:p>
          <a:p>
            <a:pPr lvl="0"/>
            <a:r>
              <a:rPr lang="en-US"/>
              <a:t>Text</a:t>
            </a:r>
          </a:p>
        </p:txBody>
      </p:sp>
      <p:sp>
        <p:nvSpPr>
          <p:cNvPr id="14" name="Content Placeholder 3">
            <a:extLst>
              <a:ext uri="{FF2B5EF4-FFF2-40B4-BE49-F238E27FC236}">
                <a16:creationId xmlns:a16="http://schemas.microsoft.com/office/drawing/2014/main" id="{F4E0330D-E373-5348-9BD7-1A2CA3F10B79}"/>
              </a:ext>
            </a:extLst>
          </p:cNvPr>
          <p:cNvSpPr>
            <a:spLocks noGrp="1"/>
          </p:cNvSpPr>
          <p:nvPr>
            <p:ph sz="half" idx="12" hasCustomPrompt="1"/>
          </p:nvPr>
        </p:nvSpPr>
        <p:spPr>
          <a:xfrm>
            <a:off x="304800" y="1835779"/>
            <a:ext cx="11582402" cy="3965082"/>
          </a:xfrm>
          <a:prstGeom prst="rect">
            <a:avLst/>
          </a:prstGeom>
        </p:spPr>
        <p:txBody>
          <a:bodyPr numCol="4" spcCol="360000"/>
          <a:lstStyle>
            <a:lvl1pPr>
              <a:buNone/>
              <a:defRPr sz="2000" b="0">
                <a:solidFill>
                  <a:schemeClr val="tx1"/>
                </a:solidFill>
              </a:defRPr>
            </a:lvl1pPr>
          </a:lstStyle>
          <a:p>
            <a:pPr lvl="0"/>
            <a:r>
              <a:rPr lang="en-US"/>
              <a:t>Text</a:t>
            </a:r>
          </a:p>
          <a:p>
            <a:pPr lvl="0"/>
            <a:endParaRPr lang="en-US"/>
          </a:p>
          <a:p>
            <a:pPr lvl="0"/>
            <a:endParaRPr lang="en-US"/>
          </a:p>
          <a:p>
            <a:pPr lvl="0"/>
            <a:endParaRPr lang="en-US"/>
          </a:p>
          <a:p>
            <a:pPr lvl="0"/>
            <a:endParaRPr lang="en-US"/>
          </a:p>
          <a:p>
            <a:pPr lvl="0"/>
            <a:endParaRPr lang="en-US"/>
          </a:p>
          <a:p>
            <a:pPr lvl="0"/>
            <a:endParaRPr lang="en-US"/>
          </a:p>
          <a:p>
            <a:pPr lvl="0"/>
            <a:endParaRPr lang="en-US"/>
          </a:p>
          <a:p>
            <a:pPr lvl="0"/>
            <a:endParaRPr lang="en-US"/>
          </a:p>
          <a:p>
            <a:pPr lvl="0"/>
            <a:r>
              <a:rPr lang="en-US"/>
              <a:t>Text</a:t>
            </a:r>
          </a:p>
          <a:p>
            <a:pPr lvl="0"/>
            <a:endParaRPr lang="en-US"/>
          </a:p>
          <a:p>
            <a:pPr lvl="0"/>
            <a:endParaRPr lang="en-US"/>
          </a:p>
          <a:p>
            <a:pPr lvl="0"/>
            <a:endParaRPr lang="en-US"/>
          </a:p>
          <a:p>
            <a:pPr lvl="0"/>
            <a:endParaRPr lang="en-US"/>
          </a:p>
          <a:p>
            <a:pPr lvl="0"/>
            <a:endParaRPr lang="en-US"/>
          </a:p>
          <a:p>
            <a:pPr lvl="0"/>
            <a:endParaRPr lang="en-US"/>
          </a:p>
          <a:p>
            <a:pPr lvl="0"/>
            <a:endParaRPr lang="en-US"/>
          </a:p>
          <a:p>
            <a:pPr lvl="0"/>
            <a:endParaRPr lang="en-US"/>
          </a:p>
          <a:p>
            <a:pPr lvl="0"/>
            <a:r>
              <a:rPr lang="en-US"/>
              <a:t>Text</a:t>
            </a:r>
          </a:p>
          <a:p>
            <a:pPr lvl="0"/>
            <a:endParaRPr lang="en-US"/>
          </a:p>
          <a:p>
            <a:pPr lvl="0"/>
            <a:endParaRPr lang="en-US"/>
          </a:p>
          <a:p>
            <a:pPr lvl="0"/>
            <a:endParaRPr lang="en-US"/>
          </a:p>
          <a:p>
            <a:pPr lvl="0"/>
            <a:endParaRPr lang="en-US"/>
          </a:p>
          <a:p>
            <a:pPr lvl="0"/>
            <a:endParaRPr lang="en-US"/>
          </a:p>
          <a:p>
            <a:pPr lvl="0"/>
            <a:endParaRPr lang="en-US"/>
          </a:p>
          <a:p>
            <a:pPr lvl="0"/>
            <a:endParaRPr lang="en-US"/>
          </a:p>
          <a:p>
            <a:pPr lvl="0"/>
            <a:endParaRPr lang="en-US"/>
          </a:p>
          <a:p>
            <a:pPr lvl="0"/>
            <a:r>
              <a:rPr lang="en-US"/>
              <a:t>Text</a:t>
            </a:r>
          </a:p>
        </p:txBody>
      </p:sp>
    </p:spTree>
    <p:extLst>
      <p:ext uri="{BB962C8B-B14F-4D97-AF65-F5344CB8AC3E}">
        <p14:creationId xmlns:p14="http://schemas.microsoft.com/office/powerpoint/2010/main" val="1790621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rgbClr val="E40037"/>
        </a:solidFill>
        <a:effectLst/>
      </p:bgPr>
    </p:bg>
    <p:spTree>
      <p:nvGrpSpPr>
        <p:cNvPr id="1" name=""/>
        <p:cNvGrpSpPr/>
        <p:nvPr/>
      </p:nvGrpSpPr>
      <p:grpSpPr>
        <a:xfrm>
          <a:off x="0" y="0"/>
          <a:ext cx="0" cy="0"/>
          <a:chOff x="0" y="0"/>
          <a:chExt cx="0" cy="0"/>
        </a:xfrm>
      </p:grpSpPr>
      <p:sp>
        <p:nvSpPr>
          <p:cNvPr id="6" name="Text Placeholder 6">
            <a:extLst>
              <a:ext uri="{FF2B5EF4-FFF2-40B4-BE49-F238E27FC236}">
                <a16:creationId xmlns:a16="http://schemas.microsoft.com/office/drawing/2014/main" id="{8FBDB07A-5683-0D4E-B61F-43DD2538EF07}"/>
              </a:ext>
            </a:extLst>
          </p:cNvPr>
          <p:cNvSpPr>
            <a:spLocks noGrp="1"/>
          </p:cNvSpPr>
          <p:nvPr>
            <p:ph type="body" sz="quarter" idx="10" hasCustomPrompt="1"/>
          </p:nvPr>
        </p:nvSpPr>
        <p:spPr>
          <a:xfrm>
            <a:off x="579439" y="4091940"/>
            <a:ext cx="2689056" cy="2477135"/>
          </a:xfrm>
        </p:spPr>
        <p:txBody>
          <a:bodyPr lIns="0" anchor="t" anchorCtr="0">
            <a:noAutofit/>
          </a:bodyPr>
          <a:lstStyle>
            <a:lvl1pPr marL="0" indent="0">
              <a:lnSpc>
                <a:spcPct val="100000"/>
              </a:lnSpc>
              <a:spcBef>
                <a:spcPts val="0"/>
              </a:spcBef>
              <a:buNone/>
              <a:defRPr sz="1200" b="0">
                <a:solidFill>
                  <a:schemeClr val="bg1"/>
                </a:solidFill>
              </a:defRPr>
            </a:lvl1pPr>
            <a:lvl2pPr>
              <a:buNone/>
              <a:defRPr sz="1200">
                <a:solidFill>
                  <a:schemeClr val="bg1"/>
                </a:solidFill>
              </a:defRPr>
            </a:lvl2pPr>
            <a:lvl3pPr>
              <a:buNone/>
              <a:defRPr sz="1200">
                <a:solidFill>
                  <a:schemeClr val="bg1"/>
                </a:solidFill>
              </a:defRPr>
            </a:lvl3pPr>
            <a:lvl4pPr>
              <a:buNone/>
              <a:defRPr sz="1200">
                <a:solidFill>
                  <a:schemeClr val="bg1"/>
                </a:solidFill>
              </a:defRPr>
            </a:lvl4pPr>
            <a:lvl5pPr>
              <a:buNone/>
              <a:defRPr sz="1200">
                <a:solidFill>
                  <a:schemeClr val="bg1"/>
                </a:solidFill>
              </a:defRPr>
            </a:lvl5pPr>
          </a:lstStyle>
          <a:p>
            <a:pPr lvl="0"/>
            <a:r>
              <a:rPr lang="en-GB"/>
              <a:t>This information is issued by:</a:t>
            </a:r>
          </a:p>
          <a:p>
            <a:pPr lvl="0"/>
            <a:r>
              <a:rPr lang="en-GB"/>
              <a:t>Essex County Council</a:t>
            </a:r>
          </a:p>
          <a:p>
            <a:pPr lvl="0"/>
            <a:r>
              <a:rPr lang="en-GB"/>
              <a:t>&gt;&gt;Department&lt;&lt;</a:t>
            </a:r>
          </a:p>
          <a:p>
            <a:pPr lvl="0"/>
            <a:endParaRPr lang="en-GB"/>
          </a:p>
          <a:p>
            <a:pPr lvl="0"/>
            <a:r>
              <a:rPr lang="en-GB"/>
              <a:t>Contact us:</a:t>
            </a:r>
          </a:p>
          <a:p>
            <a:pPr lvl="0"/>
            <a:r>
              <a:rPr lang="en-GB"/>
              <a:t>&gt;&gt;Email&lt;&lt;@</a:t>
            </a:r>
            <a:r>
              <a:rPr lang="en-GB" err="1"/>
              <a:t>essex.gov.uk</a:t>
            </a:r>
            <a:endParaRPr lang="en-GB"/>
          </a:p>
          <a:p>
            <a:pPr lvl="0"/>
            <a:r>
              <a:rPr lang="en-GB"/>
              <a:t>&gt;&gt;Telephone&lt;&lt;</a:t>
            </a:r>
          </a:p>
          <a:p>
            <a:pPr lvl="0"/>
            <a:endParaRPr lang="en-GB"/>
          </a:p>
          <a:p>
            <a:pPr lvl="0"/>
            <a:r>
              <a:rPr lang="en-GB"/>
              <a:t>&gt;&gt;Address&lt;&lt;</a:t>
            </a:r>
          </a:p>
          <a:p>
            <a:pPr lvl="0"/>
            <a:endParaRPr lang="en-GB"/>
          </a:p>
          <a:p>
            <a:pPr lvl="0"/>
            <a:endParaRPr lang="en-GB"/>
          </a:p>
          <a:p>
            <a:pPr lvl="0"/>
            <a:endParaRPr lang="en-GB"/>
          </a:p>
        </p:txBody>
      </p:sp>
      <p:sp>
        <p:nvSpPr>
          <p:cNvPr id="7" name="Text Placeholder 6">
            <a:extLst>
              <a:ext uri="{FF2B5EF4-FFF2-40B4-BE49-F238E27FC236}">
                <a16:creationId xmlns:a16="http://schemas.microsoft.com/office/drawing/2014/main" id="{53CD5BA3-0351-B34F-9597-DDB312D5D497}"/>
              </a:ext>
            </a:extLst>
          </p:cNvPr>
          <p:cNvSpPr>
            <a:spLocks noGrp="1"/>
          </p:cNvSpPr>
          <p:nvPr>
            <p:ph type="body" sz="quarter" idx="11" hasCustomPrompt="1"/>
          </p:nvPr>
        </p:nvSpPr>
        <p:spPr>
          <a:xfrm>
            <a:off x="3276918" y="4091940"/>
            <a:ext cx="3459161" cy="2477135"/>
          </a:xfrm>
        </p:spPr>
        <p:txBody>
          <a:bodyPr lIns="0" anchor="t" anchorCtr="0">
            <a:noAutofit/>
          </a:bodyPr>
          <a:lstStyle>
            <a:lvl1pPr marL="0" indent="0">
              <a:lnSpc>
                <a:spcPct val="100000"/>
              </a:lnSpc>
              <a:spcBef>
                <a:spcPts val="0"/>
              </a:spcBef>
              <a:buNone/>
              <a:defRPr sz="1200" b="0">
                <a:solidFill>
                  <a:schemeClr val="bg1"/>
                </a:solidFill>
              </a:defRPr>
            </a:lvl1pPr>
            <a:lvl2pPr>
              <a:buNone/>
              <a:defRPr sz="1200">
                <a:solidFill>
                  <a:schemeClr val="bg1"/>
                </a:solidFill>
              </a:defRPr>
            </a:lvl2pPr>
            <a:lvl3pPr>
              <a:buNone/>
              <a:defRPr sz="1200">
                <a:solidFill>
                  <a:schemeClr val="bg1"/>
                </a:solidFill>
              </a:defRPr>
            </a:lvl3pPr>
            <a:lvl4pPr>
              <a:buNone/>
              <a:defRPr sz="1200">
                <a:solidFill>
                  <a:schemeClr val="bg1"/>
                </a:solidFill>
              </a:defRPr>
            </a:lvl4pPr>
            <a:lvl5pPr>
              <a:buNone/>
              <a:defRPr sz="1200">
                <a:solidFill>
                  <a:schemeClr val="bg1"/>
                </a:solidFill>
              </a:defRPr>
            </a:lvl5pPr>
          </a:lstStyle>
          <a:p>
            <a:pPr lvl="0"/>
            <a:r>
              <a:rPr lang="en-GB"/>
              <a:t>Sign up to Keep Me Posted email updates:</a:t>
            </a:r>
          </a:p>
          <a:p>
            <a:pPr lvl="0"/>
            <a:r>
              <a:rPr lang="en-GB" err="1"/>
              <a:t>Essex.gov.uk</a:t>
            </a:r>
            <a:r>
              <a:rPr lang="en-GB"/>
              <a:t>/</a:t>
            </a:r>
            <a:r>
              <a:rPr lang="en-GB" err="1"/>
              <a:t>keepmeposted</a:t>
            </a:r>
            <a:endParaRPr lang="en-GB"/>
          </a:p>
          <a:p>
            <a:pPr lvl="0"/>
            <a:endParaRPr lang="en-GB"/>
          </a:p>
          <a:p>
            <a:pPr lvl="0"/>
            <a:r>
              <a:rPr lang="en-GB"/>
              <a:t>     </a:t>
            </a:r>
            <a:r>
              <a:rPr lang="en-GB" err="1"/>
              <a:t>Essex_CC</a:t>
            </a:r>
            <a:endParaRPr lang="en-GB"/>
          </a:p>
          <a:p>
            <a:pPr lvl="0"/>
            <a:r>
              <a:rPr lang="en-GB"/>
              <a:t>     </a:t>
            </a:r>
            <a:r>
              <a:rPr lang="en-GB" err="1"/>
              <a:t>Facebook.com</a:t>
            </a:r>
            <a:r>
              <a:rPr lang="en-GB"/>
              <a:t>/</a:t>
            </a:r>
            <a:r>
              <a:rPr lang="en-GB" err="1"/>
              <a:t>essexcountycouncil</a:t>
            </a:r>
            <a:endParaRPr lang="en-GB"/>
          </a:p>
          <a:p>
            <a:pPr lvl="0"/>
            <a:endParaRPr lang="en-GB"/>
          </a:p>
          <a:p>
            <a:pPr lvl="0"/>
            <a:r>
              <a:rPr lang="en-GB"/>
              <a:t>The information contained in this document can be translated, and/or made available in alternative formats, on request.</a:t>
            </a:r>
          </a:p>
          <a:p>
            <a:pPr lvl="0"/>
            <a:endParaRPr lang="en-GB"/>
          </a:p>
          <a:p>
            <a:pPr lvl="0"/>
            <a:r>
              <a:rPr lang="en-GB"/>
              <a:t>Published &gt;&gt;Date&lt;&lt;</a:t>
            </a:r>
          </a:p>
        </p:txBody>
      </p:sp>
      <p:pic>
        <p:nvPicPr>
          <p:cNvPr id="8" name="Picture 7">
            <a:extLst>
              <a:ext uri="{FF2B5EF4-FFF2-40B4-BE49-F238E27FC236}">
                <a16:creationId xmlns:a16="http://schemas.microsoft.com/office/drawing/2014/main" id="{31C70084-6A9A-0540-A7CC-B7DA11F56A92}"/>
              </a:ext>
            </a:extLst>
          </p:cNvPr>
          <p:cNvPicPr>
            <a:picLocks noChangeAspect="1"/>
          </p:cNvPicPr>
          <p:nvPr userDrawn="1"/>
        </p:nvPicPr>
        <p:blipFill>
          <a:blip r:embed="rId2"/>
          <a:stretch>
            <a:fillRect/>
          </a:stretch>
        </p:blipFill>
        <p:spPr>
          <a:xfrm>
            <a:off x="3275626" y="4866184"/>
            <a:ext cx="179456" cy="179456"/>
          </a:xfrm>
          <a:prstGeom prst="rect">
            <a:avLst/>
          </a:prstGeom>
        </p:spPr>
      </p:pic>
      <p:pic>
        <p:nvPicPr>
          <p:cNvPr id="9" name="Picture 8" descr="A picture containing drawing&#10;&#10;Description automatically generated">
            <a:extLst>
              <a:ext uri="{FF2B5EF4-FFF2-40B4-BE49-F238E27FC236}">
                <a16:creationId xmlns:a16="http://schemas.microsoft.com/office/drawing/2014/main" id="{42F74D5B-8CB1-4E42-B490-953E4D5B4F46}"/>
              </a:ext>
            </a:extLst>
          </p:cNvPr>
          <p:cNvPicPr>
            <a:picLocks noChangeAspect="1"/>
          </p:cNvPicPr>
          <p:nvPr userDrawn="1"/>
        </p:nvPicPr>
        <p:blipFill>
          <a:blip r:embed="rId3"/>
          <a:stretch>
            <a:fillRect/>
          </a:stretch>
        </p:blipFill>
        <p:spPr>
          <a:xfrm>
            <a:off x="3276918" y="4688020"/>
            <a:ext cx="178164" cy="178164"/>
          </a:xfrm>
          <a:prstGeom prst="rect">
            <a:avLst/>
          </a:prstGeom>
        </p:spPr>
      </p:pic>
    </p:spTree>
    <p:extLst>
      <p:ext uri="{BB962C8B-B14F-4D97-AF65-F5344CB8AC3E}">
        <p14:creationId xmlns:p14="http://schemas.microsoft.com/office/powerpoint/2010/main" val="34451386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3A125-F62A-4414-8C35-969B08031E91}"/>
              </a:ext>
            </a:extLst>
          </p:cNvPr>
          <p:cNvSpPr>
            <a:spLocks noGrp="1"/>
          </p:cNvSpPr>
          <p:nvPr>
            <p:ph type="ctrTitle"/>
          </p:nvPr>
        </p:nvSpPr>
        <p:spPr>
          <a:xfrm>
            <a:off x="1524000" y="1122363"/>
            <a:ext cx="9144000" cy="2387600"/>
          </a:xfrm>
        </p:spPr>
        <p:txBody>
          <a:bodyPr anchor="b"/>
          <a:lstStyle>
            <a:lvl1pPr algn="l">
              <a:defRPr sz="4000">
                <a:solidFill>
                  <a:schemeClr val="bg1"/>
                </a:solid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9E717CC-8A03-440F-AA3D-011C9ED868FE}"/>
              </a:ext>
            </a:extLst>
          </p:cNvPr>
          <p:cNvSpPr>
            <a:spLocks noGrp="1"/>
          </p:cNvSpPr>
          <p:nvPr>
            <p:ph type="subTitle" idx="1"/>
          </p:nvPr>
        </p:nvSpPr>
        <p:spPr>
          <a:xfrm>
            <a:off x="1524000" y="3762000"/>
            <a:ext cx="9144000" cy="1026000"/>
          </a:xfrm>
        </p:spPr>
        <p:txBody>
          <a:bodyPr rIns="90000"/>
          <a:lstStyle>
            <a:lvl1pPr marL="0" indent="0" algn="l">
              <a:buNone/>
              <a:defRPr sz="2400">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GB"/>
          </a:p>
        </p:txBody>
      </p:sp>
      <p:pic>
        <p:nvPicPr>
          <p:cNvPr id="5" name="Picture 4" descr="Essex County Council logo">
            <a:extLst>
              <a:ext uri="{FF2B5EF4-FFF2-40B4-BE49-F238E27FC236}">
                <a16:creationId xmlns:a16="http://schemas.microsoft.com/office/drawing/2014/main" id="{5EF8C64B-87C9-4324-BA52-F16806A36D09}"/>
              </a:ext>
            </a:extLst>
          </p:cNvPr>
          <p:cNvPicPr>
            <a:picLocks noChangeAspect="1"/>
          </p:cNvPicPr>
          <p:nvPr userDrawn="1"/>
        </p:nvPicPr>
        <p:blipFill>
          <a:blip r:embed="rId2"/>
          <a:stretch>
            <a:fillRect/>
          </a:stretch>
        </p:blipFill>
        <p:spPr>
          <a:xfrm>
            <a:off x="10339650" y="5795381"/>
            <a:ext cx="1530351" cy="739107"/>
          </a:xfrm>
          <a:prstGeom prst="rect">
            <a:avLst/>
          </a:prstGeom>
        </p:spPr>
      </p:pic>
    </p:spTree>
    <p:extLst>
      <p:ext uri="{BB962C8B-B14F-4D97-AF65-F5344CB8AC3E}">
        <p14:creationId xmlns:p14="http://schemas.microsoft.com/office/powerpoint/2010/main" val="2058095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5" name="Text Placeholder 24">
            <a:extLst>
              <a:ext uri="{FF2B5EF4-FFF2-40B4-BE49-F238E27FC236}">
                <a16:creationId xmlns:a16="http://schemas.microsoft.com/office/drawing/2014/main" id="{568680E8-666B-4F1A-A78A-D59CAC0B5E17}"/>
              </a:ext>
            </a:extLst>
          </p:cNvPr>
          <p:cNvSpPr>
            <a:spLocks noGrp="1"/>
          </p:cNvSpPr>
          <p:nvPr>
            <p:ph type="body" sz="quarter" idx="29" hasCustomPrompt="1"/>
          </p:nvPr>
        </p:nvSpPr>
        <p:spPr>
          <a:xfrm>
            <a:off x="301625" y="1785600"/>
            <a:ext cx="835025" cy="957262"/>
          </a:xfrm>
          <a:solidFill>
            <a:schemeClr val="accent1"/>
          </a:solidFill>
        </p:spPr>
        <p:txBody>
          <a:bodyPr/>
          <a:lstStyle>
            <a:lvl1pPr marL="0" indent="0">
              <a:buFontTx/>
              <a:buNone/>
              <a:defRPr sz="3200" b="1">
                <a:solidFill>
                  <a:schemeClr val="bg1"/>
                </a:solidFill>
              </a:defRPr>
            </a:lvl1pPr>
            <a:lvl2pPr indent="0">
              <a:buFontTx/>
              <a:buNone/>
              <a:defRPr sz="3200" b="1">
                <a:solidFill>
                  <a:schemeClr val="bg2"/>
                </a:solidFill>
              </a:defRPr>
            </a:lvl2pPr>
            <a:lvl3pPr indent="0">
              <a:buFontTx/>
              <a:buNone/>
              <a:defRPr sz="3200" b="1">
                <a:solidFill>
                  <a:schemeClr val="bg2"/>
                </a:solidFill>
              </a:defRPr>
            </a:lvl3pPr>
            <a:lvl4pPr indent="0">
              <a:buFontTx/>
              <a:buNone/>
              <a:defRPr sz="3200" b="1">
                <a:solidFill>
                  <a:schemeClr val="bg2"/>
                </a:solidFill>
              </a:defRPr>
            </a:lvl4pPr>
            <a:lvl5pPr indent="0">
              <a:buFontTx/>
              <a:buNone/>
              <a:defRPr sz="3200" b="1">
                <a:solidFill>
                  <a:schemeClr val="bg2"/>
                </a:solidFill>
              </a:defRPr>
            </a:lvl5pPr>
          </a:lstStyle>
          <a:p>
            <a:pPr lvl="0"/>
            <a:r>
              <a:rPr lang="en-US"/>
              <a:t>text </a:t>
            </a:r>
          </a:p>
        </p:txBody>
      </p:sp>
      <p:sp>
        <p:nvSpPr>
          <p:cNvPr id="2" name="Title 1">
            <a:extLst>
              <a:ext uri="{FF2B5EF4-FFF2-40B4-BE49-F238E27FC236}">
                <a16:creationId xmlns:a16="http://schemas.microsoft.com/office/drawing/2014/main" id="{820A7E22-1A04-48F0-B5A3-0579B896D51D}"/>
              </a:ext>
            </a:extLst>
          </p:cNvPr>
          <p:cNvSpPr>
            <a:spLocks noGrp="1"/>
          </p:cNvSpPr>
          <p:nvPr>
            <p:ph type="title"/>
          </p:nvPr>
        </p:nvSpPr>
        <p:spPr>
          <a:xfrm>
            <a:off x="306000" y="257176"/>
            <a:ext cx="11552400" cy="1131722"/>
          </a:xfrm>
        </p:spPr>
        <p:txBody>
          <a:bodyPr/>
          <a:lstStyle>
            <a:lvl1pPr>
              <a:defRPr sz="4400"/>
            </a:lvl1pPr>
          </a:lstStyle>
          <a:p>
            <a:r>
              <a:rPr lang="en-US"/>
              <a:t>Click to edit Master title style</a:t>
            </a:r>
            <a:endParaRPr lang="en-GB"/>
          </a:p>
        </p:txBody>
      </p:sp>
      <p:sp>
        <p:nvSpPr>
          <p:cNvPr id="3" name="Date Placeholder 2">
            <a:extLst>
              <a:ext uri="{FF2B5EF4-FFF2-40B4-BE49-F238E27FC236}">
                <a16:creationId xmlns:a16="http://schemas.microsoft.com/office/drawing/2014/main" id="{66459289-9A9B-4863-88A8-800E51931FF1}"/>
              </a:ext>
            </a:extLst>
          </p:cNvPr>
          <p:cNvSpPr>
            <a:spLocks noGrp="1"/>
          </p:cNvSpPr>
          <p:nvPr>
            <p:ph type="dt" sz="half" idx="10"/>
          </p:nvPr>
        </p:nvSpPr>
        <p:spPr/>
        <p:txBody>
          <a:bodyPr/>
          <a:lstStyle/>
          <a:p>
            <a:fld id="{6DC218AA-0319-4184-85EC-54DD732B49C8}" type="datetime1">
              <a:rPr lang="en-GB" smtClean="0"/>
              <a:t>28/03/2022</a:t>
            </a:fld>
            <a:endParaRPr lang="en-GB"/>
          </a:p>
        </p:txBody>
      </p:sp>
      <p:sp>
        <p:nvSpPr>
          <p:cNvPr id="4" name="Footer Placeholder 3">
            <a:extLst>
              <a:ext uri="{FF2B5EF4-FFF2-40B4-BE49-F238E27FC236}">
                <a16:creationId xmlns:a16="http://schemas.microsoft.com/office/drawing/2014/main" id="{0BCD24F6-5900-4426-8CA6-5E5993830316}"/>
              </a:ext>
            </a:extLst>
          </p:cNvPr>
          <p:cNvSpPr>
            <a:spLocks noGrp="1"/>
          </p:cNvSpPr>
          <p:nvPr>
            <p:ph type="ftr" sz="quarter" idx="11"/>
          </p:nvPr>
        </p:nvSpPr>
        <p:spPr/>
        <p:txBody>
          <a:bodyPr/>
          <a:lstStyle/>
          <a:p>
            <a:r>
              <a:rPr lang="en-GB">
                <a:solidFill>
                  <a:schemeClr val="tx1">
                    <a:lumMod val="50000"/>
                    <a:lumOff val="50000"/>
                  </a:schemeClr>
                </a:solidFill>
              </a:rPr>
              <a:t>Produced by Essex County Council Strategy Insight and Engagement</a:t>
            </a:r>
          </a:p>
        </p:txBody>
      </p:sp>
      <p:sp>
        <p:nvSpPr>
          <p:cNvPr id="5" name="Slide Number Placeholder 4">
            <a:extLst>
              <a:ext uri="{FF2B5EF4-FFF2-40B4-BE49-F238E27FC236}">
                <a16:creationId xmlns:a16="http://schemas.microsoft.com/office/drawing/2014/main" id="{5AF9DEDD-F3C9-4DB9-8AB7-9B9FAE58AD22}"/>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sp>
        <p:nvSpPr>
          <p:cNvPr id="9" name="Text Placeholder 8">
            <a:extLst>
              <a:ext uri="{FF2B5EF4-FFF2-40B4-BE49-F238E27FC236}">
                <a16:creationId xmlns:a16="http://schemas.microsoft.com/office/drawing/2014/main" id="{3CFCCB34-DDF7-4318-9C93-3CA1912F6208}"/>
              </a:ext>
            </a:extLst>
          </p:cNvPr>
          <p:cNvSpPr>
            <a:spLocks noGrp="1"/>
          </p:cNvSpPr>
          <p:nvPr>
            <p:ph type="body" sz="quarter" idx="14"/>
          </p:nvPr>
        </p:nvSpPr>
        <p:spPr>
          <a:xfrm>
            <a:off x="1310400" y="1785938"/>
            <a:ext cx="4114800" cy="957600"/>
          </a:xfrm>
        </p:spPr>
        <p:txBody>
          <a:bodyPr/>
          <a:lstStyle>
            <a:lvl1pPr marL="0" indent="0">
              <a:buNone/>
              <a:defRPr b="1"/>
            </a:lvl1pPr>
            <a:lvl2pPr marL="0" indent="0">
              <a:buNone/>
              <a:defRPr/>
            </a:lvl2pPr>
          </a:lstStyle>
          <a:p>
            <a:pPr lvl="0"/>
            <a:r>
              <a:rPr lang="en-US"/>
              <a:t>Click to edit Master text styles</a:t>
            </a:r>
          </a:p>
          <a:p>
            <a:pPr lvl="1"/>
            <a:r>
              <a:rPr lang="en-US"/>
              <a:t>Second level</a:t>
            </a:r>
            <a:endParaRPr lang="en-GB"/>
          </a:p>
        </p:txBody>
      </p:sp>
      <p:sp>
        <p:nvSpPr>
          <p:cNvPr id="11" name="Text Placeholder 8">
            <a:extLst>
              <a:ext uri="{FF2B5EF4-FFF2-40B4-BE49-F238E27FC236}">
                <a16:creationId xmlns:a16="http://schemas.microsoft.com/office/drawing/2014/main" id="{75F07E28-6A00-4FDD-A725-52B4301AAE95}"/>
              </a:ext>
            </a:extLst>
          </p:cNvPr>
          <p:cNvSpPr>
            <a:spLocks noGrp="1"/>
          </p:cNvSpPr>
          <p:nvPr>
            <p:ph type="body" sz="quarter" idx="16"/>
          </p:nvPr>
        </p:nvSpPr>
        <p:spPr>
          <a:xfrm>
            <a:off x="1310400" y="2952000"/>
            <a:ext cx="4114800" cy="957600"/>
          </a:xfrm>
        </p:spPr>
        <p:txBody>
          <a:bodyPr/>
          <a:lstStyle>
            <a:lvl1pPr marL="0" indent="0">
              <a:buNone/>
              <a:defRPr b="1"/>
            </a:lvl1pPr>
            <a:lvl2pPr marL="0" indent="0">
              <a:buNone/>
              <a:defRPr/>
            </a:lvl2pPr>
          </a:lstStyle>
          <a:p>
            <a:pPr lvl="0"/>
            <a:r>
              <a:rPr lang="en-US"/>
              <a:t>Click to edit Master text styles</a:t>
            </a:r>
          </a:p>
          <a:p>
            <a:pPr lvl="1"/>
            <a:r>
              <a:rPr lang="en-US"/>
              <a:t>Second level</a:t>
            </a:r>
            <a:endParaRPr lang="en-GB"/>
          </a:p>
        </p:txBody>
      </p:sp>
      <p:sp>
        <p:nvSpPr>
          <p:cNvPr id="13" name="Text Placeholder 8">
            <a:extLst>
              <a:ext uri="{FF2B5EF4-FFF2-40B4-BE49-F238E27FC236}">
                <a16:creationId xmlns:a16="http://schemas.microsoft.com/office/drawing/2014/main" id="{95350E13-471F-4950-B14C-729E49A8168C}"/>
              </a:ext>
            </a:extLst>
          </p:cNvPr>
          <p:cNvSpPr>
            <a:spLocks noGrp="1"/>
          </p:cNvSpPr>
          <p:nvPr>
            <p:ph type="body" sz="quarter" idx="18"/>
          </p:nvPr>
        </p:nvSpPr>
        <p:spPr>
          <a:xfrm>
            <a:off x="1310400" y="4190400"/>
            <a:ext cx="4114800" cy="957600"/>
          </a:xfrm>
        </p:spPr>
        <p:txBody>
          <a:bodyPr/>
          <a:lstStyle>
            <a:lvl1pPr marL="0" indent="0">
              <a:buNone/>
              <a:defRPr b="1"/>
            </a:lvl1pPr>
            <a:lvl2pPr marL="0" indent="0">
              <a:buNone/>
              <a:defRPr/>
            </a:lvl2pPr>
          </a:lstStyle>
          <a:p>
            <a:pPr lvl="0"/>
            <a:r>
              <a:rPr lang="en-US"/>
              <a:t>Click to edit Master text styles</a:t>
            </a:r>
          </a:p>
          <a:p>
            <a:pPr lvl="1"/>
            <a:r>
              <a:rPr lang="en-US"/>
              <a:t>Second level</a:t>
            </a:r>
            <a:endParaRPr lang="en-GB"/>
          </a:p>
        </p:txBody>
      </p:sp>
      <p:sp>
        <p:nvSpPr>
          <p:cNvPr id="15" name="Text Placeholder 8">
            <a:extLst>
              <a:ext uri="{FF2B5EF4-FFF2-40B4-BE49-F238E27FC236}">
                <a16:creationId xmlns:a16="http://schemas.microsoft.com/office/drawing/2014/main" id="{7A2EF067-1F3F-4B12-8615-D23C15BB6F05}"/>
              </a:ext>
            </a:extLst>
          </p:cNvPr>
          <p:cNvSpPr>
            <a:spLocks noGrp="1"/>
          </p:cNvSpPr>
          <p:nvPr>
            <p:ph type="body" sz="quarter" idx="20"/>
          </p:nvPr>
        </p:nvSpPr>
        <p:spPr>
          <a:xfrm>
            <a:off x="1310400" y="5392800"/>
            <a:ext cx="4114800" cy="957600"/>
          </a:xfrm>
        </p:spPr>
        <p:txBody>
          <a:bodyPr/>
          <a:lstStyle>
            <a:lvl1pPr marL="0" indent="0">
              <a:buNone/>
              <a:defRPr b="1"/>
            </a:lvl1pPr>
            <a:lvl2pPr marL="0" indent="0">
              <a:buNone/>
              <a:defRPr/>
            </a:lvl2pPr>
          </a:lstStyle>
          <a:p>
            <a:pPr lvl="0"/>
            <a:r>
              <a:rPr lang="en-US"/>
              <a:t>Click to edit Master text styles</a:t>
            </a:r>
          </a:p>
          <a:p>
            <a:pPr lvl="1"/>
            <a:r>
              <a:rPr lang="en-US"/>
              <a:t>Second level</a:t>
            </a:r>
            <a:endParaRPr lang="en-GB"/>
          </a:p>
        </p:txBody>
      </p:sp>
      <p:sp>
        <p:nvSpPr>
          <p:cNvPr id="17" name="Text Placeholder 8">
            <a:extLst>
              <a:ext uri="{FF2B5EF4-FFF2-40B4-BE49-F238E27FC236}">
                <a16:creationId xmlns:a16="http://schemas.microsoft.com/office/drawing/2014/main" id="{471A5A04-368F-48F2-8E4A-166561D38E0B}"/>
              </a:ext>
            </a:extLst>
          </p:cNvPr>
          <p:cNvSpPr>
            <a:spLocks noGrp="1"/>
          </p:cNvSpPr>
          <p:nvPr>
            <p:ph type="body" sz="quarter" idx="22"/>
          </p:nvPr>
        </p:nvSpPr>
        <p:spPr>
          <a:xfrm>
            <a:off x="7214400" y="1785938"/>
            <a:ext cx="4114800" cy="957600"/>
          </a:xfrm>
        </p:spPr>
        <p:txBody>
          <a:bodyPr/>
          <a:lstStyle>
            <a:lvl1pPr marL="0" indent="0">
              <a:buNone/>
              <a:defRPr b="1"/>
            </a:lvl1pPr>
            <a:lvl2pPr marL="0" indent="0">
              <a:buNone/>
              <a:defRPr/>
            </a:lvl2pPr>
          </a:lstStyle>
          <a:p>
            <a:pPr lvl="0"/>
            <a:r>
              <a:rPr lang="en-US"/>
              <a:t>Click to edit Master text styles</a:t>
            </a:r>
          </a:p>
          <a:p>
            <a:pPr lvl="1"/>
            <a:r>
              <a:rPr lang="en-US"/>
              <a:t>Second level</a:t>
            </a:r>
            <a:endParaRPr lang="en-GB"/>
          </a:p>
        </p:txBody>
      </p:sp>
      <p:sp>
        <p:nvSpPr>
          <p:cNvPr id="19" name="Text Placeholder 8">
            <a:extLst>
              <a:ext uri="{FF2B5EF4-FFF2-40B4-BE49-F238E27FC236}">
                <a16:creationId xmlns:a16="http://schemas.microsoft.com/office/drawing/2014/main" id="{C2150ACD-AEB1-460D-9C24-43251BCA8CC4}"/>
              </a:ext>
            </a:extLst>
          </p:cNvPr>
          <p:cNvSpPr>
            <a:spLocks noGrp="1"/>
          </p:cNvSpPr>
          <p:nvPr>
            <p:ph type="body" sz="quarter" idx="24"/>
          </p:nvPr>
        </p:nvSpPr>
        <p:spPr>
          <a:xfrm>
            <a:off x="7214400" y="2952000"/>
            <a:ext cx="4114800" cy="957600"/>
          </a:xfrm>
        </p:spPr>
        <p:txBody>
          <a:bodyPr/>
          <a:lstStyle>
            <a:lvl1pPr marL="0" indent="0">
              <a:buNone/>
              <a:defRPr b="1"/>
            </a:lvl1pPr>
            <a:lvl2pPr marL="0" indent="0">
              <a:buNone/>
              <a:defRPr/>
            </a:lvl2pPr>
          </a:lstStyle>
          <a:p>
            <a:pPr lvl="0"/>
            <a:r>
              <a:rPr lang="en-US"/>
              <a:t>Click to edit Master text styles</a:t>
            </a:r>
          </a:p>
          <a:p>
            <a:pPr lvl="1"/>
            <a:r>
              <a:rPr lang="en-US"/>
              <a:t>Second level</a:t>
            </a:r>
            <a:endParaRPr lang="en-GB"/>
          </a:p>
        </p:txBody>
      </p:sp>
      <p:sp>
        <p:nvSpPr>
          <p:cNvPr id="21" name="Text Placeholder 8">
            <a:extLst>
              <a:ext uri="{FF2B5EF4-FFF2-40B4-BE49-F238E27FC236}">
                <a16:creationId xmlns:a16="http://schemas.microsoft.com/office/drawing/2014/main" id="{67EBB98E-DD76-4352-AAA2-87D48F8818D8}"/>
              </a:ext>
            </a:extLst>
          </p:cNvPr>
          <p:cNvSpPr>
            <a:spLocks noGrp="1"/>
          </p:cNvSpPr>
          <p:nvPr>
            <p:ph type="body" sz="quarter" idx="26"/>
          </p:nvPr>
        </p:nvSpPr>
        <p:spPr>
          <a:xfrm>
            <a:off x="7214400" y="4190400"/>
            <a:ext cx="4114800" cy="957600"/>
          </a:xfrm>
        </p:spPr>
        <p:txBody>
          <a:bodyPr/>
          <a:lstStyle>
            <a:lvl1pPr marL="0" indent="0">
              <a:buNone/>
              <a:defRPr b="1"/>
            </a:lvl1pPr>
            <a:lvl2pPr marL="0" indent="0">
              <a:buNone/>
              <a:defRPr/>
            </a:lvl2pPr>
          </a:lstStyle>
          <a:p>
            <a:pPr lvl="0"/>
            <a:r>
              <a:rPr lang="en-US"/>
              <a:t>Click to edit Master text styles</a:t>
            </a:r>
          </a:p>
          <a:p>
            <a:pPr lvl="1"/>
            <a:r>
              <a:rPr lang="en-US"/>
              <a:t>Second level</a:t>
            </a:r>
            <a:endParaRPr lang="en-GB"/>
          </a:p>
        </p:txBody>
      </p:sp>
      <p:sp>
        <p:nvSpPr>
          <p:cNvPr id="23" name="Text Placeholder 8">
            <a:extLst>
              <a:ext uri="{FF2B5EF4-FFF2-40B4-BE49-F238E27FC236}">
                <a16:creationId xmlns:a16="http://schemas.microsoft.com/office/drawing/2014/main" id="{93AC6C7A-B293-469A-8731-D27D97BF3C1A}"/>
              </a:ext>
            </a:extLst>
          </p:cNvPr>
          <p:cNvSpPr>
            <a:spLocks noGrp="1"/>
          </p:cNvSpPr>
          <p:nvPr>
            <p:ph type="body" sz="quarter" idx="28"/>
          </p:nvPr>
        </p:nvSpPr>
        <p:spPr>
          <a:xfrm>
            <a:off x="7214400" y="5392800"/>
            <a:ext cx="4114800" cy="957600"/>
          </a:xfrm>
        </p:spPr>
        <p:txBody>
          <a:bodyPr/>
          <a:lstStyle>
            <a:lvl1pPr marL="0" indent="0">
              <a:buNone/>
              <a:defRPr b="1"/>
            </a:lvl1pPr>
            <a:lvl2pPr marL="0" indent="0">
              <a:buNone/>
              <a:defRPr/>
            </a:lvl2pPr>
          </a:lstStyle>
          <a:p>
            <a:pPr lvl="0"/>
            <a:r>
              <a:rPr lang="en-US"/>
              <a:t>Click to edit Master text styles</a:t>
            </a:r>
          </a:p>
          <a:p>
            <a:pPr lvl="1"/>
            <a:r>
              <a:rPr lang="en-US"/>
              <a:t>Second level</a:t>
            </a:r>
            <a:endParaRPr lang="en-GB"/>
          </a:p>
        </p:txBody>
      </p:sp>
      <p:sp>
        <p:nvSpPr>
          <p:cNvPr id="26" name="Text Placeholder 24">
            <a:extLst>
              <a:ext uri="{FF2B5EF4-FFF2-40B4-BE49-F238E27FC236}">
                <a16:creationId xmlns:a16="http://schemas.microsoft.com/office/drawing/2014/main" id="{B6A3B345-E852-4B4B-9D8E-1A9B25ABAB28}"/>
              </a:ext>
            </a:extLst>
          </p:cNvPr>
          <p:cNvSpPr>
            <a:spLocks noGrp="1"/>
          </p:cNvSpPr>
          <p:nvPr>
            <p:ph type="body" sz="quarter" idx="30" hasCustomPrompt="1"/>
          </p:nvPr>
        </p:nvSpPr>
        <p:spPr>
          <a:xfrm>
            <a:off x="301625" y="2951662"/>
            <a:ext cx="835025" cy="957262"/>
          </a:xfrm>
          <a:solidFill>
            <a:schemeClr val="accent1"/>
          </a:solidFill>
        </p:spPr>
        <p:txBody>
          <a:bodyPr/>
          <a:lstStyle>
            <a:lvl1pPr marL="0" indent="0">
              <a:buFontTx/>
              <a:buNone/>
              <a:defRPr sz="3200" b="1">
                <a:solidFill>
                  <a:schemeClr val="bg1"/>
                </a:solidFill>
              </a:defRPr>
            </a:lvl1pPr>
            <a:lvl2pPr indent="0">
              <a:buFontTx/>
              <a:buNone/>
              <a:defRPr sz="3200" b="1">
                <a:solidFill>
                  <a:schemeClr val="bg2"/>
                </a:solidFill>
              </a:defRPr>
            </a:lvl2pPr>
            <a:lvl3pPr indent="0">
              <a:buFontTx/>
              <a:buNone/>
              <a:defRPr sz="3200" b="1">
                <a:solidFill>
                  <a:schemeClr val="bg2"/>
                </a:solidFill>
              </a:defRPr>
            </a:lvl3pPr>
            <a:lvl4pPr indent="0">
              <a:buFontTx/>
              <a:buNone/>
              <a:defRPr sz="3200" b="1">
                <a:solidFill>
                  <a:schemeClr val="bg2"/>
                </a:solidFill>
              </a:defRPr>
            </a:lvl4pPr>
            <a:lvl5pPr indent="0">
              <a:buFontTx/>
              <a:buNone/>
              <a:defRPr sz="3200" b="1">
                <a:solidFill>
                  <a:schemeClr val="bg2"/>
                </a:solidFill>
              </a:defRPr>
            </a:lvl5pPr>
          </a:lstStyle>
          <a:p>
            <a:pPr lvl="0"/>
            <a:r>
              <a:rPr lang="en-US"/>
              <a:t>text </a:t>
            </a:r>
          </a:p>
        </p:txBody>
      </p:sp>
      <p:sp>
        <p:nvSpPr>
          <p:cNvPr id="27" name="Text Placeholder 24">
            <a:extLst>
              <a:ext uri="{FF2B5EF4-FFF2-40B4-BE49-F238E27FC236}">
                <a16:creationId xmlns:a16="http://schemas.microsoft.com/office/drawing/2014/main" id="{BEE9308F-D5EE-4D3D-9C47-B58F134A7962}"/>
              </a:ext>
            </a:extLst>
          </p:cNvPr>
          <p:cNvSpPr>
            <a:spLocks noGrp="1"/>
          </p:cNvSpPr>
          <p:nvPr>
            <p:ph type="body" sz="quarter" idx="31" hasCustomPrompt="1"/>
          </p:nvPr>
        </p:nvSpPr>
        <p:spPr>
          <a:xfrm>
            <a:off x="301625" y="4190400"/>
            <a:ext cx="835025" cy="957262"/>
          </a:xfrm>
          <a:solidFill>
            <a:schemeClr val="accent1"/>
          </a:solidFill>
        </p:spPr>
        <p:txBody>
          <a:bodyPr/>
          <a:lstStyle>
            <a:lvl1pPr marL="0" indent="0">
              <a:buFontTx/>
              <a:buNone/>
              <a:defRPr sz="3200" b="1">
                <a:solidFill>
                  <a:schemeClr val="bg1"/>
                </a:solidFill>
              </a:defRPr>
            </a:lvl1pPr>
            <a:lvl2pPr indent="0">
              <a:buFontTx/>
              <a:buNone/>
              <a:defRPr sz="3200" b="1">
                <a:solidFill>
                  <a:schemeClr val="bg2"/>
                </a:solidFill>
              </a:defRPr>
            </a:lvl2pPr>
            <a:lvl3pPr indent="0">
              <a:buFontTx/>
              <a:buNone/>
              <a:defRPr sz="3200" b="1">
                <a:solidFill>
                  <a:schemeClr val="bg2"/>
                </a:solidFill>
              </a:defRPr>
            </a:lvl3pPr>
            <a:lvl4pPr indent="0">
              <a:buFontTx/>
              <a:buNone/>
              <a:defRPr sz="3200" b="1">
                <a:solidFill>
                  <a:schemeClr val="bg2"/>
                </a:solidFill>
              </a:defRPr>
            </a:lvl4pPr>
            <a:lvl5pPr indent="0">
              <a:buFontTx/>
              <a:buNone/>
              <a:defRPr sz="3200" b="1">
                <a:solidFill>
                  <a:schemeClr val="bg2"/>
                </a:solidFill>
              </a:defRPr>
            </a:lvl5pPr>
          </a:lstStyle>
          <a:p>
            <a:pPr lvl="0"/>
            <a:r>
              <a:rPr lang="en-US"/>
              <a:t>text </a:t>
            </a:r>
          </a:p>
        </p:txBody>
      </p:sp>
      <p:sp>
        <p:nvSpPr>
          <p:cNvPr id="28" name="Text Placeholder 24">
            <a:extLst>
              <a:ext uri="{FF2B5EF4-FFF2-40B4-BE49-F238E27FC236}">
                <a16:creationId xmlns:a16="http://schemas.microsoft.com/office/drawing/2014/main" id="{80E08A42-0F58-446B-94C2-AB973E93BC24}"/>
              </a:ext>
            </a:extLst>
          </p:cNvPr>
          <p:cNvSpPr>
            <a:spLocks noGrp="1"/>
          </p:cNvSpPr>
          <p:nvPr>
            <p:ph type="body" sz="quarter" idx="32" hasCustomPrompt="1"/>
          </p:nvPr>
        </p:nvSpPr>
        <p:spPr>
          <a:xfrm>
            <a:off x="301625" y="5392800"/>
            <a:ext cx="835025" cy="957262"/>
          </a:xfrm>
          <a:solidFill>
            <a:schemeClr val="accent1"/>
          </a:solidFill>
        </p:spPr>
        <p:txBody>
          <a:bodyPr/>
          <a:lstStyle>
            <a:lvl1pPr marL="0" indent="0">
              <a:buFontTx/>
              <a:buNone/>
              <a:defRPr sz="3200" b="1">
                <a:solidFill>
                  <a:schemeClr val="bg1"/>
                </a:solidFill>
              </a:defRPr>
            </a:lvl1pPr>
            <a:lvl2pPr indent="0">
              <a:buFontTx/>
              <a:buNone/>
              <a:defRPr sz="3200" b="1">
                <a:solidFill>
                  <a:schemeClr val="bg2"/>
                </a:solidFill>
              </a:defRPr>
            </a:lvl2pPr>
            <a:lvl3pPr indent="0">
              <a:buFontTx/>
              <a:buNone/>
              <a:defRPr sz="3200" b="1">
                <a:solidFill>
                  <a:schemeClr val="bg2"/>
                </a:solidFill>
              </a:defRPr>
            </a:lvl3pPr>
            <a:lvl4pPr indent="0">
              <a:buFontTx/>
              <a:buNone/>
              <a:defRPr sz="3200" b="1">
                <a:solidFill>
                  <a:schemeClr val="bg2"/>
                </a:solidFill>
              </a:defRPr>
            </a:lvl4pPr>
            <a:lvl5pPr indent="0">
              <a:buFontTx/>
              <a:buNone/>
              <a:defRPr sz="3200" b="1">
                <a:solidFill>
                  <a:schemeClr val="bg2"/>
                </a:solidFill>
              </a:defRPr>
            </a:lvl5pPr>
          </a:lstStyle>
          <a:p>
            <a:pPr lvl="0"/>
            <a:r>
              <a:rPr lang="en-US"/>
              <a:t>text </a:t>
            </a:r>
          </a:p>
        </p:txBody>
      </p:sp>
      <p:sp>
        <p:nvSpPr>
          <p:cNvPr id="29" name="Text Placeholder 24">
            <a:extLst>
              <a:ext uri="{FF2B5EF4-FFF2-40B4-BE49-F238E27FC236}">
                <a16:creationId xmlns:a16="http://schemas.microsoft.com/office/drawing/2014/main" id="{E7359723-D7AB-4162-B5D6-542FE57ED2D3}"/>
              </a:ext>
            </a:extLst>
          </p:cNvPr>
          <p:cNvSpPr>
            <a:spLocks noGrp="1"/>
          </p:cNvSpPr>
          <p:nvPr>
            <p:ph type="body" sz="quarter" idx="33" hasCustomPrompt="1"/>
          </p:nvPr>
        </p:nvSpPr>
        <p:spPr>
          <a:xfrm>
            <a:off x="6210000" y="1785600"/>
            <a:ext cx="835025" cy="957262"/>
          </a:xfrm>
          <a:solidFill>
            <a:schemeClr val="accent1"/>
          </a:solidFill>
        </p:spPr>
        <p:txBody>
          <a:bodyPr/>
          <a:lstStyle>
            <a:lvl1pPr marL="0" indent="0">
              <a:buFontTx/>
              <a:buNone/>
              <a:defRPr sz="3200" b="1">
                <a:solidFill>
                  <a:schemeClr val="bg1"/>
                </a:solidFill>
              </a:defRPr>
            </a:lvl1pPr>
            <a:lvl2pPr indent="0">
              <a:buFontTx/>
              <a:buNone/>
              <a:defRPr sz="3200" b="1">
                <a:solidFill>
                  <a:schemeClr val="bg2"/>
                </a:solidFill>
              </a:defRPr>
            </a:lvl2pPr>
            <a:lvl3pPr indent="0">
              <a:buFontTx/>
              <a:buNone/>
              <a:defRPr sz="3200" b="1">
                <a:solidFill>
                  <a:schemeClr val="bg2"/>
                </a:solidFill>
              </a:defRPr>
            </a:lvl3pPr>
            <a:lvl4pPr indent="0">
              <a:buFontTx/>
              <a:buNone/>
              <a:defRPr sz="3200" b="1">
                <a:solidFill>
                  <a:schemeClr val="bg2"/>
                </a:solidFill>
              </a:defRPr>
            </a:lvl4pPr>
            <a:lvl5pPr indent="0">
              <a:buFontTx/>
              <a:buNone/>
              <a:defRPr sz="3200" b="1">
                <a:solidFill>
                  <a:schemeClr val="bg2"/>
                </a:solidFill>
              </a:defRPr>
            </a:lvl5pPr>
          </a:lstStyle>
          <a:p>
            <a:pPr lvl="0"/>
            <a:r>
              <a:rPr lang="en-US"/>
              <a:t>text </a:t>
            </a:r>
          </a:p>
        </p:txBody>
      </p:sp>
      <p:sp>
        <p:nvSpPr>
          <p:cNvPr id="30" name="Text Placeholder 24">
            <a:extLst>
              <a:ext uri="{FF2B5EF4-FFF2-40B4-BE49-F238E27FC236}">
                <a16:creationId xmlns:a16="http://schemas.microsoft.com/office/drawing/2014/main" id="{875B2E40-430D-4757-B86D-915E7CF82E41}"/>
              </a:ext>
            </a:extLst>
          </p:cNvPr>
          <p:cNvSpPr>
            <a:spLocks noGrp="1"/>
          </p:cNvSpPr>
          <p:nvPr>
            <p:ph type="body" sz="quarter" idx="34" hasCustomPrompt="1"/>
          </p:nvPr>
        </p:nvSpPr>
        <p:spPr>
          <a:xfrm>
            <a:off x="6210000" y="2951662"/>
            <a:ext cx="835025" cy="957262"/>
          </a:xfrm>
          <a:solidFill>
            <a:schemeClr val="accent1"/>
          </a:solidFill>
        </p:spPr>
        <p:txBody>
          <a:bodyPr/>
          <a:lstStyle>
            <a:lvl1pPr marL="0" indent="0">
              <a:buFontTx/>
              <a:buNone/>
              <a:defRPr sz="3200" b="1">
                <a:solidFill>
                  <a:schemeClr val="bg1"/>
                </a:solidFill>
              </a:defRPr>
            </a:lvl1pPr>
            <a:lvl2pPr indent="0">
              <a:buFontTx/>
              <a:buNone/>
              <a:defRPr sz="3200" b="1">
                <a:solidFill>
                  <a:schemeClr val="bg2"/>
                </a:solidFill>
              </a:defRPr>
            </a:lvl2pPr>
            <a:lvl3pPr indent="0">
              <a:buFontTx/>
              <a:buNone/>
              <a:defRPr sz="3200" b="1">
                <a:solidFill>
                  <a:schemeClr val="bg2"/>
                </a:solidFill>
              </a:defRPr>
            </a:lvl3pPr>
            <a:lvl4pPr indent="0">
              <a:buFontTx/>
              <a:buNone/>
              <a:defRPr sz="3200" b="1">
                <a:solidFill>
                  <a:schemeClr val="bg2"/>
                </a:solidFill>
              </a:defRPr>
            </a:lvl4pPr>
            <a:lvl5pPr indent="0">
              <a:buFontTx/>
              <a:buNone/>
              <a:defRPr sz="3200" b="1">
                <a:solidFill>
                  <a:schemeClr val="bg2"/>
                </a:solidFill>
              </a:defRPr>
            </a:lvl5pPr>
          </a:lstStyle>
          <a:p>
            <a:pPr lvl="0"/>
            <a:r>
              <a:rPr lang="en-US"/>
              <a:t>text </a:t>
            </a:r>
          </a:p>
        </p:txBody>
      </p:sp>
      <p:sp>
        <p:nvSpPr>
          <p:cNvPr id="31" name="Text Placeholder 24">
            <a:extLst>
              <a:ext uri="{FF2B5EF4-FFF2-40B4-BE49-F238E27FC236}">
                <a16:creationId xmlns:a16="http://schemas.microsoft.com/office/drawing/2014/main" id="{8B12E074-12DD-4906-AD45-6A5A25508A56}"/>
              </a:ext>
            </a:extLst>
          </p:cNvPr>
          <p:cNvSpPr>
            <a:spLocks noGrp="1"/>
          </p:cNvSpPr>
          <p:nvPr>
            <p:ph type="body" sz="quarter" idx="35" hasCustomPrompt="1"/>
          </p:nvPr>
        </p:nvSpPr>
        <p:spPr>
          <a:xfrm>
            <a:off x="6210000" y="4190400"/>
            <a:ext cx="835025" cy="957262"/>
          </a:xfrm>
          <a:solidFill>
            <a:schemeClr val="accent1"/>
          </a:solidFill>
        </p:spPr>
        <p:txBody>
          <a:bodyPr/>
          <a:lstStyle>
            <a:lvl1pPr marL="0" indent="0">
              <a:buFontTx/>
              <a:buNone/>
              <a:defRPr sz="3200" b="1">
                <a:solidFill>
                  <a:schemeClr val="bg1"/>
                </a:solidFill>
              </a:defRPr>
            </a:lvl1pPr>
            <a:lvl2pPr indent="0">
              <a:buFontTx/>
              <a:buNone/>
              <a:defRPr sz="3200" b="1">
                <a:solidFill>
                  <a:schemeClr val="bg2"/>
                </a:solidFill>
              </a:defRPr>
            </a:lvl2pPr>
            <a:lvl3pPr indent="0">
              <a:buFontTx/>
              <a:buNone/>
              <a:defRPr sz="3200" b="1">
                <a:solidFill>
                  <a:schemeClr val="bg2"/>
                </a:solidFill>
              </a:defRPr>
            </a:lvl3pPr>
            <a:lvl4pPr indent="0">
              <a:buFontTx/>
              <a:buNone/>
              <a:defRPr sz="3200" b="1">
                <a:solidFill>
                  <a:schemeClr val="bg2"/>
                </a:solidFill>
              </a:defRPr>
            </a:lvl4pPr>
            <a:lvl5pPr indent="0">
              <a:buFontTx/>
              <a:buNone/>
              <a:defRPr sz="3200" b="1">
                <a:solidFill>
                  <a:schemeClr val="bg2"/>
                </a:solidFill>
              </a:defRPr>
            </a:lvl5pPr>
          </a:lstStyle>
          <a:p>
            <a:pPr lvl="0"/>
            <a:r>
              <a:rPr lang="en-US"/>
              <a:t>text </a:t>
            </a:r>
          </a:p>
        </p:txBody>
      </p:sp>
      <p:sp>
        <p:nvSpPr>
          <p:cNvPr id="32" name="Text Placeholder 24">
            <a:extLst>
              <a:ext uri="{FF2B5EF4-FFF2-40B4-BE49-F238E27FC236}">
                <a16:creationId xmlns:a16="http://schemas.microsoft.com/office/drawing/2014/main" id="{BF4BB1D9-FC03-4090-9F94-EF8BEAC5C149}"/>
              </a:ext>
            </a:extLst>
          </p:cNvPr>
          <p:cNvSpPr>
            <a:spLocks noGrp="1"/>
          </p:cNvSpPr>
          <p:nvPr>
            <p:ph type="body" sz="quarter" idx="36" hasCustomPrompt="1"/>
          </p:nvPr>
        </p:nvSpPr>
        <p:spPr>
          <a:xfrm>
            <a:off x="6210000" y="5392800"/>
            <a:ext cx="835025" cy="957262"/>
          </a:xfrm>
          <a:solidFill>
            <a:schemeClr val="accent1"/>
          </a:solidFill>
        </p:spPr>
        <p:txBody>
          <a:bodyPr/>
          <a:lstStyle>
            <a:lvl1pPr marL="0" indent="0">
              <a:buFontTx/>
              <a:buNone/>
              <a:defRPr sz="3200" b="1">
                <a:solidFill>
                  <a:schemeClr val="bg1"/>
                </a:solidFill>
              </a:defRPr>
            </a:lvl1pPr>
            <a:lvl2pPr indent="0">
              <a:buFontTx/>
              <a:buNone/>
              <a:defRPr sz="3200" b="1">
                <a:solidFill>
                  <a:schemeClr val="bg2"/>
                </a:solidFill>
              </a:defRPr>
            </a:lvl2pPr>
            <a:lvl3pPr indent="0">
              <a:buFontTx/>
              <a:buNone/>
              <a:defRPr sz="3200" b="1">
                <a:solidFill>
                  <a:schemeClr val="bg2"/>
                </a:solidFill>
              </a:defRPr>
            </a:lvl3pPr>
            <a:lvl4pPr indent="0">
              <a:buFontTx/>
              <a:buNone/>
              <a:defRPr sz="3200" b="1">
                <a:solidFill>
                  <a:schemeClr val="bg2"/>
                </a:solidFill>
              </a:defRPr>
            </a:lvl4pPr>
            <a:lvl5pPr indent="0">
              <a:buFontTx/>
              <a:buNone/>
              <a:defRPr sz="3200" b="1">
                <a:solidFill>
                  <a:schemeClr val="bg2"/>
                </a:solidFill>
              </a:defRPr>
            </a:lvl5pPr>
          </a:lstStyle>
          <a:p>
            <a:pPr lvl="0"/>
            <a:r>
              <a:rPr lang="en-US"/>
              <a:t>text </a:t>
            </a:r>
          </a:p>
        </p:txBody>
      </p:sp>
    </p:spTree>
    <p:extLst>
      <p:ext uri="{BB962C8B-B14F-4D97-AF65-F5344CB8AC3E}">
        <p14:creationId xmlns:p14="http://schemas.microsoft.com/office/powerpoint/2010/main" val="39052104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Cover Pag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4E15C-E1A1-4B98-8BD9-208FCE928995}"/>
              </a:ext>
            </a:extLst>
          </p:cNvPr>
          <p:cNvSpPr>
            <a:spLocks noGrp="1"/>
          </p:cNvSpPr>
          <p:nvPr>
            <p:ph type="title"/>
          </p:nvPr>
        </p:nvSpPr>
        <p:spPr>
          <a:xfrm>
            <a:off x="5328000" y="2149200"/>
            <a:ext cx="6282000" cy="1602000"/>
          </a:xfrm>
        </p:spPr>
        <p:txBody>
          <a:bodyPr anchor="b"/>
          <a:lstStyle>
            <a:lvl1pPr>
              <a:defRPr sz="5400">
                <a:solidFill>
                  <a:schemeClr val="bg1"/>
                </a:solidFill>
              </a:defRPr>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17DA4A9-7C4E-478D-A8E5-F8B8B1B3633C}"/>
              </a:ext>
            </a:extLst>
          </p:cNvPr>
          <p:cNvSpPr>
            <a:spLocks noGrp="1"/>
          </p:cNvSpPr>
          <p:nvPr>
            <p:ph type="body" idx="1"/>
          </p:nvPr>
        </p:nvSpPr>
        <p:spPr>
          <a:xfrm>
            <a:off x="5328000" y="4136400"/>
            <a:ext cx="6282000" cy="2012400"/>
          </a:xfrm>
        </p:spPr>
        <p:txBody>
          <a:bodyPr/>
          <a:lstStyle>
            <a:lvl1pPr marL="0" indent="0">
              <a:buNone/>
              <a:defRPr sz="4000">
                <a:solidFill>
                  <a:schemeClr val="bg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pic>
        <p:nvPicPr>
          <p:cNvPr id="8" name="Picture 7">
            <a:extLst>
              <a:ext uri="{FF2B5EF4-FFF2-40B4-BE49-F238E27FC236}">
                <a16:creationId xmlns:a16="http://schemas.microsoft.com/office/drawing/2014/main" id="{DCFCB315-E196-452C-8413-F646CF5C916D}"/>
              </a:ext>
              <a:ext uri="{C183D7F6-B498-43B3-948B-1728B52AA6E4}">
                <adec:decorative xmlns:adec="http://schemas.microsoft.com/office/drawing/2017/decorative" val="1"/>
              </a:ext>
            </a:extLst>
          </p:cNvPr>
          <p:cNvPicPr>
            <a:picLocks noChangeAspect="1"/>
          </p:cNvPicPr>
          <p:nvPr userDrawn="1"/>
        </p:nvPicPr>
        <p:blipFill rotWithShape="1">
          <a:blip r:embed="rId2"/>
          <a:srcRect l="10909" b="7829"/>
          <a:stretch/>
        </p:blipFill>
        <p:spPr>
          <a:xfrm>
            <a:off x="2" y="3104151"/>
            <a:ext cx="4457105" cy="3753853"/>
          </a:xfrm>
          <a:prstGeom prst="rect">
            <a:avLst/>
          </a:prstGeom>
        </p:spPr>
      </p:pic>
    </p:spTree>
    <p:extLst>
      <p:ext uri="{BB962C8B-B14F-4D97-AF65-F5344CB8AC3E}">
        <p14:creationId xmlns:p14="http://schemas.microsoft.com/office/powerpoint/2010/main" val="11592923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51428-98EF-4EA7-8B53-95D6FD388998}"/>
              </a:ext>
            </a:extLst>
          </p:cNvPr>
          <p:cNvSpPr>
            <a:spLocks noGrp="1"/>
          </p:cNvSpPr>
          <p:nvPr>
            <p:ph type="title"/>
          </p:nvPr>
        </p:nvSpPr>
        <p:spPr>
          <a:xfrm>
            <a:off x="1062000" y="1252800"/>
            <a:ext cx="4467600" cy="2176200"/>
          </a:xfrm>
        </p:spPr>
        <p:txBody>
          <a:bodyPr anchor="t" anchorCtr="0"/>
          <a:lstStyle>
            <a:lvl1pPr>
              <a:defRPr sz="2900"/>
            </a:lvl1pPr>
          </a:lstStyle>
          <a:p>
            <a:r>
              <a:rPr lang="en-US"/>
              <a:t>Click to edit Master title style</a:t>
            </a:r>
            <a:endParaRPr lang="en-GB"/>
          </a:p>
        </p:txBody>
      </p:sp>
      <p:sp>
        <p:nvSpPr>
          <p:cNvPr id="3" name="Date Placeholder 2">
            <a:extLst>
              <a:ext uri="{FF2B5EF4-FFF2-40B4-BE49-F238E27FC236}">
                <a16:creationId xmlns:a16="http://schemas.microsoft.com/office/drawing/2014/main" id="{B4106DD8-7948-4C50-8639-F46F08C3AE56}"/>
              </a:ext>
            </a:extLst>
          </p:cNvPr>
          <p:cNvSpPr>
            <a:spLocks noGrp="1"/>
          </p:cNvSpPr>
          <p:nvPr>
            <p:ph type="dt" sz="half" idx="10"/>
          </p:nvPr>
        </p:nvSpPr>
        <p:spPr/>
        <p:txBody>
          <a:bodyPr/>
          <a:lstStyle/>
          <a:p>
            <a:fld id="{29D5E15D-C647-44B0-9FBF-6F4C1B356057}" type="datetime1">
              <a:rPr lang="en-GB" smtClean="0"/>
              <a:t>28/03/2022</a:t>
            </a:fld>
            <a:endParaRPr lang="en-GB"/>
          </a:p>
        </p:txBody>
      </p:sp>
      <p:sp>
        <p:nvSpPr>
          <p:cNvPr id="4" name="Footer Placeholder 3">
            <a:extLst>
              <a:ext uri="{FF2B5EF4-FFF2-40B4-BE49-F238E27FC236}">
                <a16:creationId xmlns:a16="http://schemas.microsoft.com/office/drawing/2014/main" id="{CAB5D05F-13B2-4DDE-AEE5-2FFBC910F1B2}"/>
              </a:ext>
            </a:extLst>
          </p:cNvPr>
          <p:cNvSpPr>
            <a:spLocks noGrp="1"/>
          </p:cNvSpPr>
          <p:nvPr>
            <p:ph type="ftr" sz="quarter" idx="11"/>
          </p:nvPr>
        </p:nvSpPr>
        <p:spPr/>
        <p:txBody>
          <a:bodyPr/>
          <a:lstStyle/>
          <a:p>
            <a:r>
              <a:rPr lang="en-GB">
                <a:solidFill>
                  <a:schemeClr val="tx1">
                    <a:lumMod val="50000"/>
                    <a:lumOff val="50000"/>
                  </a:schemeClr>
                </a:solidFill>
              </a:rPr>
              <a:t>Produced by Essex County Council Strategy Insight and Engagement</a:t>
            </a:r>
          </a:p>
        </p:txBody>
      </p:sp>
      <p:sp>
        <p:nvSpPr>
          <p:cNvPr id="5" name="Slide Number Placeholder 4">
            <a:extLst>
              <a:ext uri="{FF2B5EF4-FFF2-40B4-BE49-F238E27FC236}">
                <a16:creationId xmlns:a16="http://schemas.microsoft.com/office/drawing/2014/main" id="{C7CA3DFD-1456-4660-8744-18148456CA8C}"/>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cxnSp>
        <p:nvCxnSpPr>
          <p:cNvPr id="6" name="Straight Connector 5">
            <a:extLst>
              <a:ext uri="{FF2B5EF4-FFF2-40B4-BE49-F238E27FC236}">
                <a16:creationId xmlns:a16="http://schemas.microsoft.com/office/drawing/2014/main" id="{1E701184-D5F5-4AF5-B171-04B46C4EF918}"/>
              </a:ext>
            </a:extLst>
          </p:cNvPr>
          <p:cNvCxnSpPr>
            <a:cxnSpLocks/>
          </p:cNvCxnSpPr>
          <p:nvPr userDrawn="1"/>
        </p:nvCxnSpPr>
        <p:spPr>
          <a:xfrm>
            <a:off x="6080927" y="1212577"/>
            <a:ext cx="0" cy="393589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4F6BDD9D-CE1E-401B-B998-ED51586F712F}"/>
              </a:ext>
            </a:extLst>
          </p:cNvPr>
          <p:cNvSpPr>
            <a:spLocks noGrp="1"/>
          </p:cNvSpPr>
          <p:nvPr>
            <p:ph type="body" sz="quarter" idx="13"/>
          </p:nvPr>
        </p:nvSpPr>
        <p:spPr>
          <a:xfrm>
            <a:off x="6321600" y="1252804"/>
            <a:ext cx="4467600" cy="3353067"/>
          </a:xfrm>
        </p:spPr>
        <p:txBody>
          <a:bodyPr/>
          <a:lstStyle>
            <a:lvl1pPr marL="0" indent="0">
              <a:buNone/>
              <a:defRPr sz="3600" b="1"/>
            </a:lvl1pPr>
          </a:lstStyle>
          <a:p>
            <a:pPr lvl="0"/>
            <a:r>
              <a:rPr lang="en-US"/>
              <a:t>Click to edit Master text styles</a:t>
            </a:r>
            <a:endParaRPr lang="en-GB"/>
          </a:p>
        </p:txBody>
      </p:sp>
      <p:sp>
        <p:nvSpPr>
          <p:cNvPr id="11" name="Text Placeholder 10">
            <a:extLst>
              <a:ext uri="{FF2B5EF4-FFF2-40B4-BE49-F238E27FC236}">
                <a16:creationId xmlns:a16="http://schemas.microsoft.com/office/drawing/2014/main" id="{75A4B8D9-1F1E-4251-87E0-DCB69C9FDA5D}"/>
              </a:ext>
            </a:extLst>
          </p:cNvPr>
          <p:cNvSpPr>
            <a:spLocks noGrp="1"/>
          </p:cNvSpPr>
          <p:nvPr>
            <p:ph type="body" sz="quarter" idx="14"/>
          </p:nvPr>
        </p:nvSpPr>
        <p:spPr>
          <a:xfrm>
            <a:off x="6321602" y="4776642"/>
            <a:ext cx="4467599" cy="371828"/>
          </a:xfrm>
        </p:spPr>
        <p:txBody>
          <a:bodyPr/>
          <a:lstStyle>
            <a:lvl1pPr marL="0" indent="0">
              <a:buNone/>
              <a:defRPr sz="2000"/>
            </a:lvl1pPr>
          </a:lstStyle>
          <a:p>
            <a:pPr lvl="0"/>
            <a:r>
              <a:rPr lang="en-US"/>
              <a:t>Click to edit Master text styles</a:t>
            </a:r>
            <a:endParaRPr lang="en-GB"/>
          </a:p>
        </p:txBody>
      </p:sp>
    </p:spTree>
    <p:extLst>
      <p:ext uri="{BB962C8B-B14F-4D97-AF65-F5344CB8AC3E}">
        <p14:creationId xmlns:p14="http://schemas.microsoft.com/office/powerpoint/2010/main" val="2853202542"/>
      </p:ext>
    </p:extLst>
  </p:cSld>
  <p:clrMapOvr>
    <a:masterClrMapping/>
  </p:clrMapOvr>
  <p:extLst>
    <p:ext uri="{DCECCB84-F9BA-43D5-87BE-67443E8EF086}">
      <p15:sldGuideLst xmlns:p15="http://schemas.microsoft.com/office/powerpoint/2012/main">
        <p15:guide id="1" orient="horz" pos="85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and Objec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CC2F8-7688-4288-9199-BB2C3EBE8BAB}"/>
              </a:ext>
            </a:extLst>
          </p:cNvPr>
          <p:cNvSpPr>
            <a:spLocks noGrp="1"/>
          </p:cNvSpPr>
          <p:nvPr>
            <p:ph type="title"/>
          </p:nvPr>
        </p:nvSpPr>
        <p:spPr>
          <a:xfrm>
            <a:off x="306000" y="537804"/>
            <a:ext cx="5428800" cy="540000"/>
          </a:xfrm>
        </p:spPr>
        <p:txBody>
          <a:bodyPr/>
          <a:lstStyle>
            <a:lvl1pPr>
              <a:lnSpc>
                <a:spcPct val="100000"/>
              </a:lnSpc>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68E8D95-4D94-4F30-835D-3FF40188D1D6}"/>
              </a:ext>
            </a:extLst>
          </p:cNvPr>
          <p:cNvSpPr>
            <a:spLocks noGrp="1"/>
          </p:cNvSpPr>
          <p:nvPr>
            <p:ph sz="half" idx="1"/>
          </p:nvPr>
        </p:nvSpPr>
        <p:spPr>
          <a:xfrm>
            <a:off x="306000" y="1265650"/>
            <a:ext cx="5428800" cy="4912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Content Placeholder 10">
            <a:extLst>
              <a:ext uri="{FF2B5EF4-FFF2-40B4-BE49-F238E27FC236}">
                <a16:creationId xmlns:a16="http://schemas.microsoft.com/office/drawing/2014/main" id="{486A8442-B40B-4D24-9029-4E6108BD5EFD}"/>
              </a:ext>
            </a:extLst>
          </p:cNvPr>
          <p:cNvSpPr>
            <a:spLocks noGrp="1"/>
          </p:cNvSpPr>
          <p:nvPr>
            <p:ph sz="quarter" idx="13" hasCustomPrompt="1"/>
          </p:nvPr>
        </p:nvSpPr>
        <p:spPr>
          <a:xfrm>
            <a:off x="6459538" y="130175"/>
            <a:ext cx="5722937" cy="6165850"/>
          </a:xfrm>
        </p:spPr>
        <p:txBody>
          <a:bodyPr/>
          <a:lstStyle>
            <a:lvl1pPr>
              <a:defRPr/>
            </a:lvl1pPr>
          </a:lstStyle>
          <a:p>
            <a:pPr lvl="0"/>
            <a:r>
              <a:rPr lang="en-US"/>
              <a:t>Object</a:t>
            </a:r>
            <a:endParaRPr lang="en-GB"/>
          </a:p>
        </p:txBody>
      </p:sp>
      <p:sp>
        <p:nvSpPr>
          <p:cNvPr id="6" name="Footer Placeholder 5">
            <a:extLst>
              <a:ext uri="{FF2B5EF4-FFF2-40B4-BE49-F238E27FC236}">
                <a16:creationId xmlns:a16="http://schemas.microsoft.com/office/drawing/2014/main" id="{8B9E4A27-53E6-48EA-A37A-F875441579D5}"/>
              </a:ext>
            </a:extLst>
          </p:cNvPr>
          <p:cNvSpPr>
            <a:spLocks noGrp="1"/>
          </p:cNvSpPr>
          <p:nvPr>
            <p:ph type="ftr" sz="quarter" idx="11"/>
          </p:nvPr>
        </p:nvSpPr>
        <p:spPr/>
        <p:txBody>
          <a:bodyPr/>
          <a:lstStyle/>
          <a:p>
            <a:r>
              <a:rPr lang="en-GB"/>
              <a:t>Produced by Essex County Council Strategy Insight and Engagement</a:t>
            </a:r>
          </a:p>
        </p:txBody>
      </p:sp>
      <p:sp>
        <p:nvSpPr>
          <p:cNvPr id="5" name="Date Placeholder 4">
            <a:extLst>
              <a:ext uri="{FF2B5EF4-FFF2-40B4-BE49-F238E27FC236}">
                <a16:creationId xmlns:a16="http://schemas.microsoft.com/office/drawing/2014/main" id="{15AACAD1-372D-4F71-B337-F9A7F3B5CC47}"/>
              </a:ext>
            </a:extLst>
          </p:cNvPr>
          <p:cNvSpPr>
            <a:spLocks noGrp="1"/>
          </p:cNvSpPr>
          <p:nvPr>
            <p:ph type="dt" sz="half" idx="10"/>
          </p:nvPr>
        </p:nvSpPr>
        <p:spPr/>
        <p:txBody>
          <a:bodyPr/>
          <a:lstStyle/>
          <a:p>
            <a:fld id="{F260B2A5-7D25-4EFB-8691-668AB5BA651F}" type="datetime1">
              <a:rPr lang="en-GB" smtClean="0"/>
              <a:t>28/03/2022</a:t>
            </a:fld>
            <a:endParaRPr lang="en-GB"/>
          </a:p>
        </p:txBody>
      </p:sp>
      <p:sp>
        <p:nvSpPr>
          <p:cNvPr id="7" name="Slide Number Placeholder 6">
            <a:extLst>
              <a:ext uri="{FF2B5EF4-FFF2-40B4-BE49-F238E27FC236}">
                <a16:creationId xmlns:a16="http://schemas.microsoft.com/office/drawing/2014/main" id="{B769B38E-C211-4169-B9DE-CE7CAB4E9802}"/>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spTree>
    <p:extLst>
      <p:ext uri="{BB962C8B-B14F-4D97-AF65-F5344CB8AC3E}">
        <p14:creationId xmlns:p14="http://schemas.microsoft.com/office/powerpoint/2010/main" val="26781521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message and objec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CC2F8-7688-4288-9199-BB2C3EBE8BAB}"/>
              </a:ext>
            </a:extLst>
          </p:cNvPr>
          <p:cNvSpPr>
            <a:spLocks noGrp="1"/>
          </p:cNvSpPr>
          <p:nvPr>
            <p:ph type="title"/>
          </p:nvPr>
        </p:nvSpPr>
        <p:spPr>
          <a:xfrm>
            <a:off x="306000" y="257175"/>
            <a:ext cx="11552400" cy="712368"/>
          </a:xfrm>
        </p:spPr>
        <p:txBody>
          <a:bodyPr/>
          <a:lstStyle>
            <a:lvl1pPr>
              <a:lnSpc>
                <a:spcPct val="100000"/>
              </a:lnSpc>
              <a:defRPr>
                <a:solidFill>
                  <a:schemeClr val="tx1"/>
                </a:solid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68E8D95-4D94-4F30-835D-3FF40188D1D6}"/>
              </a:ext>
            </a:extLst>
          </p:cNvPr>
          <p:cNvSpPr>
            <a:spLocks noGrp="1"/>
          </p:cNvSpPr>
          <p:nvPr>
            <p:ph sz="half" idx="1"/>
          </p:nvPr>
        </p:nvSpPr>
        <p:spPr>
          <a:xfrm>
            <a:off x="306000" y="1261404"/>
            <a:ext cx="3888000" cy="2059200"/>
          </a:xfrm>
        </p:spPr>
        <p:txBody>
          <a:bodyPr/>
          <a:lstStyle>
            <a:lvl1pPr>
              <a:defRPr sz="3600" b="1"/>
            </a:lvl1pPr>
          </a:lstStyle>
          <a:p>
            <a:pPr lvl="0"/>
            <a:r>
              <a:rPr lang="en-US"/>
              <a:t>Click to edit Master text styles</a:t>
            </a:r>
            <a:endParaRPr lang="en-GB"/>
          </a:p>
        </p:txBody>
      </p:sp>
      <p:sp>
        <p:nvSpPr>
          <p:cNvPr id="5" name="Date Placeholder 4">
            <a:extLst>
              <a:ext uri="{FF2B5EF4-FFF2-40B4-BE49-F238E27FC236}">
                <a16:creationId xmlns:a16="http://schemas.microsoft.com/office/drawing/2014/main" id="{15AACAD1-372D-4F71-B337-F9A7F3B5CC47}"/>
              </a:ext>
            </a:extLst>
          </p:cNvPr>
          <p:cNvSpPr>
            <a:spLocks noGrp="1"/>
          </p:cNvSpPr>
          <p:nvPr>
            <p:ph type="dt" sz="half" idx="10"/>
          </p:nvPr>
        </p:nvSpPr>
        <p:spPr/>
        <p:txBody>
          <a:bodyPr/>
          <a:lstStyle/>
          <a:p>
            <a:fld id="{600613A6-A489-428B-9466-BB2CA556283B}" type="datetime1">
              <a:rPr lang="en-GB" smtClean="0"/>
              <a:t>28/03/2022</a:t>
            </a:fld>
            <a:endParaRPr lang="en-GB"/>
          </a:p>
        </p:txBody>
      </p:sp>
      <p:sp>
        <p:nvSpPr>
          <p:cNvPr id="6" name="Footer Placeholder 5">
            <a:extLst>
              <a:ext uri="{FF2B5EF4-FFF2-40B4-BE49-F238E27FC236}">
                <a16:creationId xmlns:a16="http://schemas.microsoft.com/office/drawing/2014/main" id="{8B9E4A27-53E6-48EA-A37A-F875441579D5}"/>
              </a:ext>
            </a:extLst>
          </p:cNvPr>
          <p:cNvSpPr>
            <a:spLocks noGrp="1"/>
          </p:cNvSpPr>
          <p:nvPr>
            <p:ph type="ftr" sz="quarter" idx="11"/>
          </p:nvPr>
        </p:nvSpPr>
        <p:spPr/>
        <p:txBody>
          <a:bodyPr/>
          <a:lstStyle/>
          <a:p>
            <a:r>
              <a:rPr lang="en-GB"/>
              <a:t>Produced by Essex County Council Strategy Insight and Engagement</a:t>
            </a:r>
          </a:p>
        </p:txBody>
      </p:sp>
      <p:sp>
        <p:nvSpPr>
          <p:cNvPr id="7" name="Slide Number Placeholder 6">
            <a:extLst>
              <a:ext uri="{FF2B5EF4-FFF2-40B4-BE49-F238E27FC236}">
                <a16:creationId xmlns:a16="http://schemas.microsoft.com/office/drawing/2014/main" id="{B769B38E-C211-4169-B9DE-CE7CAB4E9802}"/>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sp>
        <p:nvSpPr>
          <p:cNvPr id="9" name="Content Placeholder 3" descr="Add description of object (table/graph/picture, etc)">
            <a:extLst>
              <a:ext uri="{FF2B5EF4-FFF2-40B4-BE49-F238E27FC236}">
                <a16:creationId xmlns:a16="http://schemas.microsoft.com/office/drawing/2014/main" id="{67B85DDB-4159-4BB4-A59E-5BE213A7443F}"/>
              </a:ext>
            </a:extLst>
          </p:cNvPr>
          <p:cNvSpPr>
            <a:spLocks noGrp="1"/>
          </p:cNvSpPr>
          <p:nvPr>
            <p:ph sz="half" idx="2"/>
          </p:nvPr>
        </p:nvSpPr>
        <p:spPr>
          <a:xfrm>
            <a:off x="4471200" y="1249363"/>
            <a:ext cx="7393775" cy="4929188"/>
          </a:xfrm>
          <a:prstGeom prst="rect">
            <a:avLst/>
          </a:prstGeom>
        </p:spPr>
        <p:txBody>
          <a:bodyPr/>
          <a:lstStyle>
            <a:lvl1pPr>
              <a:buNone/>
              <a:defRPr/>
            </a:lvl1pPr>
          </a:lstStyle>
          <a:p>
            <a:pPr lvl="0"/>
            <a:endParaRPr lang="en-US"/>
          </a:p>
        </p:txBody>
      </p:sp>
      <p:sp>
        <p:nvSpPr>
          <p:cNvPr id="8" name="Text Placeholder 7">
            <a:extLst>
              <a:ext uri="{FF2B5EF4-FFF2-40B4-BE49-F238E27FC236}">
                <a16:creationId xmlns:a16="http://schemas.microsoft.com/office/drawing/2014/main" id="{9682420F-7E00-4112-B16C-8B3BEE01681E}"/>
              </a:ext>
            </a:extLst>
          </p:cNvPr>
          <p:cNvSpPr>
            <a:spLocks noGrp="1"/>
          </p:cNvSpPr>
          <p:nvPr>
            <p:ph type="body" sz="quarter" idx="13"/>
          </p:nvPr>
        </p:nvSpPr>
        <p:spPr>
          <a:xfrm>
            <a:off x="0" y="3430800"/>
            <a:ext cx="4471200" cy="2747751"/>
          </a:xfrm>
          <a:solidFill>
            <a:schemeClr val="accent1"/>
          </a:solidFill>
        </p:spPr>
        <p:txBody>
          <a:bodyPr lIns="468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4945019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Key message and object v2">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7605798-CE35-4206-A97D-EB4777053B4B}"/>
              </a:ext>
              <a:ext uri="{C183D7F6-B498-43B3-948B-1728B52AA6E4}">
                <adec:decorative xmlns:adec="http://schemas.microsoft.com/office/drawing/2017/decorative" val="1"/>
              </a:ext>
            </a:extLst>
          </p:cNvPr>
          <p:cNvSpPr/>
          <p:nvPr userDrawn="1"/>
        </p:nvSpPr>
        <p:spPr>
          <a:xfrm>
            <a:off x="0" y="2754488"/>
            <a:ext cx="6096000" cy="4103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2" name="Title 1">
            <a:extLst>
              <a:ext uri="{FF2B5EF4-FFF2-40B4-BE49-F238E27FC236}">
                <a16:creationId xmlns:a16="http://schemas.microsoft.com/office/drawing/2014/main" id="{AC34E1A6-9EC2-468E-98F7-98901A8D1A5B}"/>
              </a:ext>
            </a:extLst>
          </p:cNvPr>
          <p:cNvSpPr>
            <a:spLocks noGrp="1"/>
          </p:cNvSpPr>
          <p:nvPr>
            <p:ph type="title"/>
          </p:nvPr>
        </p:nvSpPr>
        <p:spPr>
          <a:xfrm>
            <a:off x="306000" y="252000"/>
            <a:ext cx="5428800" cy="820800"/>
          </a:xfrm>
        </p:spPr>
        <p:txBody>
          <a:bodyPr vert="horz" lIns="90000" tIns="45720" rIns="90000" bIns="0" rtlCol="0" anchor="b" anchorCtr="0">
            <a:normAutofit/>
          </a:bodyPr>
          <a:lstStyle>
            <a:lvl1pPr>
              <a:defRPr lang="en-GB">
                <a:solidFill>
                  <a:schemeClr val="tx1"/>
                </a:solidFill>
              </a:defRPr>
            </a:lvl1pPr>
          </a:lstStyle>
          <a:p>
            <a:pPr lvl="0">
              <a:lnSpc>
                <a:spcPct val="100000"/>
              </a:lnSpc>
            </a:pPr>
            <a:r>
              <a:rPr lang="en-US"/>
              <a:t>Click to edit Master title style</a:t>
            </a:r>
            <a:endParaRPr lang="en-GB"/>
          </a:p>
        </p:txBody>
      </p:sp>
      <p:sp>
        <p:nvSpPr>
          <p:cNvPr id="7" name="Content Placeholder 6">
            <a:extLst>
              <a:ext uri="{FF2B5EF4-FFF2-40B4-BE49-F238E27FC236}">
                <a16:creationId xmlns:a16="http://schemas.microsoft.com/office/drawing/2014/main" id="{926F895B-32EE-4C42-A771-15E886F401D7}"/>
              </a:ext>
            </a:extLst>
          </p:cNvPr>
          <p:cNvSpPr>
            <a:spLocks noGrp="1"/>
          </p:cNvSpPr>
          <p:nvPr>
            <p:ph sz="quarter" idx="13"/>
          </p:nvPr>
        </p:nvSpPr>
        <p:spPr>
          <a:xfrm>
            <a:off x="301625" y="1260938"/>
            <a:ext cx="5429251" cy="1375200"/>
          </a:xfrm>
        </p:spPr>
        <p:txBody>
          <a:bodyPr/>
          <a:lstStyle>
            <a:lvl1pPr marL="0" indent="0">
              <a:buNone/>
              <a:defRPr sz="2400" b="1">
                <a:solidFill>
                  <a:schemeClr val="accent1"/>
                </a:solidFill>
              </a:defRPr>
            </a:lvl1pPr>
          </a:lstStyle>
          <a:p>
            <a:pPr lvl="0"/>
            <a:r>
              <a:rPr lang="en-US"/>
              <a:t>Click to edit Master text styles</a:t>
            </a:r>
            <a:endParaRPr lang="en-GB"/>
          </a:p>
        </p:txBody>
      </p:sp>
      <p:sp>
        <p:nvSpPr>
          <p:cNvPr id="14" name="Content Placeholder 13">
            <a:extLst>
              <a:ext uri="{FF2B5EF4-FFF2-40B4-BE49-F238E27FC236}">
                <a16:creationId xmlns:a16="http://schemas.microsoft.com/office/drawing/2014/main" id="{76953603-B320-4E9F-8C88-FCB935412932}"/>
              </a:ext>
            </a:extLst>
          </p:cNvPr>
          <p:cNvSpPr>
            <a:spLocks noGrp="1"/>
          </p:cNvSpPr>
          <p:nvPr>
            <p:ph sz="quarter" idx="16"/>
          </p:nvPr>
        </p:nvSpPr>
        <p:spPr>
          <a:xfrm>
            <a:off x="301625" y="2754317"/>
            <a:ext cx="5429251" cy="3424237"/>
          </a:xfrm>
        </p:spPr>
        <p:txBody>
          <a:bodyPr/>
          <a:lstStyle>
            <a:lvl1pPr marL="0" indent="0">
              <a:buNone/>
              <a:defRPr>
                <a:solidFill>
                  <a:schemeClr val="bg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Click to edit Master text styles</a:t>
            </a:r>
            <a:endParaRPr lang="en-GB"/>
          </a:p>
        </p:txBody>
      </p:sp>
      <p:sp>
        <p:nvSpPr>
          <p:cNvPr id="11" name="Content Placeholder 10">
            <a:extLst>
              <a:ext uri="{FF2B5EF4-FFF2-40B4-BE49-F238E27FC236}">
                <a16:creationId xmlns:a16="http://schemas.microsoft.com/office/drawing/2014/main" id="{787F60CB-10DD-4652-B8F0-4AC544C71B4B}"/>
              </a:ext>
            </a:extLst>
          </p:cNvPr>
          <p:cNvSpPr>
            <a:spLocks noGrp="1"/>
          </p:cNvSpPr>
          <p:nvPr>
            <p:ph sz="quarter" idx="15"/>
          </p:nvPr>
        </p:nvSpPr>
        <p:spPr>
          <a:xfrm>
            <a:off x="6065661" y="0"/>
            <a:ext cx="6126339" cy="685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a:extLst>
              <a:ext uri="{FF2B5EF4-FFF2-40B4-BE49-F238E27FC236}">
                <a16:creationId xmlns:a16="http://schemas.microsoft.com/office/drawing/2014/main" id="{1E18C755-832F-4C56-B358-BC210FE8599D}"/>
              </a:ext>
            </a:extLst>
          </p:cNvPr>
          <p:cNvSpPr>
            <a:spLocks noGrp="1"/>
          </p:cNvSpPr>
          <p:nvPr>
            <p:ph type="ftr" sz="quarter" idx="11"/>
          </p:nvPr>
        </p:nvSpPr>
        <p:spPr/>
        <p:txBody>
          <a:bodyPr/>
          <a:lstStyle>
            <a:lvl1pPr>
              <a:defRPr>
                <a:solidFill>
                  <a:schemeClr val="bg2"/>
                </a:solidFill>
              </a:defRPr>
            </a:lvl1pPr>
          </a:lstStyle>
          <a:p>
            <a:r>
              <a:rPr lang="en-GB"/>
              <a:t>Produced by Essex County Council Strategy Insight and Engagement</a:t>
            </a:r>
          </a:p>
        </p:txBody>
      </p:sp>
      <p:sp>
        <p:nvSpPr>
          <p:cNvPr id="3" name="Date Placeholder 2">
            <a:extLst>
              <a:ext uri="{FF2B5EF4-FFF2-40B4-BE49-F238E27FC236}">
                <a16:creationId xmlns:a16="http://schemas.microsoft.com/office/drawing/2014/main" id="{9B1A9764-A1B9-46F8-96D5-74C081563C7F}"/>
              </a:ext>
            </a:extLst>
          </p:cNvPr>
          <p:cNvSpPr>
            <a:spLocks noGrp="1"/>
          </p:cNvSpPr>
          <p:nvPr>
            <p:ph type="dt" sz="half" idx="10"/>
          </p:nvPr>
        </p:nvSpPr>
        <p:spPr/>
        <p:txBody>
          <a:bodyPr/>
          <a:lstStyle>
            <a:lvl1pPr>
              <a:defRPr>
                <a:solidFill>
                  <a:schemeClr val="bg1"/>
                </a:solidFill>
              </a:defRPr>
            </a:lvl1pPr>
          </a:lstStyle>
          <a:p>
            <a:fld id="{DC13AD85-CE77-4F8C-BEB7-3D123B861324}" type="datetime1">
              <a:rPr lang="en-GB" smtClean="0"/>
              <a:pPr/>
              <a:t>28/03/2022</a:t>
            </a:fld>
            <a:endParaRPr lang="en-GB"/>
          </a:p>
        </p:txBody>
      </p:sp>
      <p:sp>
        <p:nvSpPr>
          <p:cNvPr id="5" name="Slide Number Placeholder 4">
            <a:extLst>
              <a:ext uri="{FF2B5EF4-FFF2-40B4-BE49-F238E27FC236}">
                <a16:creationId xmlns:a16="http://schemas.microsoft.com/office/drawing/2014/main" id="{30B32DD5-A0D7-4176-9C07-463D33A3AAC0}"/>
              </a:ext>
            </a:extLst>
          </p:cNvPr>
          <p:cNvSpPr>
            <a:spLocks noGrp="1"/>
          </p:cNvSpPr>
          <p:nvPr>
            <p:ph type="sldNum" sz="quarter" idx="12"/>
          </p:nvPr>
        </p:nvSpPr>
        <p:spPr/>
        <p:txBody>
          <a:bodyPr/>
          <a:lstStyle>
            <a:lvl1pPr>
              <a:defRPr>
                <a:solidFill>
                  <a:schemeClr val="bg1"/>
                </a:solidFill>
              </a:defRPr>
            </a:lvl1pPr>
          </a:lstStyle>
          <a:p>
            <a:r>
              <a:rPr lang="en-GB"/>
              <a:t>|   </a:t>
            </a:r>
            <a:fld id="{5898CC38-F149-5B45-A1B4-290B41364A0C}" type="slidenum">
              <a:rPr lang="en-GB" smtClean="0"/>
              <a:pPr/>
              <a:t>‹#›</a:t>
            </a:fld>
            <a:endParaRPr lang="en-GB"/>
          </a:p>
        </p:txBody>
      </p:sp>
    </p:spTree>
    <p:extLst>
      <p:ext uri="{BB962C8B-B14F-4D97-AF65-F5344CB8AC3E}">
        <p14:creationId xmlns:p14="http://schemas.microsoft.com/office/powerpoint/2010/main" val="3802699601"/>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 Text and 2 objec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CC2F8-7688-4288-9199-BB2C3EBE8BAB}"/>
              </a:ext>
            </a:extLst>
          </p:cNvPr>
          <p:cNvSpPr>
            <a:spLocks noGrp="1"/>
          </p:cNvSpPr>
          <p:nvPr>
            <p:ph type="title"/>
          </p:nvPr>
        </p:nvSpPr>
        <p:spPr>
          <a:xfrm>
            <a:off x="306000" y="252000"/>
            <a:ext cx="11552400" cy="820800"/>
          </a:xfrm>
        </p:spPr>
        <p:txBody>
          <a:bodyPr/>
          <a:lstStyle>
            <a:lvl1pPr>
              <a:lnSpc>
                <a:spcPct val="100000"/>
              </a:lnSpc>
              <a:defRPr sz="4400"/>
            </a:lvl1pPr>
          </a:lstStyle>
          <a:p>
            <a:r>
              <a:rPr lang="en-US"/>
              <a:t>Click to edit Master title style</a:t>
            </a:r>
            <a:endParaRPr lang="en-GB"/>
          </a:p>
        </p:txBody>
      </p:sp>
      <p:sp>
        <p:nvSpPr>
          <p:cNvPr id="11" name="Content Placeholder 10">
            <a:extLst>
              <a:ext uri="{FF2B5EF4-FFF2-40B4-BE49-F238E27FC236}">
                <a16:creationId xmlns:a16="http://schemas.microsoft.com/office/drawing/2014/main" id="{909C2039-2FF7-4ECB-94E1-AF05CB2C8308}"/>
              </a:ext>
            </a:extLst>
          </p:cNvPr>
          <p:cNvSpPr>
            <a:spLocks noGrp="1"/>
          </p:cNvSpPr>
          <p:nvPr>
            <p:ph sz="quarter" idx="15"/>
          </p:nvPr>
        </p:nvSpPr>
        <p:spPr>
          <a:xfrm>
            <a:off x="0" y="1689100"/>
            <a:ext cx="6076950" cy="2232025"/>
          </a:xfrm>
        </p:spPr>
        <p:txBody>
          <a:bodyPr/>
          <a:lstStyle>
            <a:lvl1pPr marL="0" indent="0">
              <a:buNone/>
              <a:defRPr/>
            </a:lvl1pPr>
          </a:lstStyle>
          <a:p>
            <a:pPr lvl="0"/>
            <a:r>
              <a:rPr lang="en-US"/>
              <a:t>Click to edit Master text styles</a:t>
            </a:r>
            <a:endParaRPr lang="en-GB"/>
          </a:p>
        </p:txBody>
      </p:sp>
      <p:sp>
        <p:nvSpPr>
          <p:cNvPr id="3" name="Content Placeholder 2">
            <a:extLst>
              <a:ext uri="{FF2B5EF4-FFF2-40B4-BE49-F238E27FC236}">
                <a16:creationId xmlns:a16="http://schemas.microsoft.com/office/drawing/2014/main" id="{368E8D95-4D94-4F30-835D-3FF40188D1D6}"/>
              </a:ext>
            </a:extLst>
          </p:cNvPr>
          <p:cNvSpPr>
            <a:spLocks noGrp="1"/>
          </p:cNvSpPr>
          <p:nvPr>
            <p:ph sz="half" idx="1"/>
          </p:nvPr>
        </p:nvSpPr>
        <p:spPr>
          <a:xfrm>
            <a:off x="306000" y="4194000"/>
            <a:ext cx="5572800" cy="1984550"/>
          </a:xfrm>
        </p:spPr>
        <p:txBody>
          <a:bodyPr/>
          <a:lstStyle>
            <a:lvl1pPr marL="0" indent="0">
              <a:buNone/>
              <a:defRPr/>
            </a:lvl1pPr>
          </a:lstStyle>
          <a:p>
            <a:pPr lvl="0"/>
            <a:r>
              <a:rPr lang="en-US"/>
              <a:t>Click to edit Master text styles</a:t>
            </a:r>
            <a:endParaRPr lang="en-GB"/>
          </a:p>
        </p:txBody>
      </p:sp>
      <p:sp>
        <p:nvSpPr>
          <p:cNvPr id="10" name="Content Placeholder 2">
            <a:extLst>
              <a:ext uri="{FF2B5EF4-FFF2-40B4-BE49-F238E27FC236}">
                <a16:creationId xmlns:a16="http://schemas.microsoft.com/office/drawing/2014/main" id="{F2AF1B6F-29EF-4915-954D-C7A734C4F1B1}"/>
              </a:ext>
            </a:extLst>
          </p:cNvPr>
          <p:cNvSpPr>
            <a:spLocks noGrp="1"/>
          </p:cNvSpPr>
          <p:nvPr>
            <p:ph sz="half" idx="14"/>
          </p:nvPr>
        </p:nvSpPr>
        <p:spPr>
          <a:xfrm>
            <a:off x="6285600" y="1688400"/>
            <a:ext cx="5572800" cy="174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3" name="Content Placeholder 12">
            <a:extLst>
              <a:ext uri="{FF2B5EF4-FFF2-40B4-BE49-F238E27FC236}">
                <a16:creationId xmlns:a16="http://schemas.microsoft.com/office/drawing/2014/main" id="{C2D6E287-74D8-466B-93CC-E97050302A8E}"/>
              </a:ext>
            </a:extLst>
          </p:cNvPr>
          <p:cNvSpPr>
            <a:spLocks noGrp="1"/>
          </p:cNvSpPr>
          <p:nvPr>
            <p:ph sz="quarter" idx="16"/>
          </p:nvPr>
        </p:nvSpPr>
        <p:spPr>
          <a:xfrm>
            <a:off x="6076950" y="3429000"/>
            <a:ext cx="6137275" cy="3429000"/>
          </a:xfrm>
        </p:spPr>
        <p:txBody>
          <a:bodyPr/>
          <a:lstStyle>
            <a:lvl1pPr marL="0" indent="0">
              <a:buNone/>
              <a:defRPr/>
            </a:lvl1pPr>
          </a:lstStyle>
          <a:p>
            <a:pPr lvl="0"/>
            <a:r>
              <a:rPr lang="en-US"/>
              <a:t>Click to edit Master text styles</a:t>
            </a:r>
            <a:endParaRPr lang="en-GB"/>
          </a:p>
        </p:txBody>
      </p:sp>
      <p:sp>
        <p:nvSpPr>
          <p:cNvPr id="6" name="Footer Placeholder 5">
            <a:extLst>
              <a:ext uri="{FF2B5EF4-FFF2-40B4-BE49-F238E27FC236}">
                <a16:creationId xmlns:a16="http://schemas.microsoft.com/office/drawing/2014/main" id="{8B9E4A27-53E6-48EA-A37A-F875441579D5}"/>
              </a:ext>
            </a:extLst>
          </p:cNvPr>
          <p:cNvSpPr>
            <a:spLocks noGrp="1"/>
          </p:cNvSpPr>
          <p:nvPr>
            <p:ph type="ftr" sz="quarter" idx="11"/>
          </p:nvPr>
        </p:nvSpPr>
        <p:spPr/>
        <p:txBody>
          <a:bodyPr/>
          <a:lstStyle/>
          <a:p>
            <a:r>
              <a:rPr lang="en-GB"/>
              <a:t>Produced by Essex County Council Strategy Insight and Engagement</a:t>
            </a:r>
          </a:p>
        </p:txBody>
      </p:sp>
      <p:sp>
        <p:nvSpPr>
          <p:cNvPr id="5" name="Date Placeholder 4">
            <a:extLst>
              <a:ext uri="{FF2B5EF4-FFF2-40B4-BE49-F238E27FC236}">
                <a16:creationId xmlns:a16="http://schemas.microsoft.com/office/drawing/2014/main" id="{15AACAD1-372D-4F71-B337-F9A7F3B5CC47}"/>
              </a:ext>
            </a:extLst>
          </p:cNvPr>
          <p:cNvSpPr>
            <a:spLocks noGrp="1"/>
          </p:cNvSpPr>
          <p:nvPr>
            <p:ph type="dt" sz="half" idx="10"/>
          </p:nvPr>
        </p:nvSpPr>
        <p:spPr/>
        <p:txBody>
          <a:bodyPr/>
          <a:lstStyle>
            <a:lvl1pPr>
              <a:defRPr>
                <a:solidFill>
                  <a:schemeClr val="tx1"/>
                </a:solidFill>
              </a:defRPr>
            </a:lvl1pPr>
          </a:lstStyle>
          <a:p>
            <a:fld id="{859DE245-C824-4BEE-AC58-BCEB9971B4EC}" type="datetime1">
              <a:rPr lang="en-GB" smtClean="0"/>
              <a:pPr/>
              <a:t>28/03/2022</a:t>
            </a:fld>
            <a:endParaRPr lang="en-GB"/>
          </a:p>
        </p:txBody>
      </p:sp>
      <p:sp>
        <p:nvSpPr>
          <p:cNvPr id="7" name="Slide Number Placeholder 6">
            <a:extLst>
              <a:ext uri="{FF2B5EF4-FFF2-40B4-BE49-F238E27FC236}">
                <a16:creationId xmlns:a16="http://schemas.microsoft.com/office/drawing/2014/main" id="{B769B38E-C211-4169-B9DE-CE7CAB4E9802}"/>
              </a:ext>
            </a:extLst>
          </p:cNvPr>
          <p:cNvSpPr>
            <a:spLocks noGrp="1"/>
          </p:cNvSpPr>
          <p:nvPr>
            <p:ph type="sldNum" sz="quarter" idx="12"/>
          </p:nvPr>
        </p:nvSpPr>
        <p:spPr/>
        <p:txBody>
          <a:bodyPr/>
          <a:lstStyle>
            <a:lvl1pPr>
              <a:defRPr>
                <a:solidFill>
                  <a:schemeClr val="tx1"/>
                </a:solidFill>
              </a:defRPr>
            </a:lvl1pPr>
          </a:lstStyle>
          <a:p>
            <a:r>
              <a:rPr lang="en-GB"/>
              <a:t>|   </a:t>
            </a:r>
            <a:fld id="{5898CC38-F149-5B45-A1B4-290B41364A0C}" type="slidenum">
              <a:rPr lang="en-GB" smtClean="0"/>
              <a:pPr/>
              <a:t>‹#›</a:t>
            </a:fld>
            <a:endParaRPr lang="en-GB"/>
          </a:p>
        </p:txBody>
      </p:sp>
    </p:spTree>
    <p:extLst>
      <p:ext uri="{BB962C8B-B14F-4D97-AF65-F5344CB8AC3E}">
        <p14:creationId xmlns:p14="http://schemas.microsoft.com/office/powerpoint/2010/main" val="1378145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F7AB5-0595-5048-A9DE-47E953774D55}"/>
              </a:ext>
            </a:extLst>
          </p:cNvPr>
          <p:cNvSpPr>
            <a:spLocks noGrp="1"/>
          </p:cNvSpPr>
          <p:nvPr>
            <p:ph type="title" hasCustomPrompt="1"/>
          </p:nvPr>
        </p:nvSpPr>
        <p:spPr>
          <a:xfrm>
            <a:off x="304799" y="264139"/>
            <a:ext cx="11552903" cy="1147218"/>
          </a:xfrm>
        </p:spPr>
        <p:txBody>
          <a:bodyPr/>
          <a:lstStyle>
            <a:lvl1pPr>
              <a:defRPr sz="4400"/>
            </a:lvl1pPr>
          </a:lstStyle>
          <a:p>
            <a:r>
              <a:rPr lang="en-GB"/>
              <a:t>Agenda</a:t>
            </a:r>
          </a:p>
        </p:txBody>
      </p:sp>
      <p:sp>
        <p:nvSpPr>
          <p:cNvPr id="3" name="Date Placeholder 2">
            <a:extLst>
              <a:ext uri="{FF2B5EF4-FFF2-40B4-BE49-F238E27FC236}">
                <a16:creationId xmlns:a16="http://schemas.microsoft.com/office/drawing/2014/main" id="{7F104F94-DB9E-4244-BE6F-72C7B5EAD7F4}"/>
              </a:ext>
            </a:extLst>
          </p:cNvPr>
          <p:cNvSpPr>
            <a:spLocks noGrp="1"/>
          </p:cNvSpPr>
          <p:nvPr>
            <p:ph type="dt" sz="half" idx="10"/>
          </p:nvPr>
        </p:nvSpPr>
        <p:spPr/>
        <p:txBody>
          <a:bodyPr/>
          <a:lstStyle/>
          <a:p>
            <a:r>
              <a:rPr lang="en-GB"/>
              <a:t>14/08/2020</a:t>
            </a:r>
            <a:endParaRPr lang="en-GB">
              <a:solidFill>
                <a:schemeClr val="tx1">
                  <a:lumMod val="50000"/>
                  <a:lumOff val="50000"/>
                </a:schemeClr>
              </a:solidFill>
            </a:endParaRPr>
          </a:p>
        </p:txBody>
      </p:sp>
      <p:sp>
        <p:nvSpPr>
          <p:cNvPr id="4" name="Slide Number Placeholder 3">
            <a:extLst>
              <a:ext uri="{FF2B5EF4-FFF2-40B4-BE49-F238E27FC236}">
                <a16:creationId xmlns:a16="http://schemas.microsoft.com/office/drawing/2014/main" id="{2B38CAA1-C61C-E147-B8F5-4939DF85724C}"/>
              </a:ext>
            </a:extLst>
          </p:cNvPr>
          <p:cNvSpPr>
            <a:spLocks noGrp="1"/>
          </p:cNvSpPr>
          <p:nvPr>
            <p:ph type="sldNum" sz="quarter" idx="11"/>
          </p:nvPr>
        </p:nvSpPr>
        <p:spPr/>
        <p:txBody>
          <a:bodyPr/>
          <a:lstStyle/>
          <a:p>
            <a:r>
              <a:rPr lang="en-GB"/>
              <a:t>|   </a:t>
            </a:r>
            <a:fld id="{5898CC38-F149-5B45-A1B4-290B41364A0C}" type="slidenum">
              <a:rPr lang="en-GB" smtClean="0"/>
              <a:pPr/>
              <a:t>‹#›</a:t>
            </a:fld>
            <a:endParaRPr lang="en-GB"/>
          </a:p>
        </p:txBody>
      </p:sp>
      <p:sp>
        <p:nvSpPr>
          <p:cNvPr id="5" name="Footer Placeholder 4">
            <a:extLst>
              <a:ext uri="{FF2B5EF4-FFF2-40B4-BE49-F238E27FC236}">
                <a16:creationId xmlns:a16="http://schemas.microsoft.com/office/drawing/2014/main" id="{9F631126-BADA-E347-9CD9-0220373794B6}"/>
              </a:ext>
            </a:extLst>
          </p:cNvPr>
          <p:cNvSpPr>
            <a:spLocks noGrp="1"/>
          </p:cNvSpPr>
          <p:nvPr>
            <p:ph type="ftr" sz="quarter" idx="12"/>
          </p:nvPr>
        </p:nvSpPr>
        <p:spPr/>
        <p:txBody>
          <a:bodyPr/>
          <a:lstStyle/>
          <a:p>
            <a:r>
              <a:rPr lang="en-GB">
                <a:solidFill>
                  <a:schemeClr val="tx1">
                    <a:lumMod val="50000"/>
                    <a:lumOff val="50000"/>
                  </a:schemeClr>
                </a:solidFill>
              </a:rPr>
              <a:t>Produced by Essex County Council Strategy Insight and Engagement</a:t>
            </a:r>
          </a:p>
        </p:txBody>
      </p:sp>
      <p:sp>
        <p:nvSpPr>
          <p:cNvPr id="25" name="Text Placeholder 24">
            <a:extLst>
              <a:ext uri="{FF2B5EF4-FFF2-40B4-BE49-F238E27FC236}">
                <a16:creationId xmlns:a16="http://schemas.microsoft.com/office/drawing/2014/main" id="{FB5D0565-D907-AE40-B0B4-CDFE020863B7}"/>
              </a:ext>
            </a:extLst>
          </p:cNvPr>
          <p:cNvSpPr>
            <a:spLocks noGrp="1"/>
          </p:cNvSpPr>
          <p:nvPr>
            <p:ph type="body" sz="quarter" idx="15"/>
          </p:nvPr>
        </p:nvSpPr>
        <p:spPr>
          <a:xfrm>
            <a:off x="304799" y="1785922"/>
            <a:ext cx="828675" cy="957280"/>
          </a:xfrm>
          <a:solidFill>
            <a:srgbClr val="E40037"/>
          </a:solidFill>
        </p:spPr>
        <p:txBody>
          <a:bodyPr/>
          <a:lstStyle>
            <a:lvl1pPr>
              <a:buNone/>
              <a:defRPr sz="3200" b="1">
                <a:solidFill>
                  <a:schemeClr val="bg1"/>
                </a:solidFill>
              </a:defRPr>
            </a:lvl1pPr>
          </a:lstStyle>
          <a:p>
            <a:pPr lvl="0"/>
            <a:r>
              <a:rPr lang="en-GB"/>
              <a:t>Click </a:t>
            </a:r>
          </a:p>
        </p:txBody>
      </p:sp>
      <p:sp>
        <p:nvSpPr>
          <p:cNvPr id="33" name="Text Placeholder 32">
            <a:extLst>
              <a:ext uri="{FF2B5EF4-FFF2-40B4-BE49-F238E27FC236}">
                <a16:creationId xmlns:a16="http://schemas.microsoft.com/office/drawing/2014/main" id="{11BE3D0D-C1DA-8944-9F3E-478A68574F9D}"/>
              </a:ext>
            </a:extLst>
          </p:cNvPr>
          <p:cNvSpPr>
            <a:spLocks noGrp="1"/>
          </p:cNvSpPr>
          <p:nvPr>
            <p:ph type="body" sz="quarter" idx="16"/>
          </p:nvPr>
        </p:nvSpPr>
        <p:spPr>
          <a:xfrm>
            <a:off x="1311275" y="1785938"/>
            <a:ext cx="4114800" cy="957262"/>
          </a:xfrm>
        </p:spPr>
        <p:txBody>
          <a:bodyPr anchor="t"/>
          <a:lstStyle>
            <a:lvl1pPr>
              <a:lnSpc>
                <a:spcPct val="100000"/>
              </a:lnSpc>
              <a:spcAft>
                <a:spcPts val="200"/>
              </a:spcAft>
              <a:buFontTx/>
              <a:buNone/>
              <a:defRPr b="1"/>
            </a:lvl1pPr>
            <a:lvl2pPr>
              <a:lnSpc>
                <a:spcPct val="100000"/>
              </a:lnSpc>
              <a:spcAft>
                <a:spcPts val="200"/>
              </a:spcAft>
              <a:buFontTx/>
              <a:buNone/>
              <a:defRPr/>
            </a:lvl2pPr>
            <a:lvl3pPr>
              <a:buNone/>
              <a:defRPr/>
            </a:lvl3pPr>
            <a:lvl4pPr>
              <a:buNone/>
              <a:defRPr/>
            </a:lvl4pPr>
            <a:lvl5pPr>
              <a:buNone/>
              <a:defRPr/>
            </a:lvl5pPr>
          </a:lstStyle>
          <a:p>
            <a:pPr lvl="0"/>
            <a:r>
              <a:rPr lang="en-GB"/>
              <a:t>Click to edit Master text styles</a:t>
            </a:r>
          </a:p>
          <a:p>
            <a:pPr lvl="1"/>
            <a:r>
              <a:rPr lang="en-GB"/>
              <a:t>Second level</a:t>
            </a:r>
          </a:p>
        </p:txBody>
      </p:sp>
      <p:sp>
        <p:nvSpPr>
          <p:cNvPr id="34" name="Text Placeholder 24">
            <a:extLst>
              <a:ext uri="{FF2B5EF4-FFF2-40B4-BE49-F238E27FC236}">
                <a16:creationId xmlns:a16="http://schemas.microsoft.com/office/drawing/2014/main" id="{2E9D775A-68BE-B048-B7A5-00E328AF9974}"/>
              </a:ext>
            </a:extLst>
          </p:cNvPr>
          <p:cNvSpPr>
            <a:spLocks noGrp="1"/>
          </p:cNvSpPr>
          <p:nvPr>
            <p:ph type="body" sz="quarter" idx="17"/>
          </p:nvPr>
        </p:nvSpPr>
        <p:spPr>
          <a:xfrm>
            <a:off x="304799" y="2953192"/>
            <a:ext cx="828675" cy="957280"/>
          </a:xfrm>
          <a:solidFill>
            <a:srgbClr val="E40037"/>
          </a:solidFill>
        </p:spPr>
        <p:txBody>
          <a:bodyPr/>
          <a:lstStyle>
            <a:lvl1pPr>
              <a:buNone/>
              <a:defRPr sz="3200" b="1">
                <a:solidFill>
                  <a:schemeClr val="bg1"/>
                </a:solidFill>
              </a:defRPr>
            </a:lvl1pPr>
          </a:lstStyle>
          <a:p>
            <a:pPr lvl="0"/>
            <a:r>
              <a:rPr lang="en-GB"/>
              <a:t>Click </a:t>
            </a:r>
          </a:p>
        </p:txBody>
      </p:sp>
      <p:sp>
        <p:nvSpPr>
          <p:cNvPr id="35" name="Text Placeholder 32">
            <a:extLst>
              <a:ext uri="{FF2B5EF4-FFF2-40B4-BE49-F238E27FC236}">
                <a16:creationId xmlns:a16="http://schemas.microsoft.com/office/drawing/2014/main" id="{33CB537D-3DFF-3A48-9823-F7D9AB301C8C}"/>
              </a:ext>
            </a:extLst>
          </p:cNvPr>
          <p:cNvSpPr>
            <a:spLocks noGrp="1"/>
          </p:cNvSpPr>
          <p:nvPr>
            <p:ph type="body" sz="quarter" idx="18"/>
          </p:nvPr>
        </p:nvSpPr>
        <p:spPr>
          <a:xfrm>
            <a:off x="1311275" y="2953208"/>
            <a:ext cx="4114800" cy="957262"/>
          </a:xfrm>
        </p:spPr>
        <p:txBody>
          <a:bodyPr/>
          <a:lstStyle>
            <a:lvl1pPr>
              <a:buNone/>
              <a:defRPr b="1"/>
            </a:lvl1pPr>
            <a:lvl2pPr>
              <a:buNone/>
              <a:defRPr/>
            </a:lvl2pPr>
            <a:lvl3pPr>
              <a:buNone/>
              <a:defRPr/>
            </a:lvl3pPr>
            <a:lvl4pPr>
              <a:buNone/>
              <a:defRPr/>
            </a:lvl4pPr>
            <a:lvl5pPr>
              <a:buNone/>
              <a:defRPr/>
            </a:lvl5pPr>
          </a:lstStyle>
          <a:p>
            <a:pPr lvl="0"/>
            <a:r>
              <a:rPr lang="en-GB"/>
              <a:t>Click to edit Master text styles</a:t>
            </a:r>
          </a:p>
          <a:p>
            <a:pPr lvl="1"/>
            <a:r>
              <a:rPr lang="en-GB"/>
              <a:t>Second level</a:t>
            </a:r>
          </a:p>
        </p:txBody>
      </p:sp>
      <p:sp>
        <p:nvSpPr>
          <p:cNvPr id="36" name="Text Placeholder 24">
            <a:extLst>
              <a:ext uri="{FF2B5EF4-FFF2-40B4-BE49-F238E27FC236}">
                <a16:creationId xmlns:a16="http://schemas.microsoft.com/office/drawing/2014/main" id="{C67F3338-5DEE-F84E-A464-97671D4BAB60}"/>
              </a:ext>
            </a:extLst>
          </p:cNvPr>
          <p:cNvSpPr>
            <a:spLocks noGrp="1"/>
          </p:cNvSpPr>
          <p:nvPr>
            <p:ph type="body" sz="quarter" idx="19"/>
          </p:nvPr>
        </p:nvSpPr>
        <p:spPr>
          <a:xfrm>
            <a:off x="304799" y="4189988"/>
            <a:ext cx="828675" cy="957280"/>
          </a:xfrm>
          <a:solidFill>
            <a:srgbClr val="E40037"/>
          </a:solidFill>
        </p:spPr>
        <p:txBody>
          <a:bodyPr/>
          <a:lstStyle>
            <a:lvl1pPr>
              <a:buNone/>
              <a:defRPr sz="3200" b="1">
                <a:solidFill>
                  <a:schemeClr val="bg1"/>
                </a:solidFill>
              </a:defRPr>
            </a:lvl1pPr>
          </a:lstStyle>
          <a:p>
            <a:pPr lvl="0"/>
            <a:r>
              <a:rPr lang="en-GB"/>
              <a:t>Click </a:t>
            </a:r>
          </a:p>
        </p:txBody>
      </p:sp>
      <p:sp>
        <p:nvSpPr>
          <p:cNvPr id="37" name="Text Placeholder 32">
            <a:extLst>
              <a:ext uri="{FF2B5EF4-FFF2-40B4-BE49-F238E27FC236}">
                <a16:creationId xmlns:a16="http://schemas.microsoft.com/office/drawing/2014/main" id="{C261B032-A0F6-5F48-AE5E-8B554236309F}"/>
              </a:ext>
            </a:extLst>
          </p:cNvPr>
          <p:cNvSpPr>
            <a:spLocks noGrp="1"/>
          </p:cNvSpPr>
          <p:nvPr>
            <p:ph type="body" sz="quarter" idx="20"/>
          </p:nvPr>
        </p:nvSpPr>
        <p:spPr>
          <a:xfrm>
            <a:off x="1311275" y="4190004"/>
            <a:ext cx="4114800" cy="957262"/>
          </a:xfrm>
        </p:spPr>
        <p:txBody>
          <a:bodyPr/>
          <a:lstStyle>
            <a:lvl1pPr>
              <a:buNone/>
              <a:defRPr b="1"/>
            </a:lvl1pPr>
            <a:lvl2pPr>
              <a:buNone/>
              <a:defRPr/>
            </a:lvl2pPr>
            <a:lvl3pPr>
              <a:buNone/>
              <a:defRPr/>
            </a:lvl3pPr>
            <a:lvl4pPr>
              <a:buNone/>
              <a:defRPr/>
            </a:lvl4pPr>
            <a:lvl5pPr>
              <a:buNone/>
              <a:defRPr/>
            </a:lvl5pPr>
          </a:lstStyle>
          <a:p>
            <a:pPr lvl="0"/>
            <a:r>
              <a:rPr lang="en-GB"/>
              <a:t>Click to edit Master text styles</a:t>
            </a:r>
          </a:p>
          <a:p>
            <a:pPr lvl="1"/>
            <a:r>
              <a:rPr lang="en-GB"/>
              <a:t>Second level</a:t>
            </a:r>
          </a:p>
        </p:txBody>
      </p:sp>
      <p:sp>
        <p:nvSpPr>
          <p:cNvPr id="38" name="Text Placeholder 24">
            <a:extLst>
              <a:ext uri="{FF2B5EF4-FFF2-40B4-BE49-F238E27FC236}">
                <a16:creationId xmlns:a16="http://schemas.microsoft.com/office/drawing/2014/main" id="{A4286F1C-450E-F641-9A45-E25DA5A231FC}"/>
              </a:ext>
            </a:extLst>
          </p:cNvPr>
          <p:cNvSpPr>
            <a:spLocks noGrp="1"/>
          </p:cNvSpPr>
          <p:nvPr>
            <p:ph type="body" sz="quarter" idx="21"/>
          </p:nvPr>
        </p:nvSpPr>
        <p:spPr>
          <a:xfrm>
            <a:off x="304799" y="5391923"/>
            <a:ext cx="828675" cy="957280"/>
          </a:xfrm>
          <a:solidFill>
            <a:srgbClr val="E40037"/>
          </a:solidFill>
        </p:spPr>
        <p:txBody>
          <a:bodyPr/>
          <a:lstStyle>
            <a:lvl1pPr>
              <a:buNone/>
              <a:defRPr sz="3200" b="1">
                <a:solidFill>
                  <a:schemeClr val="bg1"/>
                </a:solidFill>
              </a:defRPr>
            </a:lvl1pPr>
          </a:lstStyle>
          <a:p>
            <a:pPr lvl="0"/>
            <a:r>
              <a:rPr lang="en-GB"/>
              <a:t>Click </a:t>
            </a:r>
          </a:p>
        </p:txBody>
      </p:sp>
      <p:sp>
        <p:nvSpPr>
          <p:cNvPr id="39" name="Text Placeholder 32">
            <a:extLst>
              <a:ext uri="{FF2B5EF4-FFF2-40B4-BE49-F238E27FC236}">
                <a16:creationId xmlns:a16="http://schemas.microsoft.com/office/drawing/2014/main" id="{8E98AB68-E96B-884C-9E8C-9AC85D496D4A}"/>
              </a:ext>
            </a:extLst>
          </p:cNvPr>
          <p:cNvSpPr>
            <a:spLocks noGrp="1"/>
          </p:cNvSpPr>
          <p:nvPr>
            <p:ph type="body" sz="quarter" idx="22"/>
          </p:nvPr>
        </p:nvSpPr>
        <p:spPr>
          <a:xfrm>
            <a:off x="1311275" y="5391939"/>
            <a:ext cx="4114800" cy="957262"/>
          </a:xfrm>
        </p:spPr>
        <p:txBody>
          <a:bodyPr/>
          <a:lstStyle>
            <a:lvl1pPr>
              <a:buNone/>
              <a:defRPr b="1"/>
            </a:lvl1pPr>
            <a:lvl2pPr>
              <a:buNone/>
              <a:defRPr/>
            </a:lvl2pPr>
            <a:lvl3pPr>
              <a:buNone/>
              <a:defRPr/>
            </a:lvl3pPr>
            <a:lvl4pPr>
              <a:buNone/>
              <a:defRPr/>
            </a:lvl4pPr>
            <a:lvl5pPr>
              <a:buNone/>
              <a:defRPr/>
            </a:lvl5pPr>
          </a:lstStyle>
          <a:p>
            <a:pPr lvl="0"/>
            <a:r>
              <a:rPr lang="en-GB"/>
              <a:t>Click to edit Master text styles</a:t>
            </a:r>
          </a:p>
          <a:p>
            <a:pPr lvl="1"/>
            <a:r>
              <a:rPr lang="en-GB"/>
              <a:t>Second level</a:t>
            </a:r>
          </a:p>
        </p:txBody>
      </p:sp>
      <p:sp>
        <p:nvSpPr>
          <p:cNvPr id="40" name="Text Placeholder 24">
            <a:extLst>
              <a:ext uri="{FF2B5EF4-FFF2-40B4-BE49-F238E27FC236}">
                <a16:creationId xmlns:a16="http://schemas.microsoft.com/office/drawing/2014/main" id="{344748B9-30D3-F246-9DBD-C084F4DA77D1}"/>
              </a:ext>
            </a:extLst>
          </p:cNvPr>
          <p:cNvSpPr>
            <a:spLocks noGrp="1"/>
          </p:cNvSpPr>
          <p:nvPr>
            <p:ph type="body" sz="quarter" idx="23"/>
          </p:nvPr>
        </p:nvSpPr>
        <p:spPr>
          <a:xfrm>
            <a:off x="6208643" y="1785922"/>
            <a:ext cx="828675" cy="957280"/>
          </a:xfrm>
          <a:solidFill>
            <a:srgbClr val="E40037"/>
          </a:solidFill>
        </p:spPr>
        <p:txBody>
          <a:bodyPr/>
          <a:lstStyle>
            <a:lvl1pPr>
              <a:buNone/>
              <a:defRPr sz="3200" b="1">
                <a:solidFill>
                  <a:schemeClr val="bg1"/>
                </a:solidFill>
              </a:defRPr>
            </a:lvl1pPr>
          </a:lstStyle>
          <a:p>
            <a:pPr lvl="0"/>
            <a:r>
              <a:rPr lang="en-GB"/>
              <a:t>Click </a:t>
            </a:r>
          </a:p>
        </p:txBody>
      </p:sp>
      <p:sp>
        <p:nvSpPr>
          <p:cNvPr id="41" name="Text Placeholder 32">
            <a:extLst>
              <a:ext uri="{FF2B5EF4-FFF2-40B4-BE49-F238E27FC236}">
                <a16:creationId xmlns:a16="http://schemas.microsoft.com/office/drawing/2014/main" id="{BB70FC37-93C0-4649-B77F-2C88A0FF7943}"/>
              </a:ext>
            </a:extLst>
          </p:cNvPr>
          <p:cNvSpPr>
            <a:spLocks noGrp="1"/>
          </p:cNvSpPr>
          <p:nvPr>
            <p:ph type="body" sz="quarter" idx="24"/>
          </p:nvPr>
        </p:nvSpPr>
        <p:spPr>
          <a:xfrm>
            <a:off x="7215119" y="1785938"/>
            <a:ext cx="4114800" cy="957262"/>
          </a:xfrm>
        </p:spPr>
        <p:txBody>
          <a:bodyPr/>
          <a:lstStyle>
            <a:lvl1pPr>
              <a:buNone/>
              <a:defRPr b="1"/>
            </a:lvl1pPr>
            <a:lvl2pPr>
              <a:buNone/>
              <a:defRPr/>
            </a:lvl2pPr>
            <a:lvl3pPr>
              <a:buNone/>
              <a:defRPr/>
            </a:lvl3pPr>
            <a:lvl4pPr>
              <a:buNone/>
              <a:defRPr/>
            </a:lvl4pPr>
            <a:lvl5pPr>
              <a:buNone/>
              <a:defRPr/>
            </a:lvl5pPr>
          </a:lstStyle>
          <a:p>
            <a:pPr lvl="0"/>
            <a:r>
              <a:rPr lang="en-GB"/>
              <a:t>Click to edit Master text styles</a:t>
            </a:r>
          </a:p>
          <a:p>
            <a:pPr lvl="1"/>
            <a:r>
              <a:rPr lang="en-GB"/>
              <a:t>Second level</a:t>
            </a:r>
          </a:p>
        </p:txBody>
      </p:sp>
      <p:sp>
        <p:nvSpPr>
          <p:cNvPr id="42" name="Text Placeholder 24">
            <a:extLst>
              <a:ext uri="{FF2B5EF4-FFF2-40B4-BE49-F238E27FC236}">
                <a16:creationId xmlns:a16="http://schemas.microsoft.com/office/drawing/2014/main" id="{B148CDB6-F55F-A448-8599-EDE77E13348D}"/>
              </a:ext>
            </a:extLst>
          </p:cNvPr>
          <p:cNvSpPr>
            <a:spLocks noGrp="1"/>
          </p:cNvSpPr>
          <p:nvPr>
            <p:ph type="body" sz="quarter" idx="25"/>
          </p:nvPr>
        </p:nvSpPr>
        <p:spPr>
          <a:xfrm>
            <a:off x="6208643" y="2953192"/>
            <a:ext cx="828675" cy="957280"/>
          </a:xfrm>
          <a:solidFill>
            <a:srgbClr val="E40037"/>
          </a:solidFill>
        </p:spPr>
        <p:txBody>
          <a:bodyPr/>
          <a:lstStyle>
            <a:lvl1pPr>
              <a:buNone/>
              <a:defRPr sz="3200" b="1">
                <a:solidFill>
                  <a:schemeClr val="bg1"/>
                </a:solidFill>
              </a:defRPr>
            </a:lvl1pPr>
          </a:lstStyle>
          <a:p>
            <a:pPr lvl="0"/>
            <a:r>
              <a:rPr lang="en-GB"/>
              <a:t>Click </a:t>
            </a:r>
          </a:p>
        </p:txBody>
      </p:sp>
      <p:sp>
        <p:nvSpPr>
          <p:cNvPr id="43" name="Text Placeholder 32">
            <a:extLst>
              <a:ext uri="{FF2B5EF4-FFF2-40B4-BE49-F238E27FC236}">
                <a16:creationId xmlns:a16="http://schemas.microsoft.com/office/drawing/2014/main" id="{F82F8C5A-4782-0749-891A-9F3E365DA9C5}"/>
              </a:ext>
            </a:extLst>
          </p:cNvPr>
          <p:cNvSpPr>
            <a:spLocks noGrp="1"/>
          </p:cNvSpPr>
          <p:nvPr>
            <p:ph type="body" sz="quarter" idx="26"/>
          </p:nvPr>
        </p:nvSpPr>
        <p:spPr>
          <a:xfrm>
            <a:off x="7215119" y="2953208"/>
            <a:ext cx="4114800" cy="957262"/>
          </a:xfrm>
        </p:spPr>
        <p:txBody>
          <a:bodyPr/>
          <a:lstStyle>
            <a:lvl1pPr>
              <a:buNone/>
              <a:defRPr b="1"/>
            </a:lvl1pPr>
            <a:lvl2pPr>
              <a:buNone/>
              <a:defRPr/>
            </a:lvl2pPr>
            <a:lvl3pPr>
              <a:buNone/>
              <a:defRPr/>
            </a:lvl3pPr>
            <a:lvl4pPr>
              <a:buNone/>
              <a:defRPr/>
            </a:lvl4pPr>
            <a:lvl5pPr>
              <a:buNone/>
              <a:defRPr/>
            </a:lvl5pPr>
          </a:lstStyle>
          <a:p>
            <a:pPr lvl="0"/>
            <a:r>
              <a:rPr lang="en-GB"/>
              <a:t>Click to edit Master text styles</a:t>
            </a:r>
          </a:p>
          <a:p>
            <a:pPr lvl="1"/>
            <a:r>
              <a:rPr lang="en-GB"/>
              <a:t>Second level</a:t>
            </a:r>
          </a:p>
        </p:txBody>
      </p:sp>
      <p:sp>
        <p:nvSpPr>
          <p:cNvPr id="44" name="Text Placeholder 24">
            <a:extLst>
              <a:ext uri="{FF2B5EF4-FFF2-40B4-BE49-F238E27FC236}">
                <a16:creationId xmlns:a16="http://schemas.microsoft.com/office/drawing/2014/main" id="{789B8DE4-2883-D744-813E-F57E2CF140F4}"/>
              </a:ext>
            </a:extLst>
          </p:cNvPr>
          <p:cNvSpPr>
            <a:spLocks noGrp="1"/>
          </p:cNvSpPr>
          <p:nvPr>
            <p:ph type="body" sz="quarter" idx="27"/>
          </p:nvPr>
        </p:nvSpPr>
        <p:spPr>
          <a:xfrm>
            <a:off x="6208643" y="4189988"/>
            <a:ext cx="828675" cy="957280"/>
          </a:xfrm>
          <a:solidFill>
            <a:srgbClr val="E40037"/>
          </a:solidFill>
        </p:spPr>
        <p:txBody>
          <a:bodyPr/>
          <a:lstStyle>
            <a:lvl1pPr>
              <a:buNone/>
              <a:defRPr sz="3200" b="1">
                <a:solidFill>
                  <a:schemeClr val="bg1"/>
                </a:solidFill>
              </a:defRPr>
            </a:lvl1pPr>
          </a:lstStyle>
          <a:p>
            <a:pPr lvl="0"/>
            <a:r>
              <a:rPr lang="en-GB"/>
              <a:t>Click </a:t>
            </a:r>
          </a:p>
        </p:txBody>
      </p:sp>
      <p:sp>
        <p:nvSpPr>
          <p:cNvPr id="45" name="Text Placeholder 32">
            <a:extLst>
              <a:ext uri="{FF2B5EF4-FFF2-40B4-BE49-F238E27FC236}">
                <a16:creationId xmlns:a16="http://schemas.microsoft.com/office/drawing/2014/main" id="{1B165AD3-E15D-DE49-89BC-EF60FB7A6C1E}"/>
              </a:ext>
            </a:extLst>
          </p:cNvPr>
          <p:cNvSpPr>
            <a:spLocks noGrp="1"/>
          </p:cNvSpPr>
          <p:nvPr>
            <p:ph type="body" sz="quarter" idx="28"/>
          </p:nvPr>
        </p:nvSpPr>
        <p:spPr>
          <a:xfrm>
            <a:off x="7215119" y="4190004"/>
            <a:ext cx="4114800" cy="957262"/>
          </a:xfrm>
        </p:spPr>
        <p:txBody>
          <a:bodyPr/>
          <a:lstStyle>
            <a:lvl1pPr>
              <a:buNone/>
              <a:defRPr b="1"/>
            </a:lvl1pPr>
            <a:lvl2pPr>
              <a:buNone/>
              <a:defRPr/>
            </a:lvl2pPr>
            <a:lvl3pPr>
              <a:buNone/>
              <a:defRPr/>
            </a:lvl3pPr>
            <a:lvl4pPr>
              <a:buNone/>
              <a:defRPr/>
            </a:lvl4pPr>
            <a:lvl5pPr>
              <a:buNone/>
              <a:defRPr/>
            </a:lvl5pPr>
          </a:lstStyle>
          <a:p>
            <a:pPr lvl="0"/>
            <a:r>
              <a:rPr lang="en-GB"/>
              <a:t>Click to edit Master text styles</a:t>
            </a:r>
          </a:p>
          <a:p>
            <a:pPr lvl="1"/>
            <a:r>
              <a:rPr lang="en-GB"/>
              <a:t>Second level</a:t>
            </a:r>
          </a:p>
        </p:txBody>
      </p:sp>
      <p:sp>
        <p:nvSpPr>
          <p:cNvPr id="46" name="Text Placeholder 24">
            <a:extLst>
              <a:ext uri="{FF2B5EF4-FFF2-40B4-BE49-F238E27FC236}">
                <a16:creationId xmlns:a16="http://schemas.microsoft.com/office/drawing/2014/main" id="{A93C3C9B-05D1-2649-8E92-50FFBE59A858}"/>
              </a:ext>
            </a:extLst>
          </p:cNvPr>
          <p:cNvSpPr>
            <a:spLocks noGrp="1"/>
          </p:cNvSpPr>
          <p:nvPr>
            <p:ph type="body" sz="quarter" idx="29"/>
          </p:nvPr>
        </p:nvSpPr>
        <p:spPr>
          <a:xfrm>
            <a:off x="6208643" y="5391923"/>
            <a:ext cx="828675" cy="957280"/>
          </a:xfrm>
          <a:solidFill>
            <a:srgbClr val="E40037"/>
          </a:solidFill>
        </p:spPr>
        <p:txBody>
          <a:bodyPr/>
          <a:lstStyle>
            <a:lvl1pPr>
              <a:buNone/>
              <a:defRPr sz="3200" b="1">
                <a:solidFill>
                  <a:schemeClr val="bg1"/>
                </a:solidFill>
              </a:defRPr>
            </a:lvl1pPr>
          </a:lstStyle>
          <a:p>
            <a:pPr lvl="0"/>
            <a:r>
              <a:rPr lang="en-GB"/>
              <a:t>Click </a:t>
            </a:r>
          </a:p>
        </p:txBody>
      </p:sp>
      <p:sp>
        <p:nvSpPr>
          <p:cNvPr id="47" name="Text Placeholder 32">
            <a:extLst>
              <a:ext uri="{FF2B5EF4-FFF2-40B4-BE49-F238E27FC236}">
                <a16:creationId xmlns:a16="http://schemas.microsoft.com/office/drawing/2014/main" id="{5B39B07E-1E56-6747-B4EB-D89BED77102B}"/>
              </a:ext>
            </a:extLst>
          </p:cNvPr>
          <p:cNvSpPr>
            <a:spLocks noGrp="1"/>
          </p:cNvSpPr>
          <p:nvPr>
            <p:ph type="body" sz="quarter" idx="30"/>
          </p:nvPr>
        </p:nvSpPr>
        <p:spPr>
          <a:xfrm>
            <a:off x="7215119" y="5391939"/>
            <a:ext cx="4114800" cy="957262"/>
          </a:xfrm>
        </p:spPr>
        <p:txBody>
          <a:bodyPr/>
          <a:lstStyle>
            <a:lvl1pPr>
              <a:buNone/>
              <a:defRPr b="1"/>
            </a:lvl1pPr>
            <a:lvl2pPr>
              <a:buNone/>
              <a:defRPr/>
            </a:lvl2pPr>
            <a:lvl3pPr>
              <a:buNone/>
              <a:defRPr/>
            </a:lvl3pPr>
            <a:lvl4pPr>
              <a:buNone/>
              <a:defRPr/>
            </a:lvl4pPr>
            <a:lvl5pPr>
              <a:buNone/>
              <a:defRPr/>
            </a:lvl5pPr>
          </a:lstStyle>
          <a:p>
            <a:pPr lvl="0"/>
            <a:r>
              <a:rPr lang="en-GB"/>
              <a:t>Click to edit Master text styles</a:t>
            </a:r>
          </a:p>
          <a:p>
            <a:pPr lvl="1"/>
            <a:r>
              <a:rPr lang="en-GB"/>
              <a:t>Second level</a:t>
            </a:r>
          </a:p>
        </p:txBody>
      </p:sp>
    </p:spTree>
    <p:extLst>
      <p:ext uri="{BB962C8B-B14F-4D97-AF65-F5344CB8AC3E}">
        <p14:creationId xmlns:p14="http://schemas.microsoft.com/office/powerpoint/2010/main" val="484187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bject above title and text">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1F26F1C6-4C7F-4E81-8ED3-C2BB6E34B2B3}"/>
              </a:ext>
            </a:extLst>
          </p:cNvPr>
          <p:cNvSpPr>
            <a:spLocks noGrp="1"/>
          </p:cNvSpPr>
          <p:nvPr>
            <p:ph sz="quarter" idx="13"/>
          </p:nvPr>
        </p:nvSpPr>
        <p:spPr>
          <a:xfrm>
            <a:off x="0" y="-1"/>
            <a:ext cx="12192000" cy="2484000"/>
          </a:xfrm>
        </p:spPr>
        <p:txBody>
          <a:bodyPr/>
          <a:lstStyle>
            <a:lvl1pPr marL="0" indent="0">
              <a:buNone/>
              <a:defRPr/>
            </a:lvl1pPr>
          </a:lstStyle>
          <a:p>
            <a:pPr lvl="0"/>
            <a:r>
              <a:rPr lang="en-US"/>
              <a:t>Click to edit Master text styles</a:t>
            </a:r>
            <a:endParaRPr lang="en-GB"/>
          </a:p>
        </p:txBody>
      </p:sp>
      <p:sp>
        <p:nvSpPr>
          <p:cNvPr id="2" name="Title 1">
            <a:extLst>
              <a:ext uri="{FF2B5EF4-FFF2-40B4-BE49-F238E27FC236}">
                <a16:creationId xmlns:a16="http://schemas.microsoft.com/office/drawing/2014/main" id="{B55EA7E9-EFF8-4127-B336-30D7A4058418}"/>
              </a:ext>
            </a:extLst>
          </p:cNvPr>
          <p:cNvSpPr>
            <a:spLocks noGrp="1"/>
          </p:cNvSpPr>
          <p:nvPr>
            <p:ph type="title"/>
          </p:nvPr>
        </p:nvSpPr>
        <p:spPr>
          <a:xfrm>
            <a:off x="306000" y="2782800"/>
            <a:ext cx="4028400" cy="3394800"/>
          </a:xfrm>
        </p:spPr>
        <p:txBody>
          <a:bodyPr anchor="t" anchorCtr="0"/>
          <a:lstStyle>
            <a:lvl1pPr>
              <a:defRPr sz="4000">
                <a:solidFill>
                  <a:schemeClr val="tx1"/>
                </a:solidFill>
              </a:defRPr>
            </a:lvl1pPr>
          </a:lstStyle>
          <a:p>
            <a:r>
              <a:rPr lang="en-US"/>
              <a:t>Click to edit Master title style</a:t>
            </a:r>
            <a:endParaRPr lang="en-GB"/>
          </a:p>
        </p:txBody>
      </p:sp>
      <p:sp>
        <p:nvSpPr>
          <p:cNvPr id="9" name="Content Placeholder 8">
            <a:extLst>
              <a:ext uri="{FF2B5EF4-FFF2-40B4-BE49-F238E27FC236}">
                <a16:creationId xmlns:a16="http://schemas.microsoft.com/office/drawing/2014/main" id="{67CFA9DB-5477-459A-974D-93AAA4628B1D}"/>
              </a:ext>
            </a:extLst>
          </p:cNvPr>
          <p:cNvSpPr>
            <a:spLocks noGrp="1"/>
          </p:cNvSpPr>
          <p:nvPr>
            <p:ph sz="quarter" idx="14"/>
          </p:nvPr>
        </p:nvSpPr>
        <p:spPr>
          <a:xfrm>
            <a:off x="4698000" y="2782888"/>
            <a:ext cx="7160400" cy="3395662"/>
          </a:xfrm>
        </p:spPr>
        <p:txBody>
          <a:bodyPr numCol="2" spcCol="360000"/>
          <a:lstStyle>
            <a:lvl1pPr marL="0" indent="0">
              <a:buNone/>
              <a:defRPr b="1">
                <a:solidFill>
                  <a:schemeClr val="accent1"/>
                </a:solidFill>
              </a:defRPr>
            </a:lvl1pPr>
            <a:lvl2pPr marL="233994">
              <a:defRPr/>
            </a:lvl2pPr>
            <a:lvl3pPr marL="467988">
              <a:defRPr/>
            </a:lvl3pPr>
            <a:lvl4pPr marL="701982">
              <a:defRPr/>
            </a:lvl4pPr>
            <a:lvl5pPr marL="9359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a:extLst>
              <a:ext uri="{FF2B5EF4-FFF2-40B4-BE49-F238E27FC236}">
                <a16:creationId xmlns:a16="http://schemas.microsoft.com/office/drawing/2014/main" id="{BC5ED585-0856-40AE-9F10-F8559950FEF9}"/>
              </a:ext>
            </a:extLst>
          </p:cNvPr>
          <p:cNvSpPr>
            <a:spLocks noGrp="1"/>
          </p:cNvSpPr>
          <p:nvPr>
            <p:ph type="ftr" sz="quarter" idx="11"/>
          </p:nvPr>
        </p:nvSpPr>
        <p:spPr/>
        <p:txBody>
          <a:bodyPr/>
          <a:lstStyle/>
          <a:p>
            <a:r>
              <a:rPr lang="en-GB">
                <a:solidFill>
                  <a:schemeClr val="tx1">
                    <a:lumMod val="50000"/>
                    <a:lumOff val="50000"/>
                  </a:schemeClr>
                </a:solidFill>
              </a:rPr>
              <a:t>Produced by Essex County Council Strategy Insight and Engagement</a:t>
            </a:r>
          </a:p>
        </p:txBody>
      </p:sp>
      <p:sp>
        <p:nvSpPr>
          <p:cNvPr id="3" name="Date Placeholder 2">
            <a:extLst>
              <a:ext uri="{FF2B5EF4-FFF2-40B4-BE49-F238E27FC236}">
                <a16:creationId xmlns:a16="http://schemas.microsoft.com/office/drawing/2014/main" id="{9B855124-6C3F-40B8-B2A8-E79F2D7231EF}"/>
              </a:ext>
            </a:extLst>
          </p:cNvPr>
          <p:cNvSpPr>
            <a:spLocks noGrp="1"/>
          </p:cNvSpPr>
          <p:nvPr>
            <p:ph type="dt" sz="half" idx="10"/>
          </p:nvPr>
        </p:nvSpPr>
        <p:spPr/>
        <p:txBody>
          <a:bodyPr/>
          <a:lstStyle/>
          <a:p>
            <a:fld id="{DC13AD85-CE77-4F8C-BEB7-3D123B861324}" type="datetime1">
              <a:rPr lang="en-GB" smtClean="0"/>
              <a:t>28/03/2022</a:t>
            </a:fld>
            <a:endParaRPr lang="en-GB"/>
          </a:p>
        </p:txBody>
      </p:sp>
      <p:sp>
        <p:nvSpPr>
          <p:cNvPr id="5" name="Slide Number Placeholder 4">
            <a:extLst>
              <a:ext uri="{FF2B5EF4-FFF2-40B4-BE49-F238E27FC236}">
                <a16:creationId xmlns:a16="http://schemas.microsoft.com/office/drawing/2014/main" id="{B62942CD-BA75-40C5-9667-D370019E7A95}"/>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sp>
        <p:nvSpPr>
          <p:cNvPr id="11" name="Content Placeholder 10">
            <a:extLst>
              <a:ext uri="{FF2B5EF4-FFF2-40B4-BE49-F238E27FC236}">
                <a16:creationId xmlns:a16="http://schemas.microsoft.com/office/drawing/2014/main" id="{EDFAD688-DD14-4842-AF11-CB02693A303B}"/>
              </a:ext>
            </a:extLst>
          </p:cNvPr>
          <p:cNvSpPr>
            <a:spLocks noGrp="1"/>
          </p:cNvSpPr>
          <p:nvPr>
            <p:ph sz="quarter" idx="15" hasCustomPrompt="1"/>
          </p:nvPr>
        </p:nvSpPr>
        <p:spPr>
          <a:xfrm>
            <a:off x="306389" y="7112000"/>
            <a:ext cx="11558587" cy="247650"/>
          </a:xfrm>
        </p:spPr>
        <p:txBody>
          <a:bodyPr/>
          <a:lstStyle>
            <a:lvl1pPr marL="0" indent="0">
              <a:buNone/>
              <a:defRPr sz="900"/>
            </a:lvl1pPr>
          </a:lstStyle>
          <a:p>
            <a:pPr lvl="0"/>
            <a:r>
              <a:rPr lang="en-US"/>
              <a:t>Click to add image license info</a:t>
            </a:r>
          </a:p>
        </p:txBody>
      </p:sp>
    </p:spTree>
    <p:extLst>
      <p:ext uri="{BB962C8B-B14F-4D97-AF65-F5344CB8AC3E}">
        <p14:creationId xmlns:p14="http://schemas.microsoft.com/office/powerpoint/2010/main" val="6046494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265D6-2D20-4211-9E74-82220561CD2F}"/>
              </a:ext>
            </a:extLst>
          </p:cNvPr>
          <p:cNvSpPr>
            <a:spLocks noGrp="1"/>
          </p:cNvSpPr>
          <p:nvPr>
            <p:ph type="title"/>
          </p:nvPr>
        </p:nvSpPr>
        <p:spPr>
          <a:xfrm>
            <a:off x="306000" y="262803"/>
            <a:ext cx="11552400" cy="819525"/>
          </a:xfrm>
        </p:spPr>
        <p:txBody>
          <a:bodyPr/>
          <a:lstStyle>
            <a:lvl1pPr>
              <a:defRPr>
                <a:solidFill>
                  <a:schemeClr val="tx1"/>
                </a:solidFill>
              </a:defRPr>
            </a:lvl1pPr>
          </a:lstStyle>
          <a:p>
            <a:r>
              <a:rPr lang="en-US"/>
              <a:t>Click to edit Master title style</a:t>
            </a:r>
            <a:endParaRPr lang="en-GB"/>
          </a:p>
        </p:txBody>
      </p:sp>
      <p:sp>
        <p:nvSpPr>
          <p:cNvPr id="7" name="Text Placeholder 6">
            <a:extLst>
              <a:ext uri="{FF2B5EF4-FFF2-40B4-BE49-F238E27FC236}">
                <a16:creationId xmlns:a16="http://schemas.microsoft.com/office/drawing/2014/main" id="{B580FB3D-B147-470B-AFB3-1D8AD802D8FC}"/>
              </a:ext>
            </a:extLst>
          </p:cNvPr>
          <p:cNvSpPr>
            <a:spLocks noGrp="1"/>
          </p:cNvSpPr>
          <p:nvPr>
            <p:ph type="body" sz="quarter" idx="13"/>
          </p:nvPr>
        </p:nvSpPr>
        <p:spPr>
          <a:xfrm>
            <a:off x="306000" y="1472400"/>
            <a:ext cx="5709600" cy="1072800"/>
          </a:xfrm>
        </p:spPr>
        <p:txBody>
          <a:bodyPr anchor="b" anchorCtr="0"/>
          <a:lstStyle>
            <a:lvl1pPr marL="0" indent="0">
              <a:buNone/>
              <a:defRPr b="1">
                <a:solidFill>
                  <a:schemeClr val="accent1"/>
                </a:solidFill>
              </a:defRPr>
            </a:lvl1pPr>
          </a:lstStyle>
          <a:p>
            <a:pPr lvl="0"/>
            <a:r>
              <a:rPr lang="en-US"/>
              <a:t>Click to edit Master text styles</a:t>
            </a:r>
          </a:p>
        </p:txBody>
      </p:sp>
      <p:sp>
        <p:nvSpPr>
          <p:cNvPr id="11" name="Picture Placeholder 10" descr="Add description of icon">
            <a:extLst>
              <a:ext uri="{FF2B5EF4-FFF2-40B4-BE49-F238E27FC236}">
                <a16:creationId xmlns:a16="http://schemas.microsoft.com/office/drawing/2014/main" id="{5E5197B7-95FB-49F8-A97B-FE41C5A9596C}"/>
              </a:ext>
            </a:extLst>
          </p:cNvPr>
          <p:cNvSpPr>
            <a:spLocks noGrp="1"/>
          </p:cNvSpPr>
          <p:nvPr>
            <p:ph type="pic" sz="quarter" idx="15" hasCustomPrompt="1"/>
          </p:nvPr>
        </p:nvSpPr>
        <p:spPr>
          <a:xfrm>
            <a:off x="306000" y="2844000"/>
            <a:ext cx="748800" cy="748800"/>
          </a:xfrm>
          <a:solidFill>
            <a:schemeClr val="accent1"/>
          </a:solidFill>
        </p:spPr>
        <p:txBody>
          <a:bodyPr/>
          <a:lstStyle>
            <a:lvl1pPr marL="0" indent="0">
              <a:buNone/>
              <a:defRPr sz="1800" b="1">
                <a:solidFill>
                  <a:schemeClr val="bg1"/>
                </a:solidFill>
              </a:defRPr>
            </a:lvl1pPr>
          </a:lstStyle>
          <a:p>
            <a:r>
              <a:rPr lang="en-GB"/>
              <a:t>Icon</a:t>
            </a:r>
          </a:p>
        </p:txBody>
      </p:sp>
      <p:sp>
        <p:nvSpPr>
          <p:cNvPr id="13" name="Text Placeholder 12">
            <a:extLst>
              <a:ext uri="{FF2B5EF4-FFF2-40B4-BE49-F238E27FC236}">
                <a16:creationId xmlns:a16="http://schemas.microsoft.com/office/drawing/2014/main" id="{4D9A13C7-EBEB-436D-ADBB-86B6FB45BCD1}"/>
              </a:ext>
            </a:extLst>
          </p:cNvPr>
          <p:cNvSpPr>
            <a:spLocks noGrp="1"/>
          </p:cNvSpPr>
          <p:nvPr>
            <p:ph type="body" sz="quarter" idx="16"/>
          </p:nvPr>
        </p:nvSpPr>
        <p:spPr>
          <a:xfrm>
            <a:off x="1173600" y="2833200"/>
            <a:ext cx="4842000" cy="756000"/>
          </a:xfrm>
        </p:spPr>
        <p:txBody>
          <a:bodyPr/>
          <a:lstStyle>
            <a:lvl1pPr marL="0" indent="0">
              <a:lnSpc>
                <a:spcPct val="90000"/>
              </a:lnSpc>
              <a:spcBef>
                <a:spcPts val="1000"/>
              </a:spcBef>
              <a:buNone/>
              <a:defRPr sz="2000"/>
            </a:lvl1pPr>
            <a:lvl2pPr>
              <a:lnSpc>
                <a:spcPct val="90000"/>
              </a:lnSpc>
              <a:spcBef>
                <a:spcPts val="1000"/>
              </a:spcBef>
              <a:defRPr/>
            </a:lvl2pPr>
            <a:lvl3pPr>
              <a:lnSpc>
                <a:spcPct val="90000"/>
              </a:lnSpc>
              <a:spcBef>
                <a:spcPts val="1000"/>
              </a:spcBef>
              <a:defRPr/>
            </a:lvl3pPr>
            <a:lvl4pPr>
              <a:lnSpc>
                <a:spcPct val="90000"/>
              </a:lnSpc>
              <a:spcBef>
                <a:spcPts val="1000"/>
              </a:spcBef>
              <a:defRPr/>
            </a:lvl4pPr>
            <a:lvl5pPr>
              <a:lnSpc>
                <a:spcPct val="90000"/>
              </a:lnSpc>
              <a:spcBef>
                <a:spcPts val="1000"/>
              </a:spcBef>
              <a:defRPr/>
            </a:lvl5pPr>
          </a:lstStyle>
          <a:p>
            <a:pPr lvl="0"/>
            <a:r>
              <a:rPr lang="en-US"/>
              <a:t>Click to edit Master text styles</a:t>
            </a:r>
            <a:endParaRPr lang="en-GB"/>
          </a:p>
        </p:txBody>
      </p:sp>
      <p:sp>
        <p:nvSpPr>
          <p:cNvPr id="14" name="Picture Placeholder 10" descr="Add description of icon">
            <a:extLst>
              <a:ext uri="{FF2B5EF4-FFF2-40B4-BE49-F238E27FC236}">
                <a16:creationId xmlns:a16="http://schemas.microsoft.com/office/drawing/2014/main" id="{E1F258FF-4B37-4A44-B4C1-D1BA723E389B}"/>
              </a:ext>
            </a:extLst>
          </p:cNvPr>
          <p:cNvSpPr>
            <a:spLocks noGrp="1"/>
          </p:cNvSpPr>
          <p:nvPr>
            <p:ph type="pic" sz="quarter" idx="17" hasCustomPrompt="1"/>
          </p:nvPr>
        </p:nvSpPr>
        <p:spPr>
          <a:xfrm>
            <a:off x="306000" y="3706361"/>
            <a:ext cx="748800" cy="748800"/>
          </a:xfrm>
          <a:solidFill>
            <a:schemeClr val="accent1"/>
          </a:solidFill>
        </p:spPr>
        <p:txBody>
          <a:bodyPr/>
          <a:lstStyle>
            <a:lvl1pPr marL="0" indent="0">
              <a:buNone/>
              <a:defRPr sz="1800" b="1">
                <a:solidFill>
                  <a:schemeClr val="bg1"/>
                </a:solidFill>
              </a:defRPr>
            </a:lvl1pPr>
          </a:lstStyle>
          <a:p>
            <a:r>
              <a:rPr lang="en-GB"/>
              <a:t>Icon</a:t>
            </a:r>
          </a:p>
        </p:txBody>
      </p:sp>
      <p:sp>
        <p:nvSpPr>
          <p:cNvPr id="15" name="Text Placeholder 12">
            <a:extLst>
              <a:ext uri="{FF2B5EF4-FFF2-40B4-BE49-F238E27FC236}">
                <a16:creationId xmlns:a16="http://schemas.microsoft.com/office/drawing/2014/main" id="{97407CB3-47A4-4E12-A52E-B93683369F3A}"/>
              </a:ext>
            </a:extLst>
          </p:cNvPr>
          <p:cNvSpPr>
            <a:spLocks noGrp="1"/>
          </p:cNvSpPr>
          <p:nvPr>
            <p:ph type="body" sz="quarter" idx="18"/>
          </p:nvPr>
        </p:nvSpPr>
        <p:spPr>
          <a:xfrm>
            <a:off x="1173600" y="3695561"/>
            <a:ext cx="4842000" cy="756000"/>
          </a:xfrm>
        </p:spPr>
        <p:txBody>
          <a:bodyPr vert="horz" lIns="91440" tIns="45720" rIns="91440" bIns="45720" rtlCol="0">
            <a:normAutofit/>
          </a:bodyPr>
          <a:lstStyle>
            <a:lvl1pPr marL="0" indent="0">
              <a:lnSpc>
                <a:spcPct val="90000"/>
              </a:lnSpc>
              <a:spcBef>
                <a:spcPts val="1000"/>
              </a:spcBef>
              <a:buNone/>
              <a:defRPr lang="en-US" sz="2000" dirty="0" smtClean="0"/>
            </a:lvl1pPr>
            <a:lvl2pPr>
              <a:lnSpc>
                <a:spcPct val="90000"/>
              </a:lnSpc>
              <a:spcBef>
                <a:spcPts val="1000"/>
              </a:spcBef>
              <a:defRPr lang="en-US" dirty="0" smtClean="0"/>
            </a:lvl2pPr>
            <a:lvl3pPr>
              <a:lnSpc>
                <a:spcPct val="90000"/>
              </a:lnSpc>
              <a:spcBef>
                <a:spcPts val="1000"/>
              </a:spcBef>
              <a:defRPr lang="en-US" dirty="0" smtClean="0"/>
            </a:lvl3pPr>
            <a:lvl4pPr>
              <a:lnSpc>
                <a:spcPct val="90000"/>
              </a:lnSpc>
              <a:spcBef>
                <a:spcPts val="1000"/>
              </a:spcBef>
              <a:defRPr lang="en-US" dirty="0" smtClean="0"/>
            </a:lvl4pPr>
            <a:lvl5pPr>
              <a:lnSpc>
                <a:spcPct val="90000"/>
              </a:lnSpc>
              <a:spcBef>
                <a:spcPts val="1000"/>
              </a:spcBef>
              <a:defRPr lang="en-GB" dirty="0"/>
            </a:lvl5pPr>
          </a:lstStyle>
          <a:p>
            <a:pPr marL="233994" lvl="0" indent="-233994">
              <a:lnSpc>
                <a:spcPct val="90000"/>
              </a:lnSpc>
            </a:pPr>
            <a:r>
              <a:rPr lang="en-US"/>
              <a:t>Click to edit Master text styles</a:t>
            </a:r>
            <a:endParaRPr lang="en-GB"/>
          </a:p>
        </p:txBody>
      </p:sp>
      <p:sp>
        <p:nvSpPr>
          <p:cNvPr id="16" name="Picture Placeholder 10" descr="Add description of icon">
            <a:extLst>
              <a:ext uri="{FF2B5EF4-FFF2-40B4-BE49-F238E27FC236}">
                <a16:creationId xmlns:a16="http://schemas.microsoft.com/office/drawing/2014/main" id="{3C5E2EB3-8CF7-45B8-8005-13469FEC529B}"/>
              </a:ext>
            </a:extLst>
          </p:cNvPr>
          <p:cNvSpPr>
            <a:spLocks noGrp="1"/>
          </p:cNvSpPr>
          <p:nvPr>
            <p:ph type="pic" sz="quarter" idx="19" hasCustomPrompt="1"/>
          </p:nvPr>
        </p:nvSpPr>
        <p:spPr>
          <a:xfrm>
            <a:off x="306000" y="4568722"/>
            <a:ext cx="748800" cy="748800"/>
          </a:xfrm>
          <a:solidFill>
            <a:schemeClr val="accent1"/>
          </a:solidFill>
        </p:spPr>
        <p:txBody>
          <a:bodyPr/>
          <a:lstStyle>
            <a:lvl1pPr marL="0" indent="0">
              <a:buNone/>
              <a:defRPr sz="1800" b="1">
                <a:solidFill>
                  <a:schemeClr val="bg1"/>
                </a:solidFill>
              </a:defRPr>
            </a:lvl1pPr>
          </a:lstStyle>
          <a:p>
            <a:r>
              <a:rPr lang="en-GB"/>
              <a:t>Icon</a:t>
            </a:r>
          </a:p>
        </p:txBody>
      </p:sp>
      <p:sp>
        <p:nvSpPr>
          <p:cNvPr id="17" name="Text Placeholder 12">
            <a:extLst>
              <a:ext uri="{FF2B5EF4-FFF2-40B4-BE49-F238E27FC236}">
                <a16:creationId xmlns:a16="http://schemas.microsoft.com/office/drawing/2014/main" id="{23DD8221-60E9-48F6-AB0A-24200E19451B}"/>
              </a:ext>
            </a:extLst>
          </p:cNvPr>
          <p:cNvSpPr>
            <a:spLocks noGrp="1"/>
          </p:cNvSpPr>
          <p:nvPr>
            <p:ph type="body" sz="quarter" idx="20"/>
          </p:nvPr>
        </p:nvSpPr>
        <p:spPr>
          <a:xfrm>
            <a:off x="1173600" y="4557922"/>
            <a:ext cx="4842000" cy="756000"/>
          </a:xfrm>
        </p:spPr>
        <p:txBody>
          <a:bodyPr vert="horz" lIns="91440" tIns="45720" rIns="91440" bIns="45720" rtlCol="0">
            <a:normAutofit/>
          </a:bodyPr>
          <a:lstStyle>
            <a:lvl1pPr marL="0" indent="0">
              <a:lnSpc>
                <a:spcPct val="90000"/>
              </a:lnSpc>
              <a:spcBef>
                <a:spcPts val="1000"/>
              </a:spcBef>
              <a:buNone/>
              <a:defRPr lang="en-US" sz="2000" dirty="0" smtClean="0"/>
            </a:lvl1pPr>
            <a:lvl2pPr>
              <a:lnSpc>
                <a:spcPct val="90000"/>
              </a:lnSpc>
              <a:spcBef>
                <a:spcPts val="1000"/>
              </a:spcBef>
              <a:defRPr lang="en-US" dirty="0" smtClean="0"/>
            </a:lvl2pPr>
            <a:lvl3pPr>
              <a:lnSpc>
                <a:spcPct val="90000"/>
              </a:lnSpc>
              <a:spcBef>
                <a:spcPts val="1000"/>
              </a:spcBef>
              <a:defRPr lang="en-US" dirty="0" smtClean="0"/>
            </a:lvl3pPr>
            <a:lvl4pPr>
              <a:lnSpc>
                <a:spcPct val="90000"/>
              </a:lnSpc>
              <a:spcBef>
                <a:spcPts val="1000"/>
              </a:spcBef>
              <a:defRPr lang="en-US" dirty="0" smtClean="0"/>
            </a:lvl4pPr>
            <a:lvl5pPr>
              <a:lnSpc>
                <a:spcPct val="90000"/>
              </a:lnSpc>
              <a:spcBef>
                <a:spcPts val="1000"/>
              </a:spcBef>
              <a:defRPr lang="en-GB" dirty="0"/>
            </a:lvl5pPr>
          </a:lstStyle>
          <a:p>
            <a:pPr marL="233994" lvl="0" indent="-233994">
              <a:lnSpc>
                <a:spcPct val="90000"/>
              </a:lnSpc>
            </a:pPr>
            <a:r>
              <a:rPr lang="en-US"/>
              <a:t>Click to edit Master text styles</a:t>
            </a:r>
            <a:endParaRPr lang="en-GB"/>
          </a:p>
        </p:txBody>
      </p:sp>
      <p:sp>
        <p:nvSpPr>
          <p:cNvPr id="20" name="Picture Placeholder 10" descr="Add description of icon">
            <a:extLst>
              <a:ext uri="{FF2B5EF4-FFF2-40B4-BE49-F238E27FC236}">
                <a16:creationId xmlns:a16="http://schemas.microsoft.com/office/drawing/2014/main" id="{E44E0A33-14B1-4850-90E3-B3F3BB84DDE3}"/>
              </a:ext>
            </a:extLst>
          </p:cNvPr>
          <p:cNvSpPr>
            <a:spLocks noGrp="1"/>
          </p:cNvSpPr>
          <p:nvPr>
            <p:ph type="pic" sz="quarter" idx="21" hasCustomPrompt="1"/>
          </p:nvPr>
        </p:nvSpPr>
        <p:spPr>
          <a:xfrm>
            <a:off x="306000" y="5431082"/>
            <a:ext cx="748800" cy="748800"/>
          </a:xfrm>
          <a:solidFill>
            <a:schemeClr val="accent1"/>
          </a:solidFill>
        </p:spPr>
        <p:txBody>
          <a:bodyPr/>
          <a:lstStyle>
            <a:lvl1pPr marL="0" indent="0">
              <a:buNone/>
              <a:defRPr sz="1800" b="1">
                <a:solidFill>
                  <a:schemeClr val="bg1"/>
                </a:solidFill>
              </a:defRPr>
            </a:lvl1pPr>
          </a:lstStyle>
          <a:p>
            <a:r>
              <a:rPr lang="en-GB"/>
              <a:t>Icon</a:t>
            </a:r>
          </a:p>
        </p:txBody>
      </p:sp>
      <p:sp>
        <p:nvSpPr>
          <p:cNvPr id="21" name="Text Placeholder 12">
            <a:extLst>
              <a:ext uri="{FF2B5EF4-FFF2-40B4-BE49-F238E27FC236}">
                <a16:creationId xmlns:a16="http://schemas.microsoft.com/office/drawing/2014/main" id="{CE8EBFC4-167A-4580-99A8-DA37B6E5B938}"/>
              </a:ext>
            </a:extLst>
          </p:cNvPr>
          <p:cNvSpPr>
            <a:spLocks noGrp="1"/>
          </p:cNvSpPr>
          <p:nvPr>
            <p:ph type="body" sz="quarter" idx="22"/>
          </p:nvPr>
        </p:nvSpPr>
        <p:spPr>
          <a:xfrm>
            <a:off x="1173600" y="5420282"/>
            <a:ext cx="4842000" cy="756000"/>
          </a:xfrm>
        </p:spPr>
        <p:txBody>
          <a:bodyPr vert="horz" lIns="91440" tIns="45720" rIns="91440" bIns="45720" rtlCol="0">
            <a:normAutofit/>
          </a:bodyPr>
          <a:lstStyle>
            <a:lvl1pPr marL="0" indent="0">
              <a:lnSpc>
                <a:spcPct val="90000"/>
              </a:lnSpc>
              <a:spcBef>
                <a:spcPts val="1000"/>
              </a:spcBef>
              <a:buNone/>
              <a:defRPr lang="en-US" sz="2000" dirty="0" smtClean="0"/>
            </a:lvl1pPr>
            <a:lvl2pPr>
              <a:lnSpc>
                <a:spcPct val="90000"/>
              </a:lnSpc>
              <a:spcBef>
                <a:spcPts val="1000"/>
              </a:spcBef>
              <a:defRPr lang="en-US" dirty="0" smtClean="0"/>
            </a:lvl2pPr>
            <a:lvl3pPr>
              <a:lnSpc>
                <a:spcPct val="90000"/>
              </a:lnSpc>
              <a:spcBef>
                <a:spcPts val="1000"/>
              </a:spcBef>
              <a:defRPr lang="en-US" dirty="0" smtClean="0"/>
            </a:lvl3pPr>
            <a:lvl4pPr>
              <a:lnSpc>
                <a:spcPct val="90000"/>
              </a:lnSpc>
              <a:spcBef>
                <a:spcPts val="1000"/>
              </a:spcBef>
              <a:defRPr lang="en-US" dirty="0" smtClean="0"/>
            </a:lvl4pPr>
            <a:lvl5pPr>
              <a:lnSpc>
                <a:spcPct val="90000"/>
              </a:lnSpc>
              <a:spcBef>
                <a:spcPts val="1000"/>
              </a:spcBef>
              <a:defRPr lang="en-GB" dirty="0"/>
            </a:lvl5pPr>
          </a:lstStyle>
          <a:p>
            <a:pPr marL="233994" lvl="0" indent="-233994">
              <a:lnSpc>
                <a:spcPct val="90000"/>
              </a:lnSpc>
            </a:pPr>
            <a:r>
              <a:rPr lang="en-US"/>
              <a:t>Click to edit Master text styles</a:t>
            </a:r>
            <a:endParaRPr lang="en-GB"/>
          </a:p>
        </p:txBody>
      </p:sp>
      <p:sp>
        <p:nvSpPr>
          <p:cNvPr id="9" name="Text Placeholder 8">
            <a:extLst>
              <a:ext uri="{FF2B5EF4-FFF2-40B4-BE49-F238E27FC236}">
                <a16:creationId xmlns:a16="http://schemas.microsoft.com/office/drawing/2014/main" id="{2B0C1395-B34F-4803-A4D2-4DA98255D68D}"/>
              </a:ext>
            </a:extLst>
          </p:cNvPr>
          <p:cNvSpPr>
            <a:spLocks noGrp="1"/>
          </p:cNvSpPr>
          <p:nvPr>
            <p:ph type="body" sz="quarter" idx="14"/>
          </p:nvPr>
        </p:nvSpPr>
        <p:spPr>
          <a:xfrm>
            <a:off x="6160391" y="1472400"/>
            <a:ext cx="5709600" cy="1072800"/>
          </a:xfrm>
        </p:spPr>
        <p:txBody>
          <a:bodyPr anchor="b" anchorCtr="0"/>
          <a:lstStyle>
            <a:lvl1pPr marL="0" indent="0">
              <a:buNone/>
              <a:defRPr b="1">
                <a:solidFill>
                  <a:schemeClr val="accent1"/>
                </a:solidFill>
              </a:defRPr>
            </a:lvl1pPr>
          </a:lstStyle>
          <a:p>
            <a:pPr lvl="0"/>
            <a:r>
              <a:rPr lang="en-US"/>
              <a:t>Click to edit Master text styles</a:t>
            </a:r>
            <a:endParaRPr lang="en-GB"/>
          </a:p>
        </p:txBody>
      </p:sp>
      <p:sp>
        <p:nvSpPr>
          <p:cNvPr id="22" name="Picture Placeholder 10" descr="Add description of icon">
            <a:extLst>
              <a:ext uri="{FF2B5EF4-FFF2-40B4-BE49-F238E27FC236}">
                <a16:creationId xmlns:a16="http://schemas.microsoft.com/office/drawing/2014/main" id="{A361E0A4-5EB1-4215-8DC2-CED3494C2D97}"/>
              </a:ext>
            </a:extLst>
          </p:cNvPr>
          <p:cNvSpPr>
            <a:spLocks noGrp="1"/>
          </p:cNvSpPr>
          <p:nvPr>
            <p:ph type="pic" sz="quarter" idx="23" hasCustomPrompt="1"/>
          </p:nvPr>
        </p:nvSpPr>
        <p:spPr>
          <a:xfrm>
            <a:off x="6160391" y="2844000"/>
            <a:ext cx="748800" cy="748800"/>
          </a:xfrm>
          <a:solidFill>
            <a:schemeClr val="accent1"/>
          </a:solidFill>
        </p:spPr>
        <p:txBody>
          <a:bodyPr/>
          <a:lstStyle>
            <a:lvl1pPr marL="0" indent="0">
              <a:buNone/>
              <a:defRPr sz="1800" b="1">
                <a:solidFill>
                  <a:schemeClr val="bg1"/>
                </a:solidFill>
              </a:defRPr>
            </a:lvl1pPr>
          </a:lstStyle>
          <a:p>
            <a:r>
              <a:rPr lang="en-GB"/>
              <a:t>Icon</a:t>
            </a:r>
          </a:p>
        </p:txBody>
      </p:sp>
      <p:sp>
        <p:nvSpPr>
          <p:cNvPr id="23" name="Text Placeholder 12">
            <a:extLst>
              <a:ext uri="{FF2B5EF4-FFF2-40B4-BE49-F238E27FC236}">
                <a16:creationId xmlns:a16="http://schemas.microsoft.com/office/drawing/2014/main" id="{42670E9D-A433-4252-83B1-B7A43D93B2DE}"/>
              </a:ext>
            </a:extLst>
          </p:cNvPr>
          <p:cNvSpPr>
            <a:spLocks noGrp="1"/>
          </p:cNvSpPr>
          <p:nvPr>
            <p:ph type="body" sz="quarter" idx="24"/>
          </p:nvPr>
        </p:nvSpPr>
        <p:spPr>
          <a:xfrm>
            <a:off x="7027991" y="2833200"/>
            <a:ext cx="4842000" cy="756000"/>
          </a:xfrm>
        </p:spPr>
        <p:txBody>
          <a:bodyPr vert="horz" lIns="91440" tIns="45720" rIns="91440" bIns="45720" rtlCol="0">
            <a:normAutofit/>
          </a:bodyPr>
          <a:lstStyle>
            <a:lvl1pPr marL="0" indent="0">
              <a:lnSpc>
                <a:spcPct val="90000"/>
              </a:lnSpc>
              <a:spcBef>
                <a:spcPts val="1000"/>
              </a:spcBef>
              <a:buNone/>
              <a:defRPr lang="en-US" sz="2000" dirty="0" smtClean="0"/>
            </a:lvl1pPr>
            <a:lvl2pPr>
              <a:lnSpc>
                <a:spcPct val="90000"/>
              </a:lnSpc>
              <a:spcBef>
                <a:spcPts val="1000"/>
              </a:spcBef>
              <a:defRPr lang="en-US" dirty="0" smtClean="0"/>
            </a:lvl2pPr>
            <a:lvl3pPr>
              <a:lnSpc>
                <a:spcPct val="90000"/>
              </a:lnSpc>
              <a:spcBef>
                <a:spcPts val="1000"/>
              </a:spcBef>
              <a:defRPr lang="en-US" dirty="0" smtClean="0"/>
            </a:lvl3pPr>
            <a:lvl4pPr>
              <a:lnSpc>
                <a:spcPct val="90000"/>
              </a:lnSpc>
              <a:spcBef>
                <a:spcPts val="1000"/>
              </a:spcBef>
              <a:defRPr lang="en-US" dirty="0" smtClean="0"/>
            </a:lvl4pPr>
            <a:lvl5pPr>
              <a:lnSpc>
                <a:spcPct val="90000"/>
              </a:lnSpc>
              <a:spcBef>
                <a:spcPts val="1000"/>
              </a:spcBef>
              <a:defRPr lang="en-GB" dirty="0"/>
            </a:lvl5pPr>
          </a:lstStyle>
          <a:p>
            <a:pPr marL="233994" lvl="0" indent="-233994">
              <a:lnSpc>
                <a:spcPct val="90000"/>
              </a:lnSpc>
            </a:pPr>
            <a:r>
              <a:rPr lang="en-US"/>
              <a:t>Click to edit Master text styles</a:t>
            </a:r>
            <a:endParaRPr lang="en-GB"/>
          </a:p>
        </p:txBody>
      </p:sp>
      <p:sp>
        <p:nvSpPr>
          <p:cNvPr id="24" name="Picture Placeholder 10" descr="Add description of icon">
            <a:extLst>
              <a:ext uri="{FF2B5EF4-FFF2-40B4-BE49-F238E27FC236}">
                <a16:creationId xmlns:a16="http://schemas.microsoft.com/office/drawing/2014/main" id="{5B3FCA71-4537-495B-80EA-200ED4EC16AD}"/>
              </a:ext>
            </a:extLst>
          </p:cNvPr>
          <p:cNvSpPr>
            <a:spLocks noGrp="1"/>
          </p:cNvSpPr>
          <p:nvPr>
            <p:ph type="pic" sz="quarter" idx="25" hasCustomPrompt="1"/>
          </p:nvPr>
        </p:nvSpPr>
        <p:spPr>
          <a:xfrm>
            <a:off x="6160391" y="3706361"/>
            <a:ext cx="748800" cy="748800"/>
          </a:xfrm>
          <a:solidFill>
            <a:schemeClr val="accent1"/>
          </a:solidFill>
        </p:spPr>
        <p:txBody>
          <a:bodyPr/>
          <a:lstStyle>
            <a:lvl1pPr marL="0" indent="0">
              <a:buNone/>
              <a:defRPr sz="1800" b="1">
                <a:solidFill>
                  <a:schemeClr val="bg1"/>
                </a:solidFill>
              </a:defRPr>
            </a:lvl1pPr>
          </a:lstStyle>
          <a:p>
            <a:r>
              <a:rPr lang="en-GB"/>
              <a:t>Icon</a:t>
            </a:r>
          </a:p>
        </p:txBody>
      </p:sp>
      <p:sp>
        <p:nvSpPr>
          <p:cNvPr id="25" name="Text Placeholder 12">
            <a:extLst>
              <a:ext uri="{FF2B5EF4-FFF2-40B4-BE49-F238E27FC236}">
                <a16:creationId xmlns:a16="http://schemas.microsoft.com/office/drawing/2014/main" id="{340D156D-DA34-42DA-9274-A5EDA44D361B}"/>
              </a:ext>
            </a:extLst>
          </p:cNvPr>
          <p:cNvSpPr>
            <a:spLocks noGrp="1"/>
          </p:cNvSpPr>
          <p:nvPr>
            <p:ph type="body" sz="quarter" idx="26"/>
          </p:nvPr>
        </p:nvSpPr>
        <p:spPr>
          <a:xfrm>
            <a:off x="7027991" y="3695561"/>
            <a:ext cx="4842000" cy="756000"/>
          </a:xfrm>
        </p:spPr>
        <p:txBody>
          <a:bodyPr vert="horz" lIns="91440" tIns="45720" rIns="91440" bIns="45720" rtlCol="0">
            <a:normAutofit/>
          </a:bodyPr>
          <a:lstStyle>
            <a:lvl1pPr marL="0" indent="0">
              <a:lnSpc>
                <a:spcPct val="90000"/>
              </a:lnSpc>
              <a:spcBef>
                <a:spcPts val="1000"/>
              </a:spcBef>
              <a:buNone/>
              <a:defRPr lang="en-US" sz="2000" dirty="0" smtClean="0"/>
            </a:lvl1pPr>
            <a:lvl2pPr>
              <a:lnSpc>
                <a:spcPct val="90000"/>
              </a:lnSpc>
              <a:spcBef>
                <a:spcPts val="1000"/>
              </a:spcBef>
              <a:defRPr lang="en-US" dirty="0" smtClean="0"/>
            </a:lvl2pPr>
            <a:lvl3pPr>
              <a:lnSpc>
                <a:spcPct val="90000"/>
              </a:lnSpc>
              <a:spcBef>
                <a:spcPts val="1000"/>
              </a:spcBef>
              <a:defRPr lang="en-US" dirty="0" smtClean="0"/>
            </a:lvl3pPr>
            <a:lvl4pPr>
              <a:lnSpc>
                <a:spcPct val="90000"/>
              </a:lnSpc>
              <a:spcBef>
                <a:spcPts val="1000"/>
              </a:spcBef>
              <a:defRPr lang="en-US" dirty="0" smtClean="0"/>
            </a:lvl4pPr>
            <a:lvl5pPr>
              <a:lnSpc>
                <a:spcPct val="90000"/>
              </a:lnSpc>
              <a:spcBef>
                <a:spcPts val="1000"/>
              </a:spcBef>
              <a:defRPr lang="en-GB" dirty="0"/>
            </a:lvl5pPr>
          </a:lstStyle>
          <a:p>
            <a:pPr marL="233994" lvl="0" indent="-233994">
              <a:lnSpc>
                <a:spcPct val="90000"/>
              </a:lnSpc>
            </a:pPr>
            <a:r>
              <a:rPr lang="en-US"/>
              <a:t>Click to edit Master text styles</a:t>
            </a:r>
            <a:endParaRPr lang="en-GB"/>
          </a:p>
        </p:txBody>
      </p:sp>
      <p:sp>
        <p:nvSpPr>
          <p:cNvPr id="26" name="Picture Placeholder 10" descr="Add description of icon">
            <a:extLst>
              <a:ext uri="{FF2B5EF4-FFF2-40B4-BE49-F238E27FC236}">
                <a16:creationId xmlns:a16="http://schemas.microsoft.com/office/drawing/2014/main" id="{56DD2F7A-B075-4552-B302-F8CDF5BAA4D2}"/>
              </a:ext>
            </a:extLst>
          </p:cNvPr>
          <p:cNvSpPr>
            <a:spLocks noGrp="1"/>
          </p:cNvSpPr>
          <p:nvPr>
            <p:ph type="pic" sz="quarter" idx="27" hasCustomPrompt="1"/>
          </p:nvPr>
        </p:nvSpPr>
        <p:spPr>
          <a:xfrm>
            <a:off x="6160391" y="4568722"/>
            <a:ext cx="748800" cy="748800"/>
          </a:xfrm>
          <a:solidFill>
            <a:schemeClr val="accent1"/>
          </a:solidFill>
        </p:spPr>
        <p:txBody>
          <a:bodyPr/>
          <a:lstStyle>
            <a:lvl1pPr marL="0" indent="0">
              <a:buNone/>
              <a:defRPr sz="1800" b="1">
                <a:solidFill>
                  <a:schemeClr val="bg1"/>
                </a:solidFill>
              </a:defRPr>
            </a:lvl1pPr>
          </a:lstStyle>
          <a:p>
            <a:r>
              <a:rPr lang="en-GB"/>
              <a:t>Icon</a:t>
            </a:r>
          </a:p>
        </p:txBody>
      </p:sp>
      <p:sp>
        <p:nvSpPr>
          <p:cNvPr id="27" name="Text Placeholder 12">
            <a:extLst>
              <a:ext uri="{FF2B5EF4-FFF2-40B4-BE49-F238E27FC236}">
                <a16:creationId xmlns:a16="http://schemas.microsoft.com/office/drawing/2014/main" id="{9E881038-0BF1-4AFE-89BF-123DC292976E}"/>
              </a:ext>
            </a:extLst>
          </p:cNvPr>
          <p:cNvSpPr>
            <a:spLocks noGrp="1"/>
          </p:cNvSpPr>
          <p:nvPr>
            <p:ph type="body" sz="quarter" idx="28"/>
          </p:nvPr>
        </p:nvSpPr>
        <p:spPr>
          <a:xfrm>
            <a:off x="7027991" y="4557922"/>
            <a:ext cx="4842000" cy="756000"/>
          </a:xfrm>
        </p:spPr>
        <p:txBody>
          <a:bodyPr vert="horz" lIns="91440" tIns="45720" rIns="91440" bIns="45720" rtlCol="0">
            <a:normAutofit/>
          </a:bodyPr>
          <a:lstStyle>
            <a:lvl1pPr marL="0" indent="0">
              <a:lnSpc>
                <a:spcPct val="90000"/>
              </a:lnSpc>
              <a:spcBef>
                <a:spcPts val="1000"/>
              </a:spcBef>
              <a:buNone/>
              <a:defRPr lang="en-US" sz="2000" dirty="0" smtClean="0"/>
            </a:lvl1pPr>
            <a:lvl2pPr>
              <a:lnSpc>
                <a:spcPct val="90000"/>
              </a:lnSpc>
              <a:spcBef>
                <a:spcPts val="1000"/>
              </a:spcBef>
              <a:defRPr lang="en-US" dirty="0" smtClean="0"/>
            </a:lvl2pPr>
            <a:lvl3pPr>
              <a:lnSpc>
                <a:spcPct val="90000"/>
              </a:lnSpc>
              <a:spcBef>
                <a:spcPts val="1000"/>
              </a:spcBef>
              <a:defRPr lang="en-US" dirty="0" smtClean="0"/>
            </a:lvl3pPr>
            <a:lvl4pPr>
              <a:lnSpc>
                <a:spcPct val="90000"/>
              </a:lnSpc>
              <a:spcBef>
                <a:spcPts val="1000"/>
              </a:spcBef>
              <a:defRPr lang="en-US" dirty="0" smtClean="0"/>
            </a:lvl4pPr>
            <a:lvl5pPr>
              <a:lnSpc>
                <a:spcPct val="90000"/>
              </a:lnSpc>
              <a:spcBef>
                <a:spcPts val="1000"/>
              </a:spcBef>
              <a:defRPr lang="en-GB" dirty="0"/>
            </a:lvl5pPr>
          </a:lstStyle>
          <a:p>
            <a:pPr marL="233994" lvl="0" indent="-233994">
              <a:lnSpc>
                <a:spcPct val="90000"/>
              </a:lnSpc>
            </a:pPr>
            <a:r>
              <a:rPr lang="en-US"/>
              <a:t>Click to edit Master text styles</a:t>
            </a:r>
            <a:endParaRPr lang="en-GB"/>
          </a:p>
        </p:txBody>
      </p:sp>
      <p:sp>
        <p:nvSpPr>
          <p:cNvPr id="28" name="Picture Placeholder 10" descr="Add description of icon">
            <a:extLst>
              <a:ext uri="{FF2B5EF4-FFF2-40B4-BE49-F238E27FC236}">
                <a16:creationId xmlns:a16="http://schemas.microsoft.com/office/drawing/2014/main" id="{7497D6D3-CFF8-46AE-9C49-765B38D3058D}"/>
              </a:ext>
            </a:extLst>
          </p:cNvPr>
          <p:cNvSpPr>
            <a:spLocks noGrp="1"/>
          </p:cNvSpPr>
          <p:nvPr>
            <p:ph type="pic" sz="quarter" idx="29" hasCustomPrompt="1"/>
          </p:nvPr>
        </p:nvSpPr>
        <p:spPr>
          <a:xfrm>
            <a:off x="6160391" y="5431082"/>
            <a:ext cx="748800" cy="748800"/>
          </a:xfrm>
          <a:solidFill>
            <a:schemeClr val="accent1"/>
          </a:solidFill>
        </p:spPr>
        <p:txBody>
          <a:bodyPr/>
          <a:lstStyle>
            <a:lvl1pPr marL="0" indent="0">
              <a:buNone/>
              <a:defRPr sz="1800" b="1">
                <a:solidFill>
                  <a:schemeClr val="bg1"/>
                </a:solidFill>
              </a:defRPr>
            </a:lvl1pPr>
          </a:lstStyle>
          <a:p>
            <a:r>
              <a:rPr lang="en-GB"/>
              <a:t>Icon</a:t>
            </a:r>
          </a:p>
        </p:txBody>
      </p:sp>
      <p:sp>
        <p:nvSpPr>
          <p:cNvPr id="29" name="Text Placeholder 12">
            <a:extLst>
              <a:ext uri="{FF2B5EF4-FFF2-40B4-BE49-F238E27FC236}">
                <a16:creationId xmlns:a16="http://schemas.microsoft.com/office/drawing/2014/main" id="{C807658B-4C02-4D17-91BC-1A29B8317886}"/>
              </a:ext>
            </a:extLst>
          </p:cNvPr>
          <p:cNvSpPr>
            <a:spLocks noGrp="1"/>
          </p:cNvSpPr>
          <p:nvPr>
            <p:ph type="body" sz="quarter" idx="30"/>
          </p:nvPr>
        </p:nvSpPr>
        <p:spPr>
          <a:xfrm>
            <a:off x="7027991" y="5420282"/>
            <a:ext cx="4842000" cy="756000"/>
          </a:xfrm>
        </p:spPr>
        <p:txBody>
          <a:bodyPr vert="horz" lIns="91440" tIns="45720" rIns="91440" bIns="45720" rtlCol="0">
            <a:normAutofit/>
          </a:bodyPr>
          <a:lstStyle>
            <a:lvl1pPr marL="0" indent="0">
              <a:lnSpc>
                <a:spcPct val="90000"/>
              </a:lnSpc>
              <a:spcBef>
                <a:spcPts val="1000"/>
              </a:spcBef>
              <a:buNone/>
              <a:defRPr lang="en-US" sz="2000" dirty="0" smtClean="0"/>
            </a:lvl1pPr>
            <a:lvl2pPr>
              <a:lnSpc>
                <a:spcPct val="90000"/>
              </a:lnSpc>
              <a:spcBef>
                <a:spcPts val="1000"/>
              </a:spcBef>
              <a:defRPr lang="en-US" dirty="0" smtClean="0"/>
            </a:lvl2pPr>
            <a:lvl3pPr>
              <a:lnSpc>
                <a:spcPct val="90000"/>
              </a:lnSpc>
              <a:spcBef>
                <a:spcPts val="1000"/>
              </a:spcBef>
              <a:defRPr lang="en-US" dirty="0" smtClean="0"/>
            </a:lvl3pPr>
            <a:lvl4pPr>
              <a:lnSpc>
                <a:spcPct val="90000"/>
              </a:lnSpc>
              <a:spcBef>
                <a:spcPts val="1000"/>
              </a:spcBef>
              <a:defRPr lang="en-US" dirty="0" smtClean="0"/>
            </a:lvl4pPr>
            <a:lvl5pPr>
              <a:lnSpc>
                <a:spcPct val="90000"/>
              </a:lnSpc>
              <a:spcBef>
                <a:spcPts val="1000"/>
              </a:spcBef>
              <a:defRPr lang="en-GB" dirty="0"/>
            </a:lvl5pPr>
          </a:lstStyle>
          <a:p>
            <a:pPr marL="233994" lvl="0" indent="-233994">
              <a:lnSpc>
                <a:spcPct val="90000"/>
              </a:lnSpc>
            </a:pPr>
            <a:r>
              <a:rPr lang="en-US"/>
              <a:t>Click to edit Master text styles</a:t>
            </a:r>
            <a:endParaRPr lang="en-GB"/>
          </a:p>
        </p:txBody>
      </p:sp>
      <p:sp>
        <p:nvSpPr>
          <p:cNvPr id="4" name="Footer Placeholder 3">
            <a:extLst>
              <a:ext uri="{FF2B5EF4-FFF2-40B4-BE49-F238E27FC236}">
                <a16:creationId xmlns:a16="http://schemas.microsoft.com/office/drawing/2014/main" id="{775061E1-C4EC-4D2B-83A2-B93DC9A97C3D}"/>
              </a:ext>
            </a:extLst>
          </p:cNvPr>
          <p:cNvSpPr>
            <a:spLocks noGrp="1"/>
          </p:cNvSpPr>
          <p:nvPr>
            <p:ph type="ftr" sz="quarter" idx="11"/>
          </p:nvPr>
        </p:nvSpPr>
        <p:spPr/>
        <p:txBody>
          <a:bodyPr/>
          <a:lstStyle/>
          <a:p>
            <a:r>
              <a:rPr lang="en-GB">
                <a:solidFill>
                  <a:schemeClr val="tx1">
                    <a:lumMod val="50000"/>
                    <a:lumOff val="50000"/>
                  </a:schemeClr>
                </a:solidFill>
              </a:rPr>
              <a:t>Produced by Essex County Council Strategy Insight and Engagement</a:t>
            </a:r>
          </a:p>
        </p:txBody>
      </p:sp>
      <p:sp>
        <p:nvSpPr>
          <p:cNvPr id="3" name="Date Placeholder 2">
            <a:extLst>
              <a:ext uri="{FF2B5EF4-FFF2-40B4-BE49-F238E27FC236}">
                <a16:creationId xmlns:a16="http://schemas.microsoft.com/office/drawing/2014/main" id="{A0380F02-06A0-42B8-BA2D-6D55141D9386}"/>
              </a:ext>
            </a:extLst>
          </p:cNvPr>
          <p:cNvSpPr>
            <a:spLocks noGrp="1"/>
          </p:cNvSpPr>
          <p:nvPr>
            <p:ph type="dt" sz="half" idx="10"/>
          </p:nvPr>
        </p:nvSpPr>
        <p:spPr/>
        <p:txBody>
          <a:bodyPr/>
          <a:lstStyle/>
          <a:p>
            <a:fld id="{DC13AD85-CE77-4F8C-BEB7-3D123B861324}" type="datetime1">
              <a:rPr lang="en-GB" smtClean="0"/>
              <a:t>28/03/2022</a:t>
            </a:fld>
            <a:endParaRPr lang="en-GB"/>
          </a:p>
        </p:txBody>
      </p:sp>
      <p:sp>
        <p:nvSpPr>
          <p:cNvPr id="5" name="Slide Number Placeholder 4">
            <a:extLst>
              <a:ext uri="{FF2B5EF4-FFF2-40B4-BE49-F238E27FC236}">
                <a16:creationId xmlns:a16="http://schemas.microsoft.com/office/drawing/2014/main" id="{584BE84B-A188-4496-8E34-7FC2AFC34CA7}"/>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cxnSp>
        <p:nvCxnSpPr>
          <p:cNvPr id="30" name="Straight Connector 29">
            <a:extLst>
              <a:ext uri="{FF2B5EF4-FFF2-40B4-BE49-F238E27FC236}">
                <a16:creationId xmlns:a16="http://schemas.microsoft.com/office/drawing/2014/main" id="{F525F55F-F1F9-478C-A34D-646D5FA7DD8C}"/>
              </a:ext>
              <a:ext uri="{C183D7F6-B498-43B3-948B-1728B52AA6E4}">
                <adec:decorative xmlns:adec="http://schemas.microsoft.com/office/drawing/2017/decorative" val="1"/>
              </a:ext>
            </a:extLst>
          </p:cNvPr>
          <p:cNvCxnSpPr>
            <a:cxnSpLocks/>
          </p:cNvCxnSpPr>
          <p:nvPr userDrawn="1"/>
        </p:nvCxnSpPr>
        <p:spPr>
          <a:xfrm>
            <a:off x="304802" y="2689314"/>
            <a:ext cx="11565191" cy="0"/>
          </a:xfrm>
          <a:prstGeom prst="line">
            <a:avLst/>
          </a:prstGeom>
          <a:ln w="38100">
            <a:solidFill>
              <a:srgbClr val="00489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32900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full-pag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9F6EA-4ABA-49B3-BE76-BD774DFEC68F}"/>
              </a:ext>
            </a:extLst>
          </p:cNvPr>
          <p:cNvSpPr>
            <a:spLocks noGrp="1"/>
          </p:cNvSpPr>
          <p:nvPr>
            <p:ph type="title"/>
          </p:nvPr>
        </p:nvSpPr>
        <p:spPr>
          <a:xfrm>
            <a:off x="306000" y="251649"/>
            <a:ext cx="11552400" cy="830676"/>
          </a:xfrm>
        </p:spPr>
        <p:txBody>
          <a:bodyPr/>
          <a:lstStyle>
            <a:lvl1pPr>
              <a:defRPr>
                <a:solidFill>
                  <a:schemeClr val="tx1"/>
                </a:solidFill>
              </a:defRPr>
            </a:lvl1pPr>
          </a:lstStyle>
          <a:p>
            <a:r>
              <a:rPr lang="en-US"/>
              <a:t>Click to edit Master title style</a:t>
            </a:r>
            <a:endParaRPr lang="en-GB"/>
          </a:p>
        </p:txBody>
      </p:sp>
      <p:sp>
        <p:nvSpPr>
          <p:cNvPr id="7" name="Text Placeholder 6">
            <a:extLst>
              <a:ext uri="{FF2B5EF4-FFF2-40B4-BE49-F238E27FC236}">
                <a16:creationId xmlns:a16="http://schemas.microsoft.com/office/drawing/2014/main" id="{4A5EA239-AA2E-48E8-99A7-42CEED80F84B}"/>
              </a:ext>
            </a:extLst>
          </p:cNvPr>
          <p:cNvSpPr>
            <a:spLocks noGrp="1"/>
          </p:cNvSpPr>
          <p:nvPr>
            <p:ph type="body" sz="quarter" idx="13"/>
          </p:nvPr>
        </p:nvSpPr>
        <p:spPr>
          <a:xfrm>
            <a:off x="306000" y="1263100"/>
            <a:ext cx="11552238" cy="619200"/>
          </a:xfrm>
        </p:spPr>
        <p:txBody>
          <a:bodyPr/>
          <a:lstStyle>
            <a:lvl1pPr marL="0" indent="0">
              <a:buNone/>
              <a:defRPr sz="1800" b="1">
                <a:solidFill>
                  <a:schemeClr val="accent1"/>
                </a:solidFill>
              </a:defRPr>
            </a:lvl1pPr>
          </a:lstStyle>
          <a:p>
            <a:pPr lvl="0"/>
            <a:r>
              <a:rPr lang="en-US"/>
              <a:t>Click to edit Master text styles</a:t>
            </a:r>
            <a:endParaRPr lang="en-GB"/>
          </a:p>
        </p:txBody>
      </p:sp>
      <p:sp>
        <p:nvSpPr>
          <p:cNvPr id="9" name="Content Placeholder 8">
            <a:extLst>
              <a:ext uri="{FF2B5EF4-FFF2-40B4-BE49-F238E27FC236}">
                <a16:creationId xmlns:a16="http://schemas.microsoft.com/office/drawing/2014/main" id="{41190B89-ECB1-4F74-A404-532C7BBA8826}"/>
              </a:ext>
            </a:extLst>
          </p:cNvPr>
          <p:cNvSpPr>
            <a:spLocks noGrp="1"/>
          </p:cNvSpPr>
          <p:nvPr>
            <p:ph sz="quarter" idx="14"/>
          </p:nvPr>
        </p:nvSpPr>
        <p:spPr>
          <a:xfrm>
            <a:off x="301625" y="1992313"/>
            <a:ext cx="11552238" cy="4186237"/>
          </a:xfrm>
        </p:spPr>
        <p:txBody>
          <a:bodyPr/>
          <a:lstStyle>
            <a:lvl1pPr marL="0" indent="0">
              <a:buNone/>
              <a:defRPr/>
            </a:lvl1pPr>
          </a:lstStyle>
          <a:p>
            <a:pPr lvl="0"/>
            <a:r>
              <a:rPr lang="en-US"/>
              <a:t>Click to edit Master text styles</a:t>
            </a:r>
            <a:endParaRPr lang="en-GB"/>
          </a:p>
        </p:txBody>
      </p:sp>
      <p:sp>
        <p:nvSpPr>
          <p:cNvPr id="4" name="Footer Placeholder 3">
            <a:extLst>
              <a:ext uri="{FF2B5EF4-FFF2-40B4-BE49-F238E27FC236}">
                <a16:creationId xmlns:a16="http://schemas.microsoft.com/office/drawing/2014/main" id="{6C303193-AE40-4EC6-8BF8-CCC2ADDD4733}"/>
              </a:ext>
            </a:extLst>
          </p:cNvPr>
          <p:cNvSpPr>
            <a:spLocks noGrp="1"/>
          </p:cNvSpPr>
          <p:nvPr>
            <p:ph type="ftr" sz="quarter" idx="11"/>
          </p:nvPr>
        </p:nvSpPr>
        <p:spPr/>
        <p:txBody>
          <a:bodyPr/>
          <a:lstStyle/>
          <a:p>
            <a:r>
              <a:rPr lang="en-GB">
                <a:solidFill>
                  <a:schemeClr val="tx1">
                    <a:lumMod val="50000"/>
                    <a:lumOff val="50000"/>
                  </a:schemeClr>
                </a:solidFill>
              </a:rPr>
              <a:t>Produced by Essex County Council Strategy Insight and Engagement</a:t>
            </a:r>
          </a:p>
        </p:txBody>
      </p:sp>
      <p:sp>
        <p:nvSpPr>
          <p:cNvPr id="3" name="Date Placeholder 2">
            <a:extLst>
              <a:ext uri="{FF2B5EF4-FFF2-40B4-BE49-F238E27FC236}">
                <a16:creationId xmlns:a16="http://schemas.microsoft.com/office/drawing/2014/main" id="{A0DEF239-E34A-4E55-8538-4BB977D7E6CB}"/>
              </a:ext>
            </a:extLst>
          </p:cNvPr>
          <p:cNvSpPr>
            <a:spLocks noGrp="1"/>
          </p:cNvSpPr>
          <p:nvPr>
            <p:ph type="dt" sz="half" idx="10"/>
          </p:nvPr>
        </p:nvSpPr>
        <p:spPr/>
        <p:txBody>
          <a:bodyPr/>
          <a:lstStyle/>
          <a:p>
            <a:fld id="{DC13AD85-CE77-4F8C-BEB7-3D123B861324}" type="datetime1">
              <a:rPr lang="en-GB" smtClean="0"/>
              <a:t>28/03/2022</a:t>
            </a:fld>
            <a:endParaRPr lang="en-GB"/>
          </a:p>
        </p:txBody>
      </p:sp>
      <p:sp>
        <p:nvSpPr>
          <p:cNvPr id="5" name="Slide Number Placeholder 4">
            <a:extLst>
              <a:ext uri="{FF2B5EF4-FFF2-40B4-BE49-F238E27FC236}">
                <a16:creationId xmlns:a16="http://schemas.microsoft.com/office/drawing/2014/main" id="{A561B4F5-114B-4B4F-B93B-3A1A5C3926DF}"/>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spTree>
    <p:extLst>
      <p:ext uri="{BB962C8B-B14F-4D97-AF65-F5344CB8AC3E}">
        <p14:creationId xmlns:p14="http://schemas.microsoft.com/office/powerpoint/2010/main" val="3145408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 columns of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A4CE7-A7CC-4F45-B88D-D88A615B1AA4}"/>
              </a:ext>
            </a:extLst>
          </p:cNvPr>
          <p:cNvSpPr>
            <a:spLocks noGrp="1"/>
          </p:cNvSpPr>
          <p:nvPr>
            <p:ph type="title"/>
          </p:nvPr>
        </p:nvSpPr>
        <p:spPr>
          <a:xfrm>
            <a:off x="306000" y="252000"/>
            <a:ext cx="11552400" cy="831600"/>
          </a:xfrm>
        </p:spPr>
        <p:txBody>
          <a:bodyPr/>
          <a:lstStyle>
            <a:lvl1pPr>
              <a:defRPr>
                <a:solidFill>
                  <a:schemeClr val="tx1"/>
                </a:solidFill>
              </a:defRPr>
            </a:lvl1pPr>
          </a:lstStyle>
          <a:p>
            <a:r>
              <a:rPr lang="en-US"/>
              <a:t>Click to edit Master title style</a:t>
            </a:r>
            <a:endParaRPr lang="en-GB"/>
          </a:p>
        </p:txBody>
      </p:sp>
      <p:sp>
        <p:nvSpPr>
          <p:cNvPr id="9" name="Text Placeholder 8">
            <a:extLst>
              <a:ext uri="{FF2B5EF4-FFF2-40B4-BE49-F238E27FC236}">
                <a16:creationId xmlns:a16="http://schemas.microsoft.com/office/drawing/2014/main" id="{CF6485FC-04C8-417A-910C-DC19B9780AE1}"/>
              </a:ext>
            </a:extLst>
          </p:cNvPr>
          <p:cNvSpPr>
            <a:spLocks noGrp="1"/>
          </p:cNvSpPr>
          <p:nvPr>
            <p:ph type="body" sz="quarter" idx="13"/>
          </p:nvPr>
        </p:nvSpPr>
        <p:spPr>
          <a:xfrm>
            <a:off x="306000" y="1263100"/>
            <a:ext cx="11552400" cy="619200"/>
          </a:xfrm>
        </p:spPr>
        <p:txBody>
          <a:bodyPr numCol="4" spcCol="360000"/>
          <a:lstStyle>
            <a:lvl1pPr marL="0" indent="0">
              <a:buNone/>
              <a:defRPr b="1">
                <a:solidFill>
                  <a:schemeClr val="accent1"/>
                </a:solidFill>
              </a:defRPr>
            </a:lvl1pPr>
          </a:lstStyle>
          <a:p>
            <a:pPr lvl="0"/>
            <a:r>
              <a:rPr lang="en-US"/>
              <a:t>Click to edit Master text styles</a:t>
            </a:r>
            <a:endParaRPr lang="en-GB"/>
          </a:p>
        </p:txBody>
      </p:sp>
      <p:sp>
        <p:nvSpPr>
          <p:cNvPr id="11" name="Text Placeholder 10">
            <a:extLst>
              <a:ext uri="{FF2B5EF4-FFF2-40B4-BE49-F238E27FC236}">
                <a16:creationId xmlns:a16="http://schemas.microsoft.com/office/drawing/2014/main" id="{02539B90-4B1F-46A3-9681-539EC8E93C96}"/>
              </a:ext>
            </a:extLst>
          </p:cNvPr>
          <p:cNvSpPr>
            <a:spLocks noGrp="1"/>
          </p:cNvSpPr>
          <p:nvPr>
            <p:ph type="body" sz="quarter" idx="14"/>
          </p:nvPr>
        </p:nvSpPr>
        <p:spPr>
          <a:xfrm>
            <a:off x="306164" y="2063075"/>
            <a:ext cx="11552237" cy="4115475"/>
          </a:xfrm>
        </p:spPr>
        <p:txBody>
          <a:bodyPr numCol="4" spcCol="360000"/>
          <a:lstStyle>
            <a:lvl1pPr marL="0" indent="0">
              <a:buNone/>
              <a:defRPr sz="2400"/>
            </a:lvl1pPr>
            <a:lvl2pPr marL="233994">
              <a:defRPr/>
            </a:lvl2pPr>
            <a:lvl3pPr marL="467988">
              <a:defRPr/>
            </a:lvl3pPr>
            <a:lvl4pPr marL="701982">
              <a:defRPr/>
            </a:lvl4pPr>
            <a:lvl5pPr marL="9359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a:extLst>
              <a:ext uri="{FF2B5EF4-FFF2-40B4-BE49-F238E27FC236}">
                <a16:creationId xmlns:a16="http://schemas.microsoft.com/office/drawing/2014/main" id="{2765B127-697A-4225-9EDD-070A53F178AF}"/>
              </a:ext>
            </a:extLst>
          </p:cNvPr>
          <p:cNvSpPr>
            <a:spLocks noGrp="1"/>
          </p:cNvSpPr>
          <p:nvPr>
            <p:ph type="ftr" sz="quarter" idx="11"/>
          </p:nvPr>
        </p:nvSpPr>
        <p:spPr/>
        <p:txBody>
          <a:bodyPr/>
          <a:lstStyle/>
          <a:p>
            <a:r>
              <a:rPr lang="en-GB">
                <a:solidFill>
                  <a:schemeClr val="tx1">
                    <a:lumMod val="50000"/>
                    <a:lumOff val="50000"/>
                  </a:schemeClr>
                </a:solidFill>
              </a:rPr>
              <a:t>Produced by Essex County Council Strategy Insight and Engagement</a:t>
            </a:r>
          </a:p>
        </p:txBody>
      </p:sp>
      <p:sp>
        <p:nvSpPr>
          <p:cNvPr id="3" name="Date Placeholder 2">
            <a:extLst>
              <a:ext uri="{FF2B5EF4-FFF2-40B4-BE49-F238E27FC236}">
                <a16:creationId xmlns:a16="http://schemas.microsoft.com/office/drawing/2014/main" id="{0BDFDC0C-8B72-418E-AE56-392077E66C53}"/>
              </a:ext>
            </a:extLst>
          </p:cNvPr>
          <p:cNvSpPr>
            <a:spLocks noGrp="1"/>
          </p:cNvSpPr>
          <p:nvPr>
            <p:ph type="dt" sz="half" idx="10"/>
          </p:nvPr>
        </p:nvSpPr>
        <p:spPr/>
        <p:txBody>
          <a:bodyPr/>
          <a:lstStyle/>
          <a:p>
            <a:fld id="{DC13AD85-CE77-4F8C-BEB7-3D123B861324}" type="datetime1">
              <a:rPr lang="en-GB" smtClean="0"/>
              <a:t>28/03/2022</a:t>
            </a:fld>
            <a:endParaRPr lang="en-GB"/>
          </a:p>
        </p:txBody>
      </p:sp>
      <p:sp>
        <p:nvSpPr>
          <p:cNvPr id="5" name="Slide Number Placeholder 4">
            <a:extLst>
              <a:ext uri="{FF2B5EF4-FFF2-40B4-BE49-F238E27FC236}">
                <a16:creationId xmlns:a16="http://schemas.microsoft.com/office/drawing/2014/main" id="{70DAE4EB-8737-404F-8267-D29E4DAE9514}"/>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spTree>
    <p:extLst>
      <p:ext uri="{BB962C8B-B14F-4D97-AF65-F5344CB8AC3E}">
        <p14:creationId xmlns:p14="http://schemas.microsoft.com/office/powerpoint/2010/main" val="32789995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inal slid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41D49-D8D5-41C3-B16D-BF857BF84213}"/>
              </a:ext>
            </a:extLst>
          </p:cNvPr>
          <p:cNvSpPr>
            <a:spLocks noGrp="1"/>
          </p:cNvSpPr>
          <p:nvPr>
            <p:ph type="title"/>
          </p:nvPr>
        </p:nvSpPr>
        <p:spPr>
          <a:xfrm>
            <a:off x="579600" y="4116790"/>
            <a:ext cx="2689200" cy="2476800"/>
          </a:xfrm>
        </p:spPr>
        <p:txBody>
          <a:bodyPr lIns="0" bIns="46800" anchor="t" anchorCtr="0"/>
          <a:lstStyle>
            <a:lvl1pPr>
              <a:lnSpc>
                <a:spcPct val="100000"/>
              </a:lnSpc>
              <a:defRPr sz="1200" b="0">
                <a:solidFill>
                  <a:schemeClr val="bg1"/>
                </a:solidFill>
              </a:defRPr>
            </a:lvl1pPr>
          </a:lstStyle>
          <a:p>
            <a:r>
              <a:rPr lang="en-US"/>
              <a:t>Click to edit Master title style</a:t>
            </a:r>
            <a:endParaRPr lang="en-GB"/>
          </a:p>
        </p:txBody>
      </p:sp>
      <p:sp>
        <p:nvSpPr>
          <p:cNvPr id="7" name="Text Placeholder 6">
            <a:extLst>
              <a:ext uri="{FF2B5EF4-FFF2-40B4-BE49-F238E27FC236}">
                <a16:creationId xmlns:a16="http://schemas.microsoft.com/office/drawing/2014/main" id="{50FA85D0-7C53-42AD-A812-61153B1DCB4E}"/>
              </a:ext>
            </a:extLst>
          </p:cNvPr>
          <p:cNvSpPr>
            <a:spLocks noGrp="1"/>
          </p:cNvSpPr>
          <p:nvPr>
            <p:ph type="body" sz="quarter" idx="10"/>
          </p:nvPr>
        </p:nvSpPr>
        <p:spPr>
          <a:xfrm>
            <a:off x="3276000" y="4115502"/>
            <a:ext cx="3459600" cy="2478088"/>
          </a:xfrm>
        </p:spPr>
        <p:txBody>
          <a:bodyPr lIns="0" tIns="46800"/>
          <a:lstStyle>
            <a:lvl1pPr marL="0" indent="0">
              <a:lnSpc>
                <a:spcPct val="100000"/>
              </a:lnSpc>
              <a:spcBef>
                <a:spcPts val="0"/>
              </a:spcBef>
              <a:buNone/>
              <a:defRPr sz="1200">
                <a:solidFill>
                  <a:schemeClr val="bg1"/>
                </a:solidFill>
              </a:defRPr>
            </a:lvl1pPr>
            <a:lvl2pPr>
              <a:buNone/>
              <a:defRPr sz="1200">
                <a:solidFill>
                  <a:schemeClr val="bg1"/>
                </a:solidFill>
              </a:defRPr>
            </a:lvl2pPr>
            <a:lvl3pPr>
              <a:buNone/>
              <a:defRPr sz="1200">
                <a:solidFill>
                  <a:schemeClr val="bg1"/>
                </a:solidFill>
              </a:defRPr>
            </a:lvl3pPr>
            <a:lvl4pPr>
              <a:buNone/>
              <a:defRPr sz="1200">
                <a:solidFill>
                  <a:schemeClr val="bg1"/>
                </a:solidFill>
              </a:defRPr>
            </a:lvl4pPr>
            <a:lvl5pPr>
              <a:buNone/>
              <a:defRPr sz="1200">
                <a:solidFill>
                  <a:schemeClr val="bg1"/>
                </a:solidFill>
              </a:defRPr>
            </a:lvl5pPr>
          </a:lstStyle>
          <a:p>
            <a:pPr lvl="0"/>
            <a:r>
              <a:rPr lang="en-US"/>
              <a:t>Click to edit Master text styles</a:t>
            </a:r>
            <a:endParaRPr lang="en-GB"/>
          </a:p>
        </p:txBody>
      </p:sp>
    </p:spTree>
    <p:extLst>
      <p:ext uri="{BB962C8B-B14F-4D97-AF65-F5344CB8AC3E}">
        <p14:creationId xmlns:p14="http://schemas.microsoft.com/office/powerpoint/2010/main" val="15370282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FC085-0326-4C93-AD8C-479C72ED0EFD}"/>
              </a:ext>
            </a:extLst>
          </p:cNvPr>
          <p:cNvSpPr>
            <a:spLocks noGrp="1"/>
          </p:cNvSpPr>
          <p:nvPr>
            <p:ph type="title"/>
          </p:nvPr>
        </p:nvSpPr>
        <p:spPr>
          <a:xfrm>
            <a:off x="306000" y="252000"/>
            <a:ext cx="11552400" cy="820800"/>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E5AAFC9-35CA-42B6-B07C-0BACF31670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B15607FE-3094-4C49-B924-D15AE623B339}"/>
              </a:ext>
            </a:extLst>
          </p:cNvPr>
          <p:cNvSpPr>
            <a:spLocks noGrp="1"/>
          </p:cNvSpPr>
          <p:nvPr>
            <p:ph type="ftr" sz="quarter" idx="11"/>
          </p:nvPr>
        </p:nvSpPr>
        <p:spPr/>
        <p:txBody>
          <a:bodyPr/>
          <a:lstStyle/>
          <a:p>
            <a:r>
              <a:rPr lang="en-GB"/>
              <a:t>Produced by Essex County Council Strategy Insight and Engagement</a:t>
            </a:r>
          </a:p>
        </p:txBody>
      </p:sp>
      <p:sp>
        <p:nvSpPr>
          <p:cNvPr id="4" name="Date Placeholder 3">
            <a:extLst>
              <a:ext uri="{FF2B5EF4-FFF2-40B4-BE49-F238E27FC236}">
                <a16:creationId xmlns:a16="http://schemas.microsoft.com/office/drawing/2014/main" id="{FAD3546D-93EF-4729-B2C4-38BC13587EBF}"/>
              </a:ext>
            </a:extLst>
          </p:cNvPr>
          <p:cNvSpPr>
            <a:spLocks noGrp="1"/>
          </p:cNvSpPr>
          <p:nvPr>
            <p:ph type="dt" sz="half" idx="10"/>
          </p:nvPr>
        </p:nvSpPr>
        <p:spPr/>
        <p:txBody>
          <a:bodyPr/>
          <a:lstStyle/>
          <a:p>
            <a:fld id="{114C472B-89C8-4DED-A734-C6F534D4F85F}" type="datetime1">
              <a:rPr lang="en-GB" smtClean="0"/>
              <a:t>28/03/2022</a:t>
            </a:fld>
            <a:endParaRPr lang="en-GB"/>
          </a:p>
        </p:txBody>
      </p:sp>
      <p:sp>
        <p:nvSpPr>
          <p:cNvPr id="6" name="Slide Number Placeholder 5">
            <a:extLst>
              <a:ext uri="{FF2B5EF4-FFF2-40B4-BE49-F238E27FC236}">
                <a16:creationId xmlns:a16="http://schemas.microsoft.com/office/drawing/2014/main" id="{5B06779C-2AF6-46D0-BB9C-31136A77806E}"/>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spTree>
    <p:extLst>
      <p:ext uri="{BB962C8B-B14F-4D97-AF65-F5344CB8AC3E}">
        <p14:creationId xmlns:p14="http://schemas.microsoft.com/office/powerpoint/2010/main" val="24767904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1A4DE-FDA8-433B-936F-8B88A250B0B4}"/>
              </a:ext>
            </a:extLst>
          </p:cNvPr>
          <p:cNvSpPr>
            <a:spLocks noGrp="1"/>
          </p:cNvSpPr>
          <p:nvPr>
            <p:ph type="title"/>
          </p:nvPr>
        </p:nvSpPr>
        <p:spPr>
          <a:xfrm>
            <a:off x="306000" y="252000"/>
            <a:ext cx="11552400" cy="820800"/>
          </a:xfr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BC62E7F-1D86-434D-8B70-42729D5D747D}"/>
              </a:ext>
            </a:extLst>
          </p:cNvPr>
          <p:cNvSpPr>
            <a:spLocks noGrp="1"/>
          </p:cNvSpPr>
          <p:nvPr>
            <p:ph type="dt" sz="half" idx="10"/>
          </p:nvPr>
        </p:nvSpPr>
        <p:spPr/>
        <p:txBody>
          <a:bodyPr/>
          <a:lstStyle/>
          <a:p>
            <a:fld id="{DC13AD85-CE77-4F8C-BEB7-3D123B861324}" type="datetime1">
              <a:rPr lang="en-GB" smtClean="0"/>
              <a:t>28/03/2022</a:t>
            </a:fld>
            <a:endParaRPr lang="en-GB"/>
          </a:p>
        </p:txBody>
      </p:sp>
      <p:sp>
        <p:nvSpPr>
          <p:cNvPr id="4" name="Footer Placeholder 3">
            <a:extLst>
              <a:ext uri="{FF2B5EF4-FFF2-40B4-BE49-F238E27FC236}">
                <a16:creationId xmlns:a16="http://schemas.microsoft.com/office/drawing/2014/main" id="{0FF7BD44-4FD0-44F4-9561-331F9ACDE1B5}"/>
              </a:ext>
            </a:extLst>
          </p:cNvPr>
          <p:cNvSpPr>
            <a:spLocks noGrp="1"/>
          </p:cNvSpPr>
          <p:nvPr>
            <p:ph type="ftr" sz="quarter" idx="11"/>
          </p:nvPr>
        </p:nvSpPr>
        <p:spPr/>
        <p:txBody>
          <a:bodyPr/>
          <a:lstStyle/>
          <a:p>
            <a:r>
              <a:rPr lang="en-GB">
                <a:solidFill>
                  <a:schemeClr val="tx1">
                    <a:lumMod val="50000"/>
                    <a:lumOff val="50000"/>
                  </a:schemeClr>
                </a:solidFill>
              </a:rPr>
              <a:t>Produced by Essex County Council Strategy Insight and Engagement</a:t>
            </a:r>
          </a:p>
        </p:txBody>
      </p:sp>
      <p:sp>
        <p:nvSpPr>
          <p:cNvPr id="5" name="Slide Number Placeholder 4">
            <a:extLst>
              <a:ext uri="{FF2B5EF4-FFF2-40B4-BE49-F238E27FC236}">
                <a16:creationId xmlns:a16="http://schemas.microsoft.com/office/drawing/2014/main" id="{42F1C60A-1542-4599-B89C-D00423F08EA6}"/>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sp>
        <p:nvSpPr>
          <p:cNvPr id="7" name="Content Placeholder 6">
            <a:extLst>
              <a:ext uri="{FF2B5EF4-FFF2-40B4-BE49-F238E27FC236}">
                <a16:creationId xmlns:a16="http://schemas.microsoft.com/office/drawing/2014/main" id="{F8234D8F-3656-478D-B853-28E4F20B3849}"/>
              </a:ext>
            </a:extLst>
          </p:cNvPr>
          <p:cNvSpPr>
            <a:spLocks noGrp="1"/>
          </p:cNvSpPr>
          <p:nvPr>
            <p:ph sz="quarter" idx="13"/>
          </p:nvPr>
        </p:nvSpPr>
        <p:spPr>
          <a:xfrm>
            <a:off x="306000" y="1256400"/>
            <a:ext cx="5428800" cy="492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8">
            <a:extLst>
              <a:ext uri="{FF2B5EF4-FFF2-40B4-BE49-F238E27FC236}">
                <a16:creationId xmlns:a16="http://schemas.microsoft.com/office/drawing/2014/main" id="{5D7241E3-D385-4DC5-A238-8CF214F6B7E5}"/>
              </a:ext>
            </a:extLst>
          </p:cNvPr>
          <p:cNvSpPr>
            <a:spLocks noGrp="1"/>
          </p:cNvSpPr>
          <p:nvPr>
            <p:ph sz="quarter" idx="14"/>
          </p:nvPr>
        </p:nvSpPr>
        <p:spPr>
          <a:xfrm>
            <a:off x="6429600" y="1256400"/>
            <a:ext cx="5428800" cy="492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55796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35C9A-39FD-4C1E-957B-F78737A906F4}"/>
              </a:ext>
            </a:extLst>
          </p:cNvPr>
          <p:cNvSpPr>
            <a:spLocks noGrp="1"/>
          </p:cNvSpPr>
          <p:nvPr>
            <p:ph type="title"/>
          </p:nvPr>
        </p:nvSpPr>
        <p:spPr>
          <a:xfrm>
            <a:off x="306000" y="252000"/>
            <a:ext cx="11552400" cy="820800"/>
          </a:xfrm>
        </p:spPr>
        <p:txBody>
          <a:bodyPr/>
          <a:lstStyle/>
          <a:p>
            <a:r>
              <a:rPr lang="en-US"/>
              <a:t>Click to edit Master title style</a:t>
            </a:r>
            <a:endParaRPr lang="en-GB"/>
          </a:p>
        </p:txBody>
      </p:sp>
      <p:sp>
        <p:nvSpPr>
          <p:cNvPr id="4" name="Footer Placeholder 3">
            <a:extLst>
              <a:ext uri="{FF2B5EF4-FFF2-40B4-BE49-F238E27FC236}">
                <a16:creationId xmlns:a16="http://schemas.microsoft.com/office/drawing/2014/main" id="{71C1A537-2F94-4FAC-8D45-F4C82F94C060}"/>
              </a:ext>
            </a:extLst>
          </p:cNvPr>
          <p:cNvSpPr>
            <a:spLocks noGrp="1"/>
          </p:cNvSpPr>
          <p:nvPr>
            <p:ph type="ftr" sz="quarter" idx="11"/>
          </p:nvPr>
        </p:nvSpPr>
        <p:spPr/>
        <p:txBody>
          <a:bodyPr/>
          <a:lstStyle/>
          <a:p>
            <a:r>
              <a:rPr lang="en-GB"/>
              <a:t>Produced by Essex County Council Strategy Insight and Engagement</a:t>
            </a:r>
          </a:p>
        </p:txBody>
      </p:sp>
      <p:sp>
        <p:nvSpPr>
          <p:cNvPr id="3" name="Date Placeholder 2">
            <a:extLst>
              <a:ext uri="{FF2B5EF4-FFF2-40B4-BE49-F238E27FC236}">
                <a16:creationId xmlns:a16="http://schemas.microsoft.com/office/drawing/2014/main" id="{A5F9823A-8CF6-40A6-A585-A1978389FCFE}"/>
              </a:ext>
            </a:extLst>
          </p:cNvPr>
          <p:cNvSpPr>
            <a:spLocks noGrp="1"/>
          </p:cNvSpPr>
          <p:nvPr>
            <p:ph type="dt" sz="half" idx="10"/>
          </p:nvPr>
        </p:nvSpPr>
        <p:spPr/>
        <p:txBody>
          <a:bodyPr/>
          <a:lstStyle/>
          <a:p>
            <a:fld id="{ECC93721-0044-48DD-814F-4E40BD433741}" type="datetime1">
              <a:rPr lang="en-GB" smtClean="0"/>
              <a:t>28/03/2022</a:t>
            </a:fld>
            <a:endParaRPr lang="en-GB"/>
          </a:p>
        </p:txBody>
      </p:sp>
      <p:sp>
        <p:nvSpPr>
          <p:cNvPr id="5" name="Slide Number Placeholder 4">
            <a:extLst>
              <a:ext uri="{FF2B5EF4-FFF2-40B4-BE49-F238E27FC236}">
                <a16:creationId xmlns:a16="http://schemas.microsoft.com/office/drawing/2014/main" id="{8C5194AF-515B-4CA1-965F-3888279B4867}"/>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spTree>
    <p:extLst>
      <p:ext uri="{BB962C8B-B14F-4D97-AF65-F5344CB8AC3E}">
        <p14:creationId xmlns:p14="http://schemas.microsoft.com/office/powerpoint/2010/main" val="15828248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47799D5-9C64-4C44-B0E6-C22AEFC93ADF}"/>
              </a:ext>
            </a:extLst>
          </p:cNvPr>
          <p:cNvSpPr>
            <a:spLocks noGrp="1"/>
          </p:cNvSpPr>
          <p:nvPr>
            <p:ph type="ftr" sz="quarter" idx="11"/>
          </p:nvPr>
        </p:nvSpPr>
        <p:spPr/>
        <p:txBody>
          <a:bodyPr/>
          <a:lstStyle/>
          <a:p>
            <a:r>
              <a:rPr lang="en-GB"/>
              <a:t>Produced by Essex County Council Strategy Insight and Engagement</a:t>
            </a:r>
          </a:p>
        </p:txBody>
      </p:sp>
      <p:sp>
        <p:nvSpPr>
          <p:cNvPr id="2" name="Date Placeholder 1">
            <a:extLst>
              <a:ext uri="{FF2B5EF4-FFF2-40B4-BE49-F238E27FC236}">
                <a16:creationId xmlns:a16="http://schemas.microsoft.com/office/drawing/2014/main" id="{F6AAC231-7279-49D8-BFD3-85BD6399BA8D}"/>
              </a:ext>
            </a:extLst>
          </p:cNvPr>
          <p:cNvSpPr>
            <a:spLocks noGrp="1"/>
          </p:cNvSpPr>
          <p:nvPr>
            <p:ph type="dt" sz="half" idx="10"/>
          </p:nvPr>
        </p:nvSpPr>
        <p:spPr/>
        <p:txBody>
          <a:bodyPr/>
          <a:lstStyle/>
          <a:p>
            <a:fld id="{E2CA4203-B1B6-42D7-86AB-DFB99C81B19A}" type="datetime1">
              <a:rPr lang="en-GB" smtClean="0"/>
              <a:t>28/03/2022</a:t>
            </a:fld>
            <a:endParaRPr lang="en-GB"/>
          </a:p>
        </p:txBody>
      </p:sp>
      <p:sp>
        <p:nvSpPr>
          <p:cNvPr id="4" name="Slide Number Placeholder 3">
            <a:extLst>
              <a:ext uri="{FF2B5EF4-FFF2-40B4-BE49-F238E27FC236}">
                <a16:creationId xmlns:a16="http://schemas.microsoft.com/office/drawing/2014/main" id="{7F2B58F9-C300-4062-9D38-E1F291F46978}"/>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spTree>
    <p:extLst>
      <p:ext uri="{BB962C8B-B14F-4D97-AF65-F5344CB8AC3E}">
        <p14:creationId xmlns:p14="http://schemas.microsoft.com/office/powerpoint/2010/main" val="2104257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Cover Page">
    <p:bg>
      <p:bgPr>
        <a:solidFill>
          <a:srgbClr val="E4003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27375" y="2147897"/>
            <a:ext cx="6281204" cy="1600200"/>
          </a:xfrm>
          <a:prstGeom prst="rect">
            <a:avLst/>
          </a:prstGeom>
        </p:spPr>
        <p:txBody>
          <a:bodyPr anchor="b"/>
          <a:lstStyle>
            <a:lvl1pPr>
              <a:defRPr sz="3200">
                <a:solidFill>
                  <a:schemeClr val="bg1"/>
                </a:solidFill>
              </a:defRPr>
            </a:lvl1pPr>
          </a:lstStyle>
          <a:p>
            <a:r>
              <a:rPr lang="en-US"/>
              <a:t>Click to edit Master title style</a:t>
            </a:r>
          </a:p>
        </p:txBody>
      </p:sp>
      <p:sp>
        <p:nvSpPr>
          <p:cNvPr id="4" name="Text Placeholder 3"/>
          <p:cNvSpPr>
            <a:spLocks noGrp="1"/>
          </p:cNvSpPr>
          <p:nvPr>
            <p:ph type="body" sz="half" idx="2" hasCustomPrompt="1"/>
          </p:nvPr>
        </p:nvSpPr>
        <p:spPr>
          <a:xfrm>
            <a:off x="5327377" y="4134681"/>
            <a:ext cx="6281203" cy="2011527"/>
          </a:xfrm>
          <a:prstGeom prst="rect">
            <a:avLst/>
          </a:prstGeom>
        </p:spPr>
        <p:txBody>
          <a:bodyPr/>
          <a:lstStyle>
            <a:lvl1pPr marL="0" indent="0">
              <a:buNone/>
              <a:defRPr sz="1600">
                <a:solidFill>
                  <a:schemeClr val="bg1"/>
                </a:solidFill>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pic>
        <p:nvPicPr>
          <p:cNvPr id="15" name="Picture 14" descr="A picture containing transport, wheel&#10;&#10;Description automatically generated">
            <a:extLst>
              <a:ext uri="{FF2B5EF4-FFF2-40B4-BE49-F238E27FC236}">
                <a16:creationId xmlns:a16="http://schemas.microsoft.com/office/drawing/2014/main" id="{D6C36227-4E66-0C43-871C-F745ECD9DB6F}"/>
              </a:ext>
            </a:extLst>
          </p:cNvPr>
          <p:cNvPicPr>
            <a:picLocks noChangeAspect="1"/>
          </p:cNvPicPr>
          <p:nvPr userDrawn="1"/>
        </p:nvPicPr>
        <p:blipFill rotWithShape="1">
          <a:blip r:embed="rId2"/>
          <a:srcRect l="10909" b="7829"/>
          <a:stretch/>
        </p:blipFill>
        <p:spPr>
          <a:xfrm>
            <a:off x="2" y="3104151"/>
            <a:ext cx="4457105" cy="3753853"/>
          </a:xfrm>
          <a:prstGeom prst="rect">
            <a:avLst/>
          </a:prstGeom>
        </p:spPr>
      </p:pic>
    </p:spTree>
    <p:extLst>
      <p:ext uri="{BB962C8B-B14F-4D97-AF65-F5344CB8AC3E}">
        <p14:creationId xmlns:p14="http://schemas.microsoft.com/office/powerpoint/2010/main" val="1271259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1062038" y="1252330"/>
            <a:ext cx="4467225" cy="986587"/>
          </a:xfrm>
          <a:prstGeom prst="rect">
            <a:avLst/>
          </a:prstGeom>
        </p:spPr>
        <p:txBody>
          <a:bodyPr anchor="b"/>
          <a:lstStyle>
            <a:lvl1pPr>
              <a:defRPr sz="3200"/>
            </a:lvl1pPr>
          </a:lstStyle>
          <a:p>
            <a:r>
              <a:rPr lang="en-US"/>
              <a:t>Click to edit Master title style</a:t>
            </a:r>
          </a:p>
        </p:txBody>
      </p:sp>
      <p:sp>
        <p:nvSpPr>
          <p:cNvPr id="4" name="Text Placeholder 3"/>
          <p:cNvSpPr>
            <a:spLocks noGrp="1"/>
          </p:cNvSpPr>
          <p:nvPr>
            <p:ph type="body" sz="half" idx="2" hasCustomPrompt="1"/>
          </p:nvPr>
        </p:nvSpPr>
        <p:spPr>
          <a:xfrm>
            <a:off x="6096002" y="1252331"/>
            <a:ext cx="4467225" cy="1320181"/>
          </a:xfrm>
          <a:prstGeom prst="rect">
            <a:avLst/>
          </a:prstGeom>
        </p:spPr>
        <p:txBody>
          <a:bodyPr/>
          <a:lstStyle>
            <a:lvl1pPr marL="0" indent="0">
              <a:buNone/>
              <a:defRPr sz="3600" b="1"/>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12" name="Date Placeholder 3">
            <a:extLst>
              <a:ext uri="{FF2B5EF4-FFF2-40B4-BE49-F238E27FC236}">
                <a16:creationId xmlns:a16="http://schemas.microsoft.com/office/drawing/2014/main" id="{ABBC8A55-D2CE-2D44-AC2D-AC0A6C2DAE84}"/>
              </a:ext>
            </a:extLst>
          </p:cNvPr>
          <p:cNvSpPr>
            <a:spLocks noGrp="1"/>
          </p:cNvSpPr>
          <p:nvPr>
            <p:ph type="dt" sz="half" idx="10"/>
          </p:nvPr>
        </p:nvSpPr>
        <p:spPr>
          <a:xfrm>
            <a:off x="8803508" y="6589788"/>
            <a:ext cx="2193757"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14/08/2020</a:t>
            </a:r>
            <a:endParaRPr lang="en-GB">
              <a:solidFill>
                <a:schemeClr val="tx1">
                  <a:lumMod val="50000"/>
                  <a:lumOff val="50000"/>
                </a:schemeClr>
              </a:solidFill>
            </a:endParaRPr>
          </a:p>
        </p:txBody>
      </p:sp>
      <p:sp>
        <p:nvSpPr>
          <p:cNvPr id="13" name="Slide Number Placeholder 5">
            <a:extLst>
              <a:ext uri="{FF2B5EF4-FFF2-40B4-BE49-F238E27FC236}">
                <a16:creationId xmlns:a16="http://schemas.microsoft.com/office/drawing/2014/main" id="{3ADCE5EF-09EF-9441-AA43-D20BC71C4023}"/>
              </a:ext>
            </a:extLst>
          </p:cNvPr>
          <p:cNvSpPr>
            <a:spLocks noGrp="1"/>
          </p:cNvSpPr>
          <p:nvPr>
            <p:ph type="sldNum" sz="quarter" idx="4"/>
          </p:nvPr>
        </p:nvSpPr>
        <p:spPr>
          <a:xfrm>
            <a:off x="11082070" y="6589788"/>
            <a:ext cx="775636"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   </a:t>
            </a:r>
            <a:fld id="{5898CC38-F149-5B45-A1B4-290B41364A0C}" type="slidenum">
              <a:rPr lang="en-GB" smtClean="0"/>
              <a:pPr/>
              <a:t>‹#›</a:t>
            </a:fld>
            <a:endParaRPr lang="en-GB"/>
          </a:p>
        </p:txBody>
      </p:sp>
      <p:sp>
        <p:nvSpPr>
          <p:cNvPr id="14" name="Footer Placeholder 41">
            <a:extLst>
              <a:ext uri="{FF2B5EF4-FFF2-40B4-BE49-F238E27FC236}">
                <a16:creationId xmlns:a16="http://schemas.microsoft.com/office/drawing/2014/main" id="{5564D08E-B8D3-DB43-8284-D6A6B37DFDE9}"/>
              </a:ext>
            </a:extLst>
          </p:cNvPr>
          <p:cNvSpPr>
            <a:spLocks noGrp="1"/>
          </p:cNvSpPr>
          <p:nvPr>
            <p:ph type="ftr" sz="quarter" idx="3"/>
          </p:nvPr>
        </p:nvSpPr>
        <p:spPr>
          <a:xfrm>
            <a:off x="304801" y="6593865"/>
            <a:ext cx="5981699" cy="136323"/>
          </a:xfrm>
          <a:prstGeom prst="rect">
            <a:avLst/>
          </a:prstGeom>
        </p:spPr>
        <p:txBody>
          <a:bodyPr vert="horz" lIns="0" tIns="45720" rIns="91440" bIns="45720" rtlCol="0" anchor="ctr"/>
          <a:lstStyle>
            <a:lvl1pPr algn="l">
              <a:defRPr sz="1200">
                <a:solidFill>
                  <a:schemeClr val="tx1">
                    <a:lumMod val="50000"/>
                    <a:lumOff val="50000"/>
                  </a:schemeClr>
                </a:solidFill>
              </a:defRPr>
            </a:lvl1pPr>
          </a:lstStyle>
          <a:p>
            <a:r>
              <a:rPr lang="en-GB">
                <a:solidFill>
                  <a:schemeClr val="tx1">
                    <a:lumMod val="50000"/>
                    <a:lumOff val="50000"/>
                  </a:schemeClr>
                </a:solidFill>
              </a:rPr>
              <a:t>Produced by Essex County Council Strategy Insight and Engagement</a:t>
            </a:r>
          </a:p>
        </p:txBody>
      </p:sp>
    </p:spTree>
    <p:extLst>
      <p:ext uri="{BB962C8B-B14F-4D97-AF65-F5344CB8AC3E}">
        <p14:creationId xmlns:p14="http://schemas.microsoft.com/office/powerpoint/2010/main" val="2827929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ext Image split">
    <p:spTree>
      <p:nvGrpSpPr>
        <p:cNvPr id="1" name=""/>
        <p:cNvGrpSpPr/>
        <p:nvPr/>
      </p:nvGrpSpPr>
      <p:grpSpPr>
        <a:xfrm>
          <a:off x="0" y="0"/>
          <a:ext cx="0" cy="0"/>
          <a:chOff x="0" y="0"/>
          <a:chExt cx="0" cy="0"/>
        </a:xfrm>
      </p:grpSpPr>
      <p:sp>
        <p:nvSpPr>
          <p:cNvPr id="2" name="Title 1"/>
          <p:cNvSpPr>
            <a:spLocks noGrp="1"/>
          </p:cNvSpPr>
          <p:nvPr>
            <p:ph type="title"/>
          </p:nvPr>
        </p:nvSpPr>
        <p:spPr>
          <a:xfrm>
            <a:off x="304799" y="494432"/>
            <a:ext cx="5427407" cy="540284"/>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304799" y="1287379"/>
            <a:ext cx="5427407" cy="4889584"/>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59796" y="0"/>
            <a:ext cx="5722374" cy="6436895"/>
          </a:xfrm>
          <a:prstGeom prst="rect">
            <a:avLst/>
          </a:prstGeom>
        </p:spPr>
        <p:txBody>
          <a:bodyPr/>
          <a:lstStyle>
            <a:lvl1pPr>
              <a:buNone/>
              <a:defRPr/>
            </a:lvl1pPr>
          </a:lstStyle>
          <a:p>
            <a:pPr lvl="0"/>
            <a:endParaRPr lang="en-US"/>
          </a:p>
        </p:txBody>
      </p:sp>
      <p:sp>
        <p:nvSpPr>
          <p:cNvPr id="12" name="Date Placeholder 3">
            <a:extLst>
              <a:ext uri="{FF2B5EF4-FFF2-40B4-BE49-F238E27FC236}">
                <a16:creationId xmlns:a16="http://schemas.microsoft.com/office/drawing/2014/main" id="{A10D5DF7-134D-A848-9AB2-2EA1DBE97CBB}"/>
              </a:ext>
            </a:extLst>
          </p:cNvPr>
          <p:cNvSpPr>
            <a:spLocks noGrp="1"/>
          </p:cNvSpPr>
          <p:nvPr>
            <p:ph type="dt" sz="half" idx="10"/>
          </p:nvPr>
        </p:nvSpPr>
        <p:spPr>
          <a:xfrm>
            <a:off x="8803507" y="6589784"/>
            <a:ext cx="2193757"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14/08/2020</a:t>
            </a:r>
            <a:endParaRPr lang="en-GB">
              <a:solidFill>
                <a:schemeClr val="tx1">
                  <a:lumMod val="50000"/>
                  <a:lumOff val="50000"/>
                </a:schemeClr>
              </a:solidFill>
            </a:endParaRPr>
          </a:p>
        </p:txBody>
      </p:sp>
      <p:sp>
        <p:nvSpPr>
          <p:cNvPr id="13" name="Slide Number Placeholder 5">
            <a:extLst>
              <a:ext uri="{FF2B5EF4-FFF2-40B4-BE49-F238E27FC236}">
                <a16:creationId xmlns:a16="http://schemas.microsoft.com/office/drawing/2014/main" id="{4D31E442-D9AD-E84A-863E-A27044A2DC83}"/>
              </a:ext>
            </a:extLst>
          </p:cNvPr>
          <p:cNvSpPr>
            <a:spLocks noGrp="1"/>
          </p:cNvSpPr>
          <p:nvPr>
            <p:ph type="sldNum" sz="quarter" idx="4"/>
          </p:nvPr>
        </p:nvSpPr>
        <p:spPr>
          <a:xfrm>
            <a:off x="11082068" y="6589784"/>
            <a:ext cx="775636"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   </a:t>
            </a:r>
            <a:fld id="{5898CC38-F149-5B45-A1B4-290B41364A0C}" type="slidenum">
              <a:rPr lang="en-GB" smtClean="0"/>
              <a:pPr/>
              <a:t>‹#›</a:t>
            </a:fld>
            <a:endParaRPr lang="en-GB"/>
          </a:p>
        </p:txBody>
      </p:sp>
      <p:sp>
        <p:nvSpPr>
          <p:cNvPr id="14" name="Footer Placeholder 41">
            <a:extLst>
              <a:ext uri="{FF2B5EF4-FFF2-40B4-BE49-F238E27FC236}">
                <a16:creationId xmlns:a16="http://schemas.microsoft.com/office/drawing/2014/main" id="{05FFB4D2-D882-7E4F-AC6C-B1964BE49C60}"/>
              </a:ext>
            </a:extLst>
          </p:cNvPr>
          <p:cNvSpPr>
            <a:spLocks noGrp="1"/>
          </p:cNvSpPr>
          <p:nvPr>
            <p:ph type="ftr" sz="quarter" idx="3"/>
          </p:nvPr>
        </p:nvSpPr>
        <p:spPr>
          <a:xfrm>
            <a:off x="304800" y="6593861"/>
            <a:ext cx="5981699" cy="136323"/>
          </a:xfrm>
          <a:prstGeom prst="rect">
            <a:avLst/>
          </a:prstGeom>
        </p:spPr>
        <p:txBody>
          <a:bodyPr vert="horz" lIns="0" tIns="45720" rIns="91440" bIns="45720" rtlCol="0" anchor="ctr"/>
          <a:lstStyle>
            <a:lvl1pPr algn="l">
              <a:defRPr sz="1200">
                <a:solidFill>
                  <a:schemeClr val="tx1">
                    <a:lumMod val="50000"/>
                    <a:lumOff val="50000"/>
                  </a:schemeClr>
                </a:solidFill>
              </a:defRPr>
            </a:lvl1pPr>
          </a:lstStyle>
          <a:p>
            <a:r>
              <a:rPr lang="en-GB">
                <a:solidFill>
                  <a:schemeClr val="tx1">
                    <a:lumMod val="50000"/>
                    <a:lumOff val="50000"/>
                  </a:schemeClr>
                </a:solidFill>
              </a:rPr>
              <a:t>Produced by Essex County Council Strategy Insight and Engagement</a:t>
            </a:r>
          </a:p>
        </p:txBody>
      </p:sp>
    </p:spTree>
    <p:extLst>
      <p:ext uri="{BB962C8B-B14F-4D97-AF65-F5344CB8AC3E}">
        <p14:creationId xmlns:p14="http://schemas.microsoft.com/office/powerpoint/2010/main" val="3143046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3B402ED-9403-E74B-A1D6-3371AF19771C}"/>
              </a:ext>
            </a:extLst>
          </p:cNvPr>
          <p:cNvSpPr>
            <a:spLocks noGrp="1"/>
          </p:cNvSpPr>
          <p:nvPr>
            <p:ph type="title"/>
          </p:nvPr>
        </p:nvSpPr>
        <p:spPr>
          <a:xfrm>
            <a:off x="304799" y="427705"/>
            <a:ext cx="11552903" cy="619150"/>
          </a:xfrm>
          <a:prstGeom prst="rect">
            <a:avLst/>
          </a:prstGeom>
        </p:spPr>
        <p:txBody>
          <a:bodyPr anchor="b" anchorCtr="0"/>
          <a:lstStyle>
            <a:lvl1pPr>
              <a:defRPr>
                <a:solidFill>
                  <a:schemeClr val="tx1"/>
                </a:solidFill>
              </a:defRPr>
            </a:lvl1pPr>
          </a:lstStyle>
          <a:p>
            <a:r>
              <a:rPr lang="en-US"/>
              <a:t>Click to edit Master title style</a:t>
            </a:r>
          </a:p>
        </p:txBody>
      </p:sp>
      <p:sp>
        <p:nvSpPr>
          <p:cNvPr id="9" name="Date Placeholder 3">
            <a:extLst>
              <a:ext uri="{FF2B5EF4-FFF2-40B4-BE49-F238E27FC236}">
                <a16:creationId xmlns:a16="http://schemas.microsoft.com/office/drawing/2014/main" id="{7D6400EA-05F8-F249-9633-693873B8C243}"/>
              </a:ext>
            </a:extLst>
          </p:cNvPr>
          <p:cNvSpPr>
            <a:spLocks noGrp="1"/>
          </p:cNvSpPr>
          <p:nvPr>
            <p:ph type="dt" sz="half" idx="10"/>
          </p:nvPr>
        </p:nvSpPr>
        <p:spPr>
          <a:xfrm>
            <a:off x="8803507" y="6589784"/>
            <a:ext cx="2193757"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14/08/2020</a:t>
            </a:r>
            <a:endParaRPr lang="en-GB">
              <a:solidFill>
                <a:schemeClr val="tx1">
                  <a:lumMod val="50000"/>
                  <a:lumOff val="50000"/>
                </a:schemeClr>
              </a:solidFill>
            </a:endParaRPr>
          </a:p>
        </p:txBody>
      </p:sp>
      <p:sp>
        <p:nvSpPr>
          <p:cNvPr id="10" name="Slide Number Placeholder 5">
            <a:extLst>
              <a:ext uri="{FF2B5EF4-FFF2-40B4-BE49-F238E27FC236}">
                <a16:creationId xmlns:a16="http://schemas.microsoft.com/office/drawing/2014/main" id="{6B670381-6E6F-DB43-A593-9CCEAB34BC89}"/>
              </a:ext>
            </a:extLst>
          </p:cNvPr>
          <p:cNvSpPr>
            <a:spLocks noGrp="1"/>
          </p:cNvSpPr>
          <p:nvPr>
            <p:ph type="sldNum" sz="quarter" idx="4"/>
          </p:nvPr>
        </p:nvSpPr>
        <p:spPr>
          <a:xfrm>
            <a:off x="11082068" y="6589784"/>
            <a:ext cx="775636"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   </a:t>
            </a:r>
            <a:fld id="{5898CC38-F149-5B45-A1B4-290B41364A0C}" type="slidenum">
              <a:rPr lang="en-GB" smtClean="0"/>
              <a:pPr/>
              <a:t>‹#›</a:t>
            </a:fld>
            <a:endParaRPr lang="en-GB"/>
          </a:p>
        </p:txBody>
      </p:sp>
      <p:sp>
        <p:nvSpPr>
          <p:cNvPr id="11" name="Footer Placeholder 41">
            <a:extLst>
              <a:ext uri="{FF2B5EF4-FFF2-40B4-BE49-F238E27FC236}">
                <a16:creationId xmlns:a16="http://schemas.microsoft.com/office/drawing/2014/main" id="{07ACD0FD-24FB-9B49-A8D3-6D54FC03208F}"/>
              </a:ext>
            </a:extLst>
          </p:cNvPr>
          <p:cNvSpPr>
            <a:spLocks noGrp="1"/>
          </p:cNvSpPr>
          <p:nvPr>
            <p:ph type="ftr" sz="quarter" idx="3"/>
          </p:nvPr>
        </p:nvSpPr>
        <p:spPr>
          <a:xfrm>
            <a:off x="304800" y="6593861"/>
            <a:ext cx="5981699" cy="136323"/>
          </a:xfrm>
          <a:prstGeom prst="rect">
            <a:avLst/>
          </a:prstGeom>
        </p:spPr>
        <p:txBody>
          <a:bodyPr vert="horz" lIns="0" tIns="45720" rIns="91440" bIns="45720" rtlCol="0" anchor="ctr"/>
          <a:lstStyle>
            <a:lvl1pPr algn="l">
              <a:defRPr sz="1200">
                <a:solidFill>
                  <a:schemeClr val="tx1">
                    <a:lumMod val="50000"/>
                    <a:lumOff val="50000"/>
                  </a:schemeClr>
                </a:solidFill>
              </a:defRPr>
            </a:lvl1pPr>
          </a:lstStyle>
          <a:p>
            <a:r>
              <a:rPr lang="en-GB">
                <a:solidFill>
                  <a:schemeClr val="tx1">
                    <a:lumMod val="50000"/>
                    <a:lumOff val="50000"/>
                  </a:schemeClr>
                </a:solidFill>
              </a:rPr>
              <a:t>Produced by Essex County Council Strategy Insight and Engagement</a:t>
            </a:r>
          </a:p>
        </p:txBody>
      </p:sp>
      <p:sp>
        <p:nvSpPr>
          <p:cNvPr id="15" name="Content Placeholder 3">
            <a:extLst>
              <a:ext uri="{FF2B5EF4-FFF2-40B4-BE49-F238E27FC236}">
                <a16:creationId xmlns:a16="http://schemas.microsoft.com/office/drawing/2014/main" id="{3156289E-BE08-8844-8AE6-46D975575A00}"/>
              </a:ext>
            </a:extLst>
          </p:cNvPr>
          <p:cNvSpPr>
            <a:spLocks noGrp="1"/>
          </p:cNvSpPr>
          <p:nvPr>
            <p:ph sz="half" idx="2" hasCustomPrompt="1"/>
          </p:nvPr>
        </p:nvSpPr>
        <p:spPr>
          <a:xfrm>
            <a:off x="0" y="3429000"/>
            <a:ext cx="4472609" cy="2825311"/>
          </a:xfrm>
          <a:prstGeom prst="rect">
            <a:avLst/>
          </a:prstGeom>
          <a:solidFill>
            <a:srgbClr val="E40037"/>
          </a:solidFill>
        </p:spPr>
        <p:txBody>
          <a:bodyPr lIns="468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3">
            <a:extLst>
              <a:ext uri="{FF2B5EF4-FFF2-40B4-BE49-F238E27FC236}">
                <a16:creationId xmlns:a16="http://schemas.microsoft.com/office/drawing/2014/main" id="{95208FE2-F006-5645-9AC7-5698407FE84F}"/>
              </a:ext>
            </a:extLst>
          </p:cNvPr>
          <p:cNvSpPr>
            <a:spLocks noGrp="1"/>
          </p:cNvSpPr>
          <p:nvPr>
            <p:ph sz="half" idx="11"/>
          </p:nvPr>
        </p:nvSpPr>
        <p:spPr>
          <a:xfrm>
            <a:off x="4472609" y="1216628"/>
            <a:ext cx="7414592" cy="5037684"/>
          </a:xfrm>
          <a:prstGeom prst="rect">
            <a:avLst/>
          </a:prstGeom>
        </p:spPr>
        <p:txBody>
          <a:bodyPr/>
          <a:lstStyle>
            <a:lvl1pPr>
              <a:buNone/>
              <a:defRPr/>
            </a:lvl1pPr>
          </a:lstStyle>
          <a:p>
            <a:pPr lvl="0"/>
            <a:endParaRPr lang="en-US"/>
          </a:p>
        </p:txBody>
      </p:sp>
      <p:sp>
        <p:nvSpPr>
          <p:cNvPr id="3" name="Text Placeholder 2">
            <a:extLst>
              <a:ext uri="{FF2B5EF4-FFF2-40B4-BE49-F238E27FC236}">
                <a16:creationId xmlns:a16="http://schemas.microsoft.com/office/drawing/2014/main" id="{6A5CD709-C655-E740-8BE3-EF240DC2C41C}"/>
              </a:ext>
            </a:extLst>
          </p:cNvPr>
          <p:cNvSpPr>
            <a:spLocks noGrp="1"/>
          </p:cNvSpPr>
          <p:nvPr>
            <p:ph type="body" sz="quarter" idx="12"/>
          </p:nvPr>
        </p:nvSpPr>
        <p:spPr>
          <a:xfrm>
            <a:off x="305550" y="1216628"/>
            <a:ext cx="3888764" cy="2057400"/>
          </a:xfrm>
        </p:spPr>
        <p:txBody>
          <a:bodyPr/>
          <a:lstStyle>
            <a:lvl1pPr>
              <a:defRPr sz="3600" b="1"/>
            </a:lvl1pPr>
          </a:lstStyle>
          <a:p>
            <a:pPr lvl="0"/>
            <a:r>
              <a:rPr lang="en-GB"/>
              <a:t>Click to edit Master text styles</a:t>
            </a:r>
          </a:p>
        </p:txBody>
      </p:sp>
    </p:spTree>
    <p:extLst>
      <p:ext uri="{BB962C8B-B14F-4D97-AF65-F5344CB8AC3E}">
        <p14:creationId xmlns:p14="http://schemas.microsoft.com/office/powerpoint/2010/main" val="545004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993A6534-9D7C-2F40-8592-346FB8B5D3B4}"/>
              </a:ext>
            </a:extLst>
          </p:cNvPr>
          <p:cNvSpPr>
            <a:spLocks noGrp="1"/>
          </p:cNvSpPr>
          <p:nvPr>
            <p:ph type="dt" sz="half" idx="12"/>
          </p:nvPr>
        </p:nvSpPr>
        <p:spPr/>
        <p:txBody>
          <a:bodyPr/>
          <a:lstStyle/>
          <a:p>
            <a:r>
              <a:rPr lang="en-GB"/>
              <a:t>14/08/2020</a:t>
            </a:r>
            <a:endParaRPr lang="en-GB">
              <a:solidFill>
                <a:schemeClr val="tx1">
                  <a:lumMod val="50000"/>
                  <a:lumOff val="50000"/>
                </a:schemeClr>
              </a:solidFill>
            </a:endParaRPr>
          </a:p>
        </p:txBody>
      </p:sp>
      <p:sp>
        <p:nvSpPr>
          <p:cNvPr id="4" name="Footer Placeholder 3">
            <a:extLst>
              <a:ext uri="{FF2B5EF4-FFF2-40B4-BE49-F238E27FC236}">
                <a16:creationId xmlns:a16="http://schemas.microsoft.com/office/drawing/2014/main" id="{D231E8E9-BBF6-FB46-9702-44A914F86337}"/>
              </a:ext>
            </a:extLst>
          </p:cNvPr>
          <p:cNvSpPr>
            <a:spLocks noGrp="1"/>
          </p:cNvSpPr>
          <p:nvPr>
            <p:ph type="ftr" sz="quarter" idx="13"/>
          </p:nvPr>
        </p:nvSpPr>
        <p:spPr/>
        <p:txBody>
          <a:bodyPr/>
          <a:lstStyle/>
          <a:p>
            <a:r>
              <a:rPr lang="en-GB">
                <a:solidFill>
                  <a:schemeClr val="tx1">
                    <a:lumMod val="50000"/>
                    <a:lumOff val="50000"/>
                  </a:schemeClr>
                </a:solidFill>
              </a:rPr>
              <a:t>Produced by Essex County Council Strategy Insight and Engagement</a:t>
            </a:r>
          </a:p>
        </p:txBody>
      </p:sp>
      <p:sp>
        <p:nvSpPr>
          <p:cNvPr id="5" name="Slide Number Placeholder 4">
            <a:extLst>
              <a:ext uri="{FF2B5EF4-FFF2-40B4-BE49-F238E27FC236}">
                <a16:creationId xmlns:a16="http://schemas.microsoft.com/office/drawing/2014/main" id="{CA590E7B-4E8C-5F43-A053-3F1F3C096582}"/>
              </a:ext>
            </a:extLst>
          </p:cNvPr>
          <p:cNvSpPr>
            <a:spLocks noGrp="1"/>
          </p:cNvSpPr>
          <p:nvPr>
            <p:ph type="sldNum" sz="quarter" idx="14"/>
          </p:nvPr>
        </p:nvSpPr>
        <p:spPr/>
        <p:txBody>
          <a:bodyPr/>
          <a:lstStyle/>
          <a:p>
            <a:r>
              <a:rPr lang="en-GB"/>
              <a:t>|   </a:t>
            </a:r>
            <a:fld id="{5898CC38-F149-5B45-A1B4-290B41364A0C}" type="slidenum">
              <a:rPr lang="en-GB" smtClean="0"/>
              <a:pPr/>
              <a:t>‹#›</a:t>
            </a:fld>
            <a:endParaRPr lang="en-GB"/>
          </a:p>
        </p:txBody>
      </p:sp>
      <p:sp>
        <p:nvSpPr>
          <p:cNvPr id="23" name="Content Placeholder 2">
            <a:extLst>
              <a:ext uri="{FF2B5EF4-FFF2-40B4-BE49-F238E27FC236}">
                <a16:creationId xmlns:a16="http://schemas.microsoft.com/office/drawing/2014/main" id="{63A48DB3-35C7-124A-92BD-EAC043086FB8}"/>
              </a:ext>
            </a:extLst>
          </p:cNvPr>
          <p:cNvSpPr>
            <a:spLocks noGrp="1"/>
          </p:cNvSpPr>
          <p:nvPr>
            <p:ph sz="half" idx="15"/>
          </p:nvPr>
        </p:nvSpPr>
        <p:spPr>
          <a:xfrm>
            <a:off x="0" y="1686828"/>
            <a:ext cx="6095999" cy="2230601"/>
          </a:xfrm>
          <a:prstGeom prst="rect">
            <a:avLst/>
          </a:prstGeom>
        </p:spPr>
        <p:txBody>
          <a:bodyPr/>
          <a:lstStyle>
            <a:lvl1pPr>
              <a:lnSpc>
                <a:spcPct val="150000"/>
              </a:lnSpc>
              <a:buNone/>
              <a:defRPr sz="2000" b="0">
                <a:solidFill>
                  <a:schemeClr val="tx1"/>
                </a:solidFill>
              </a:defRPr>
            </a:lvl1pPr>
            <a:lvl2pPr>
              <a:lnSpc>
                <a:spcPct val="150000"/>
              </a:lnSpc>
              <a:defRPr/>
            </a:lvl2pPr>
          </a:lstStyle>
          <a:p>
            <a:pPr lvl="0"/>
            <a:endParaRPr lang="en-US"/>
          </a:p>
        </p:txBody>
      </p:sp>
      <p:sp>
        <p:nvSpPr>
          <p:cNvPr id="26" name="Title 1">
            <a:extLst>
              <a:ext uri="{FF2B5EF4-FFF2-40B4-BE49-F238E27FC236}">
                <a16:creationId xmlns:a16="http://schemas.microsoft.com/office/drawing/2014/main" id="{88C094EB-F3A7-EB4B-BDF5-95015CEF6170}"/>
              </a:ext>
            </a:extLst>
          </p:cNvPr>
          <p:cNvSpPr>
            <a:spLocks noGrp="1"/>
          </p:cNvSpPr>
          <p:nvPr>
            <p:ph type="title" hasCustomPrompt="1"/>
          </p:nvPr>
        </p:nvSpPr>
        <p:spPr>
          <a:xfrm>
            <a:off x="304799" y="264139"/>
            <a:ext cx="11552903" cy="1147218"/>
          </a:xfrm>
        </p:spPr>
        <p:txBody>
          <a:bodyPr/>
          <a:lstStyle>
            <a:lvl1pPr>
              <a:defRPr sz="4400"/>
            </a:lvl1pPr>
          </a:lstStyle>
          <a:p>
            <a:r>
              <a:rPr lang="en-GB"/>
              <a:t>Agenda</a:t>
            </a:r>
          </a:p>
        </p:txBody>
      </p:sp>
      <p:sp>
        <p:nvSpPr>
          <p:cNvPr id="29" name="Content Placeholder 2">
            <a:extLst>
              <a:ext uri="{FF2B5EF4-FFF2-40B4-BE49-F238E27FC236}">
                <a16:creationId xmlns:a16="http://schemas.microsoft.com/office/drawing/2014/main" id="{AF3A356E-8DC7-2640-840E-65E8CE7559F7}"/>
              </a:ext>
            </a:extLst>
          </p:cNvPr>
          <p:cNvSpPr>
            <a:spLocks noGrp="1"/>
          </p:cNvSpPr>
          <p:nvPr>
            <p:ph sz="half" idx="16"/>
          </p:nvPr>
        </p:nvSpPr>
        <p:spPr>
          <a:xfrm>
            <a:off x="6096000" y="3938719"/>
            <a:ext cx="6096000" cy="2230602"/>
          </a:xfrm>
          <a:prstGeom prst="rect">
            <a:avLst/>
          </a:prstGeom>
        </p:spPr>
        <p:txBody>
          <a:bodyPr/>
          <a:lstStyle>
            <a:lvl1pPr>
              <a:lnSpc>
                <a:spcPct val="150000"/>
              </a:lnSpc>
              <a:buNone/>
              <a:defRPr sz="2000" b="0">
                <a:solidFill>
                  <a:schemeClr val="tx1"/>
                </a:solidFill>
              </a:defRPr>
            </a:lvl1pPr>
            <a:lvl2pPr>
              <a:lnSpc>
                <a:spcPct val="150000"/>
              </a:lnSpc>
              <a:defRPr/>
            </a:lvl2pPr>
          </a:lstStyle>
          <a:p>
            <a:pPr lvl="0"/>
            <a:endParaRPr lang="en-US"/>
          </a:p>
        </p:txBody>
      </p:sp>
      <p:sp>
        <p:nvSpPr>
          <p:cNvPr id="7" name="Text Placeholder 6">
            <a:extLst>
              <a:ext uri="{FF2B5EF4-FFF2-40B4-BE49-F238E27FC236}">
                <a16:creationId xmlns:a16="http://schemas.microsoft.com/office/drawing/2014/main" id="{C25CBC8A-70C5-C54F-9119-2167A95ED30E}"/>
              </a:ext>
            </a:extLst>
          </p:cNvPr>
          <p:cNvSpPr>
            <a:spLocks noGrp="1"/>
          </p:cNvSpPr>
          <p:nvPr>
            <p:ph type="body" sz="quarter" idx="17"/>
          </p:nvPr>
        </p:nvSpPr>
        <p:spPr>
          <a:xfrm>
            <a:off x="6286499" y="1687513"/>
            <a:ext cx="5571203" cy="199072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30" name="Text Placeholder 6">
            <a:extLst>
              <a:ext uri="{FF2B5EF4-FFF2-40B4-BE49-F238E27FC236}">
                <a16:creationId xmlns:a16="http://schemas.microsoft.com/office/drawing/2014/main" id="{4AB0B8D9-76D5-A446-9F15-09A68C01086D}"/>
              </a:ext>
            </a:extLst>
          </p:cNvPr>
          <p:cNvSpPr>
            <a:spLocks noGrp="1"/>
          </p:cNvSpPr>
          <p:nvPr>
            <p:ph type="body" sz="quarter" idx="18"/>
          </p:nvPr>
        </p:nvSpPr>
        <p:spPr>
          <a:xfrm>
            <a:off x="304798" y="4192900"/>
            <a:ext cx="5528801" cy="199072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13389318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7" name="Date Placeholder 3">
            <a:extLst>
              <a:ext uri="{FF2B5EF4-FFF2-40B4-BE49-F238E27FC236}">
                <a16:creationId xmlns:a16="http://schemas.microsoft.com/office/drawing/2014/main" id="{B91F9D89-947D-264F-BD12-C8DC8DC89B73}"/>
              </a:ext>
            </a:extLst>
          </p:cNvPr>
          <p:cNvSpPr>
            <a:spLocks noGrp="1"/>
          </p:cNvSpPr>
          <p:nvPr>
            <p:ph type="dt" sz="half" idx="2"/>
          </p:nvPr>
        </p:nvSpPr>
        <p:spPr>
          <a:xfrm>
            <a:off x="8803507" y="6589784"/>
            <a:ext cx="2193757"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14/08/2020</a:t>
            </a:r>
            <a:endParaRPr lang="en-GB">
              <a:solidFill>
                <a:schemeClr val="tx1">
                  <a:lumMod val="50000"/>
                  <a:lumOff val="50000"/>
                </a:schemeClr>
              </a:solidFill>
            </a:endParaRPr>
          </a:p>
        </p:txBody>
      </p:sp>
      <p:sp>
        <p:nvSpPr>
          <p:cNvPr id="18" name="Slide Number Placeholder 5">
            <a:extLst>
              <a:ext uri="{FF2B5EF4-FFF2-40B4-BE49-F238E27FC236}">
                <a16:creationId xmlns:a16="http://schemas.microsoft.com/office/drawing/2014/main" id="{0177EB6A-4739-6848-85D2-8737C4FDD915}"/>
              </a:ext>
            </a:extLst>
          </p:cNvPr>
          <p:cNvSpPr>
            <a:spLocks noGrp="1"/>
          </p:cNvSpPr>
          <p:nvPr>
            <p:ph type="sldNum" sz="quarter" idx="4"/>
          </p:nvPr>
        </p:nvSpPr>
        <p:spPr>
          <a:xfrm>
            <a:off x="11082068" y="6589784"/>
            <a:ext cx="775636"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   </a:t>
            </a:r>
            <a:fld id="{5898CC38-F149-5B45-A1B4-290B41364A0C}" type="slidenum">
              <a:rPr lang="en-GB" smtClean="0"/>
              <a:pPr/>
              <a:t>‹#›</a:t>
            </a:fld>
            <a:endParaRPr lang="en-GB"/>
          </a:p>
        </p:txBody>
      </p:sp>
      <p:sp>
        <p:nvSpPr>
          <p:cNvPr id="19" name="Footer Placeholder 41">
            <a:extLst>
              <a:ext uri="{FF2B5EF4-FFF2-40B4-BE49-F238E27FC236}">
                <a16:creationId xmlns:a16="http://schemas.microsoft.com/office/drawing/2014/main" id="{C558CFA2-13C7-CD41-8556-5E23ED4F8601}"/>
              </a:ext>
            </a:extLst>
          </p:cNvPr>
          <p:cNvSpPr>
            <a:spLocks noGrp="1"/>
          </p:cNvSpPr>
          <p:nvPr>
            <p:ph type="ftr" sz="quarter" idx="3"/>
          </p:nvPr>
        </p:nvSpPr>
        <p:spPr>
          <a:xfrm>
            <a:off x="304800" y="6593861"/>
            <a:ext cx="5981699" cy="136323"/>
          </a:xfrm>
          <a:prstGeom prst="rect">
            <a:avLst/>
          </a:prstGeom>
        </p:spPr>
        <p:txBody>
          <a:bodyPr vert="horz" lIns="0" tIns="45720" rIns="91440" bIns="45720" rtlCol="0" anchor="ctr"/>
          <a:lstStyle>
            <a:lvl1pPr algn="l">
              <a:defRPr sz="1200">
                <a:solidFill>
                  <a:schemeClr val="tx1">
                    <a:lumMod val="50000"/>
                    <a:lumOff val="50000"/>
                  </a:schemeClr>
                </a:solidFill>
              </a:defRPr>
            </a:lvl1pPr>
          </a:lstStyle>
          <a:p>
            <a:r>
              <a:rPr lang="en-GB">
                <a:solidFill>
                  <a:schemeClr val="tx1">
                    <a:lumMod val="50000"/>
                    <a:lumOff val="50000"/>
                  </a:schemeClr>
                </a:solidFill>
              </a:rPr>
              <a:t>Produced by Essex County Council Strategy Insight and Engagement</a:t>
            </a:r>
          </a:p>
        </p:txBody>
      </p:sp>
      <p:sp>
        <p:nvSpPr>
          <p:cNvPr id="6" name="Content Placeholder 5">
            <a:extLst>
              <a:ext uri="{FF2B5EF4-FFF2-40B4-BE49-F238E27FC236}">
                <a16:creationId xmlns:a16="http://schemas.microsoft.com/office/drawing/2014/main" id="{47682AD5-AD7B-4546-9F06-D31AFACDD195}"/>
              </a:ext>
            </a:extLst>
          </p:cNvPr>
          <p:cNvSpPr>
            <a:spLocks noGrp="1"/>
          </p:cNvSpPr>
          <p:nvPr>
            <p:ph sz="quarter" idx="10"/>
          </p:nvPr>
        </p:nvSpPr>
        <p:spPr>
          <a:xfrm>
            <a:off x="0" y="0"/>
            <a:ext cx="12192000" cy="2484438"/>
          </a:xfrm>
        </p:spPr>
        <p:txBody>
          <a:bodyPr/>
          <a:lstStyle>
            <a:lvl1pPr>
              <a:buNone/>
              <a:defRPr/>
            </a:lvl1pPr>
          </a:lstStyle>
          <a:p>
            <a:pPr lvl="0"/>
            <a:endParaRPr lang="en-GB"/>
          </a:p>
        </p:txBody>
      </p:sp>
      <p:sp>
        <p:nvSpPr>
          <p:cNvPr id="8" name="Text Placeholder 7">
            <a:extLst>
              <a:ext uri="{FF2B5EF4-FFF2-40B4-BE49-F238E27FC236}">
                <a16:creationId xmlns:a16="http://schemas.microsoft.com/office/drawing/2014/main" id="{8FE23809-F8A1-9343-ADC3-26664B527699}"/>
              </a:ext>
            </a:extLst>
          </p:cNvPr>
          <p:cNvSpPr>
            <a:spLocks noGrp="1"/>
          </p:cNvSpPr>
          <p:nvPr>
            <p:ph type="body" sz="quarter" idx="11"/>
          </p:nvPr>
        </p:nvSpPr>
        <p:spPr>
          <a:xfrm>
            <a:off x="304800" y="2782888"/>
            <a:ext cx="4029075" cy="3578225"/>
          </a:xfrm>
        </p:spPr>
        <p:txBody>
          <a:bodyPr/>
          <a:lstStyle>
            <a:lvl1pPr>
              <a:defRPr sz="4000" b="1">
                <a:solidFill>
                  <a:schemeClr val="tx1"/>
                </a:solidFill>
              </a:defRPr>
            </a:lvl1pPr>
          </a:lstStyle>
          <a:p>
            <a:pPr lvl="0"/>
            <a:r>
              <a:rPr lang="en-GB"/>
              <a:t>Click to edit Master text styles</a:t>
            </a:r>
          </a:p>
        </p:txBody>
      </p:sp>
      <p:sp>
        <p:nvSpPr>
          <p:cNvPr id="25" name="Text Placeholder 7">
            <a:extLst>
              <a:ext uri="{FF2B5EF4-FFF2-40B4-BE49-F238E27FC236}">
                <a16:creationId xmlns:a16="http://schemas.microsoft.com/office/drawing/2014/main" id="{085BA11D-7655-244D-AF41-69DA833FD81C}"/>
              </a:ext>
            </a:extLst>
          </p:cNvPr>
          <p:cNvSpPr>
            <a:spLocks noGrp="1"/>
          </p:cNvSpPr>
          <p:nvPr>
            <p:ph type="body" sz="quarter" idx="12"/>
          </p:nvPr>
        </p:nvSpPr>
        <p:spPr>
          <a:xfrm>
            <a:off x="4697895" y="2782888"/>
            <a:ext cx="7189305" cy="3578225"/>
          </a:xfrm>
        </p:spPr>
        <p:txBody>
          <a:bodyPr numCol="2" spcCol="360000"/>
          <a:lstStyle>
            <a:lvl1pPr>
              <a:defRPr b="1">
                <a:solidFill>
                  <a:srgbClr val="E40037"/>
                </a:solidFill>
              </a:defRPr>
            </a:lvl1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950957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Date Placeholder 3">
            <a:extLst>
              <a:ext uri="{FF2B5EF4-FFF2-40B4-BE49-F238E27FC236}">
                <a16:creationId xmlns:a16="http://schemas.microsoft.com/office/drawing/2014/main" id="{1749E296-6859-2F4E-BA22-092A1BA0324C}"/>
              </a:ext>
            </a:extLst>
          </p:cNvPr>
          <p:cNvSpPr>
            <a:spLocks noGrp="1"/>
          </p:cNvSpPr>
          <p:nvPr>
            <p:ph type="dt" sz="half" idx="10"/>
          </p:nvPr>
        </p:nvSpPr>
        <p:spPr>
          <a:xfrm>
            <a:off x="8803507" y="6589784"/>
            <a:ext cx="2193757"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14/08/2020</a:t>
            </a:r>
            <a:endParaRPr lang="en-GB">
              <a:solidFill>
                <a:schemeClr val="tx1">
                  <a:lumMod val="50000"/>
                  <a:lumOff val="50000"/>
                </a:schemeClr>
              </a:solidFill>
            </a:endParaRPr>
          </a:p>
        </p:txBody>
      </p:sp>
      <p:sp>
        <p:nvSpPr>
          <p:cNvPr id="18" name="Slide Number Placeholder 5">
            <a:extLst>
              <a:ext uri="{FF2B5EF4-FFF2-40B4-BE49-F238E27FC236}">
                <a16:creationId xmlns:a16="http://schemas.microsoft.com/office/drawing/2014/main" id="{34AC9866-0214-084F-846E-F31F9CB4422C}"/>
              </a:ext>
            </a:extLst>
          </p:cNvPr>
          <p:cNvSpPr>
            <a:spLocks noGrp="1"/>
          </p:cNvSpPr>
          <p:nvPr>
            <p:ph type="sldNum" sz="quarter" idx="4"/>
          </p:nvPr>
        </p:nvSpPr>
        <p:spPr>
          <a:xfrm>
            <a:off x="11082068" y="6589784"/>
            <a:ext cx="775636"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   </a:t>
            </a:r>
            <a:fld id="{5898CC38-F149-5B45-A1B4-290B41364A0C}" type="slidenum">
              <a:rPr lang="en-GB" smtClean="0"/>
              <a:pPr/>
              <a:t>‹#›</a:t>
            </a:fld>
            <a:endParaRPr lang="en-GB"/>
          </a:p>
        </p:txBody>
      </p:sp>
      <p:sp>
        <p:nvSpPr>
          <p:cNvPr id="19" name="Footer Placeholder 41">
            <a:extLst>
              <a:ext uri="{FF2B5EF4-FFF2-40B4-BE49-F238E27FC236}">
                <a16:creationId xmlns:a16="http://schemas.microsoft.com/office/drawing/2014/main" id="{04CCB840-365A-EE40-A0EA-430E077F4894}"/>
              </a:ext>
            </a:extLst>
          </p:cNvPr>
          <p:cNvSpPr>
            <a:spLocks noGrp="1"/>
          </p:cNvSpPr>
          <p:nvPr>
            <p:ph type="ftr" sz="quarter" idx="3"/>
          </p:nvPr>
        </p:nvSpPr>
        <p:spPr>
          <a:xfrm>
            <a:off x="304800" y="6593861"/>
            <a:ext cx="5981699" cy="136323"/>
          </a:xfrm>
          <a:prstGeom prst="rect">
            <a:avLst/>
          </a:prstGeom>
        </p:spPr>
        <p:txBody>
          <a:bodyPr vert="horz" lIns="0" tIns="45720" rIns="91440" bIns="45720" rtlCol="0" anchor="ctr"/>
          <a:lstStyle>
            <a:lvl1pPr algn="l">
              <a:defRPr sz="1200">
                <a:solidFill>
                  <a:schemeClr val="tx1">
                    <a:lumMod val="50000"/>
                    <a:lumOff val="50000"/>
                  </a:schemeClr>
                </a:solidFill>
              </a:defRPr>
            </a:lvl1pPr>
          </a:lstStyle>
          <a:p>
            <a:r>
              <a:rPr lang="en-GB">
                <a:solidFill>
                  <a:schemeClr val="tx1">
                    <a:lumMod val="50000"/>
                    <a:lumOff val="50000"/>
                  </a:schemeClr>
                </a:solidFill>
              </a:rPr>
              <a:t>Produced by Essex County Council Strategy Insight and Engagement</a:t>
            </a:r>
          </a:p>
        </p:txBody>
      </p:sp>
      <p:sp>
        <p:nvSpPr>
          <p:cNvPr id="23" name="Title 1">
            <a:extLst>
              <a:ext uri="{FF2B5EF4-FFF2-40B4-BE49-F238E27FC236}">
                <a16:creationId xmlns:a16="http://schemas.microsoft.com/office/drawing/2014/main" id="{703EF639-A73D-934E-8FAE-CA72CF5A91CB}"/>
              </a:ext>
            </a:extLst>
          </p:cNvPr>
          <p:cNvSpPr>
            <a:spLocks noGrp="1"/>
          </p:cNvSpPr>
          <p:nvPr>
            <p:ph type="title"/>
          </p:nvPr>
        </p:nvSpPr>
        <p:spPr>
          <a:xfrm>
            <a:off x="304799" y="427705"/>
            <a:ext cx="11552903" cy="619150"/>
          </a:xfrm>
          <a:prstGeom prst="rect">
            <a:avLst/>
          </a:prstGeom>
        </p:spPr>
        <p:txBody>
          <a:bodyPr anchor="b" anchorCtr="0"/>
          <a:lstStyle>
            <a:lvl1pPr>
              <a:defRPr>
                <a:solidFill>
                  <a:schemeClr val="tx1"/>
                </a:solidFill>
              </a:defRPr>
            </a:lvl1pPr>
          </a:lstStyle>
          <a:p>
            <a:r>
              <a:rPr lang="en-US"/>
              <a:t>Click to edit Master title style</a:t>
            </a:r>
          </a:p>
        </p:txBody>
      </p:sp>
      <p:sp>
        <p:nvSpPr>
          <p:cNvPr id="6" name="Text Placeholder 5">
            <a:extLst>
              <a:ext uri="{FF2B5EF4-FFF2-40B4-BE49-F238E27FC236}">
                <a16:creationId xmlns:a16="http://schemas.microsoft.com/office/drawing/2014/main" id="{34066570-E138-F84A-845A-2AE9A2D86611}"/>
              </a:ext>
            </a:extLst>
          </p:cNvPr>
          <p:cNvSpPr>
            <a:spLocks noGrp="1"/>
          </p:cNvSpPr>
          <p:nvPr>
            <p:ph type="body" sz="quarter" idx="11"/>
          </p:nvPr>
        </p:nvSpPr>
        <p:spPr>
          <a:xfrm>
            <a:off x="304800" y="1470992"/>
            <a:ext cx="5791200" cy="1073426"/>
          </a:xfrm>
          <a:ln>
            <a:noFill/>
          </a:ln>
        </p:spPr>
        <p:txBody>
          <a:bodyPr anchor="b" anchorCtr="0"/>
          <a:lstStyle>
            <a:lvl1pPr>
              <a:defRPr b="1">
                <a:solidFill>
                  <a:srgbClr val="FF0000"/>
                </a:solidFill>
              </a:defRPr>
            </a:lvl1pPr>
          </a:lstStyle>
          <a:p>
            <a:pPr lvl="0"/>
            <a:r>
              <a:rPr lang="en-GB"/>
              <a:t>Click to edit Master text styles</a:t>
            </a:r>
          </a:p>
        </p:txBody>
      </p:sp>
      <p:cxnSp>
        <p:nvCxnSpPr>
          <p:cNvPr id="8" name="Straight Connector 7">
            <a:extLst>
              <a:ext uri="{FF2B5EF4-FFF2-40B4-BE49-F238E27FC236}">
                <a16:creationId xmlns:a16="http://schemas.microsoft.com/office/drawing/2014/main" id="{8EB5E2B1-E0AD-A74D-8D29-7553EE72D62A}"/>
              </a:ext>
            </a:extLst>
          </p:cNvPr>
          <p:cNvCxnSpPr/>
          <p:nvPr userDrawn="1"/>
        </p:nvCxnSpPr>
        <p:spPr>
          <a:xfrm>
            <a:off x="304799" y="2689314"/>
            <a:ext cx="5791201" cy="0"/>
          </a:xfrm>
          <a:prstGeom prst="line">
            <a:avLst/>
          </a:prstGeom>
          <a:ln w="38100">
            <a:solidFill>
              <a:srgbClr val="E40037"/>
            </a:solidFill>
          </a:ln>
        </p:spPr>
        <p:style>
          <a:lnRef idx="1">
            <a:schemeClr val="accent1"/>
          </a:lnRef>
          <a:fillRef idx="0">
            <a:schemeClr val="accent1"/>
          </a:fillRef>
          <a:effectRef idx="0">
            <a:schemeClr val="accent1"/>
          </a:effectRef>
          <a:fontRef idx="minor">
            <a:schemeClr val="tx1"/>
          </a:fontRef>
        </p:style>
      </p:cxnSp>
      <p:sp>
        <p:nvSpPr>
          <p:cNvPr id="10" name="Picture Placeholder 9">
            <a:extLst>
              <a:ext uri="{FF2B5EF4-FFF2-40B4-BE49-F238E27FC236}">
                <a16:creationId xmlns:a16="http://schemas.microsoft.com/office/drawing/2014/main" id="{75C851F4-2387-B642-B537-B55929B4D222}"/>
              </a:ext>
            </a:extLst>
          </p:cNvPr>
          <p:cNvSpPr>
            <a:spLocks noGrp="1"/>
          </p:cNvSpPr>
          <p:nvPr>
            <p:ph type="pic" sz="quarter" idx="12"/>
          </p:nvPr>
        </p:nvSpPr>
        <p:spPr>
          <a:xfrm>
            <a:off x="304800" y="2843213"/>
            <a:ext cx="749300" cy="747712"/>
          </a:xfrm>
        </p:spPr>
        <p:txBody>
          <a:bodyPr/>
          <a:lstStyle/>
          <a:p>
            <a:endParaRPr lang="en-GB"/>
          </a:p>
        </p:txBody>
      </p:sp>
      <p:sp>
        <p:nvSpPr>
          <p:cNvPr id="25" name="Text Placeholder 24">
            <a:extLst>
              <a:ext uri="{FF2B5EF4-FFF2-40B4-BE49-F238E27FC236}">
                <a16:creationId xmlns:a16="http://schemas.microsoft.com/office/drawing/2014/main" id="{7D92DADC-D13B-AE4A-93B9-E45599CAF2CC}"/>
              </a:ext>
            </a:extLst>
          </p:cNvPr>
          <p:cNvSpPr>
            <a:spLocks noGrp="1"/>
          </p:cNvSpPr>
          <p:nvPr>
            <p:ph type="body" sz="quarter" idx="13"/>
          </p:nvPr>
        </p:nvSpPr>
        <p:spPr>
          <a:xfrm>
            <a:off x="1173026" y="2833688"/>
            <a:ext cx="4843462" cy="75723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26" name="Picture Placeholder 9">
            <a:extLst>
              <a:ext uri="{FF2B5EF4-FFF2-40B4-BE49-F238E27FC236}">
                <a16:creationId xmlns:a16="http://schemas.microsoft.com/office/drawing/2014/main" id="{6A51BBB2-35F6-9449-8886-5ACEB2BA3F79}"/>
              </a:ext>
            </a:extLst>
          </p:cNvPr>
          <p:cNvSpPr>
            <a:spLocks noGrp="1"/>
          </p:cNvSpPr>
          <p:nvPr>
            <p:ph type="pic" sz="quarter" idx="14"/>
          </p:nvPr>
        </p:nvSpPr>
        <p:spPr>
          <a:xfrm>
            <a:off x="304800" y="3697979"/>
            <a:ext cx="749300" cy="747712"/>
          </a:xfrm>
        </p:spPr>
        <p:txBody>
          <a:bodyPr/>
          <a:lstStyle/>
          <a:p>
            <a:endParaRPr lang="en-GB"/>
          </a:p>
        </p:txBody>
      </p:sp>
      <p:sp>
        <p:nvSpPr>
          <p:cNvPr id="27" name="Text Placeholder 24">
            <a:extLst>
              <a:ext uri="{FF2B5EF4-FFF2-40B4-BE49-F238E27FC236}">
                <a16:creationId xmlns:a16="http://schemas.microsoft.com/office/drawing/2014/main" id="{69C765A0-6DDC-9444-8A92-5265C7E5D769}"/>
              </a:ext>
            </a:extLst>
          </p:cNvPr>
          <p:cNvSpPr>
            <a:spLocks noGrp="1"/>
          </p:cNvSpPr>
          <p:nvPr>
            <p:ph type="body" sz="quarter" idx="15"/>
          </p:nvPr>
        </p:nvSpPr>
        <p:spPr>
          <a:xfrm>
            <a:off x="1173026" y="3688454"/>
            <a:ext cx="4843462" cy="75723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28" name="Picture Placeholder 9">
            <a:extLst>
              <a:ext uri="{FF2B5EF4-FFF2-40B4-BE49-F238E27FC236}">
                <a16:creationId xmlns:a16="http://schemas.microsoft.com/office/drawing/2014/main" id="{EBAD0DD9-CC87-C743-9F53-77274C265EF3}"/>
              </a:ext>
            </a:extLst>
          </p:cNvPr>
          <p:cNvSpPr>
            <a:spLocks noGrp="1"/>
          </p:cNvSpPr>
          <p:nvPr>
            <p:ph type="pic" sz="quarter" idx="16"/>
          </p:nvPr>
        </p:nvSpPr>
        <p:spPr>
          <a:xfrm>
            <a:off x="304800" y="4552745"/>
            <a:ext cx="749300" cy="747712"/>
          </a:xfrm>
        </p:spPr>
        <p:txBody>
          <a:bodyPr/>
          <a:lstStyle/>
          <a:p>
            <a:endParaRPr lang="en-GB"/>
          </a:p>
        </p:txBody>
      </p:sp>
      <p:sp>
        <p:nvSpPr>
          <p:cNvPr id="29" name="Text Placeholder 24">
            <a:extLst>
              <a:ext uri="{FF2B5EF4-FFF2-40B4-BE49-F238E27FC236}">
                <a16:creationId xmlns:a16="http://schemas.microsoft.com/office/drawing/2014/main" id="{07B0F145-20B6-E043-824D-D3E20029E986}"/>
              </a:ext>
            </a:extLst>
          </p:cNvPr>
          <p:cNvSpPr>
            <a:spLocks noGrp="1"/>
          </p:cNvSpPr>
          <p:nvPr>
            <p:ph type="body" sz="quarter" idx="17"/>
          </p:nvPr>
        </p:nvSpPr>
        <p:spPr>
          <a:xfrm>
            <a:off x="1173026" y="4543220"/>
            <a:ext cx="4843462" cy="75723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30" name="Picture Placeholder 9">
            <a:extLst>
              <a:ext uri="{FF2B5EF4-FFF2-40B4-BE49-F238E27FC236}">
                <a16:creationId xmlns:a16="http://schemas.microsoft.com/office/drawing/2014/main" id="{CB13EB54-DCCD-4544-9336-F6F2B72103B0}"/>
              </a:ext>
            </a:extLst>
          </p:cNvPr>
          <p:cNvSpPr>
            <a:spLocks noGrp="1"/>
          </p:cNvSpPr>
          <p:nvPr>
            <p:ph type="pic" sz="quarter" idx="18"/>
          </p:nvPr>
        </p:nvSpPr>
        <p:spPr>
          <a:xfrm>
            <a:off x="304800" y="5407511"/>
            <a:ext cx="749300" cy="747712"/>
          </a:xfrm>
        </p:spPr>
        <p:txBody>
          <a:bodyPr/>
          <a:lstStyle/>
          <a:p>
            <a:endParaRPr lang="en-GB"/>
          </a:p>
        </p:txBody>
      </p:sp>
      <p:sp>
        <p:nvSpPr>
          <p:cNvPr id="31" name="Text Placeholder 24">
            <a:extLst>
              <a:ext uri="{FF2B5EF4-FFF2-40B4-BE49-F238E27FC236}">
                <a16:creationId xmlns:a16="http://schemas.microsoft.com/office/drawing/2014/main" id="{DDB371CC-1AA4-664A-855C-6B8105F4C045}"/>
              </a:ext>
            </a:extLst>
          </p:cNvPr>
          <p:cNvSpPr>
            <a:spLocks noGrp="1"/>
          </p:cNvSpPr>
          <p:nvPr>
            <p:ph type="body" sz="quarter" idx="19"/>
          </p:nvPr>
        </p:nvSpPr>
        <p:spPr>
          <a:xfrm>
            <a:off x="1173026" y="5397986"/>
            <a:ext cx="4843462" cy="75723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32" name="Text Placeholder 5">
            <a:extLst>
              <a:ext uri="{FF2B5EF4-FFF2-40B4-BE49-F238E27FC236}">
                <a16:creationId xmlns:a16="http://schemas.microsoft.com/office/drawing/2014/main" id="{FC835E6B-307F-5B42-90D7-3BE86B9A68E1}"/>
              </a:ext>
            </a:extLst>
          </p:cNvPr>
          <p:cNvSpPr>
            <a:spLocks noGrp="1"/>
          </p:cNvSpPr>
          <p:nvPr>
            <p:ph type="body" sz="quarter" idx="20"/>
          </p:nvPr>
        </p:nvSpPr>
        <p:spPr>
          <a:xfrm>
            <a:off x="6146014" y="1470992"/>
            <a:ext cx="5791200" cy="1073426"/>
          </a:xfrm>
          <a:ln>
            <a:noFill/>
          </a:ln>
        </p:spPr>
        <p:txBody>
          <a:bodyPr anchor="b" anchorCtr="0"/>
          <a:lstStyle>
            <a:lvl1pPr>
              <a:defRPr b="1">
                <a:solidFill>
                  <a:srgbClr val="FF0000"/>
                </a:solidFill>
              </a:defRPr>
            </a:lvl1pPr>
          </a:lstStyle>
          <a:p>
            <a:pPr lvl="0"/>
            <a:r>
              <a:rPr lang="en-GB"/>
              <a:t>Click to edit Master text styles</a:t>
            </a:r>
          </a:p>
        </p:txBody>
      </p:sp>
      <p:cxnSp>
        <p:nvCxnSpPr>
          <p:cNvPr id="33" name="Straight Connector 32">
            <a:extLst>
              <a:ext uri="{FF2B5EF4-FFF2-40B4-BE49-F238E27FC236}">
                <a16:creationId xmlns:a16="http://schemas.microsoft.com/office/drawing/2014/main" id="{88628688-AE8E-684B-A21D-081B682BA084}"/>
              </a:ext>
            </a:extLst>
          </p:cNvPr>
          <p:cNvCxnSpPr/>
          <p:nvPr userDrawn="1"/>
        </p:nvCxnSpPr>
        <p:spPr>
          <a:xfrm>
            <a:off x="6066501" y="2689314"/>
            <a:ext cx="5791201" cy="0"/>
          </a:xfrm>
          <a:prstGeom prst="line">
            <a:avLst/>
          </a:prstGeom>
          <a:ln w="38100">
            <a:solidFill>
              <a:srgbClr val="E40037"/>
            </a:solidFill>
          </a:ln>
        </p:spPr>
        <p:style>
          <a:lnRef idx="1">
            <a:schemeClr val="accent1"/>
          </a:lnRef>
          <a:fillRef idx="0">
            <a:schemeClr val="accent1"/>
          </a:fillRef>
          <a:effectRef idx="0">
            <a:schemeClr val="accent1"/>
          </a:effectRef>
          <a:fontRef idx="minor">
            <a:schemeClr val="tx1"/>
          </a:fontRef>
        </p:style>
      </p:cxnSp>
      <p:sp>
        <p:nvSpPr>
          <p:cNvPr id="34" name="Picture Placeholder 9">
            <a:extLst>
              <a:ext uri="{FF2B5EF4-FFF2-40B4-BE49-F238E27FC236}">
                <a16:creationId xmlns:a16="http://schemas.microsoft.com/office/drawing/2014/main" id="{52B40F2D-D18C-4746-9C7C-40CBAC3C49F4}"/>
              </a:ext>
            </a:extLst>
          </p:cNvPr>
          <p:cNvSpPr>
            <a:spLocks noGrp="1"/>
          </p:cNvSpPr>
          <p:nvPr>
            <p:ph type="pic" sz="quarter" idx="21"/>
          </p:nvPr>
        </p:nvSpPr>
        <p:spPr>
          <a:xfrm>
            <a:off x="6146014" y="2843213"/>
            <a:ext cx="749300" cy="747712"/>
          </a:xfrm>
        </p:spPr>
        <p:txBody>
          <a:bodyPr/>
          <a:lstStyle/>
          <a:p>
            <a:endParaRPr lang="en-GB"/>
          </a:p>
        </p:txBody>
      </p:sp>
      <p:sp>
        <p:nvSpPr>
          <p:cNvPr id="35" name="Text Placeholder 24">
            <a:extLst>
              <a:ext uri="{FF2B5EF4-FFF2-40B4-BE49-F238E27FC236}">
                <a16:creationId xmlns:a16="http://schemas.microsoft.com/office/drawing/2014/main" id="{E30FB778-CD78-E940-9C4E-930564DA18A0}"/>
              </a:ext>
            </a:extLst>
          </p:cNvPr>
          <p:cNvSpPr>
            <a:spLocks noGrp="1"/>
          </p:cNvSpPr>
          <p:nvPr>
            <p:ph type="body" sz="quarter" idx="22"/>
          </p:nvPr>
        </p:nvSpPr>
        <p:spPr>
          <a:xfrm>
            <a:off x="7014240" y="2833688"/>
            <a:ext cx="4843462" cy="75723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36" name="Picture Placeholder 9">
            <a:extLst>
              <a:ext uri="{FF2B5EF4-FFF2-40B4-BE49-F238E27FC236}">
                <a16:creationId xmlns:a16="http://schemas.microsoft.com/office/drawing/2014/main" id="{35DE5E7C-801C-6B44-9E52-804CA9A92A3A}"/>
              </a:ext>
            </a:extLst>
          </p:cNvPr>
          <p:cNvSpPr>
            <a:spLocks noGrp="1"/>
          </p:cNvSpPr>
          <p:nvPr>
            <p:ph type="pic" sz="quarter" idx="23"/>
          </p:nvPr>
        </p:nvSpPr>
        <p:spPr>
          <a:xfrm>
            <a:off x="6146014" y="3697979"/>
            <a:ext cx="749300" cy="747712"/>
          </a:xfrm>
        </p:spPr>
        <p:txBody>
          <a:bodyPr/>
          <a:lstStyle/>
          <a:p>
            <a:endParaRPr lang="en-GB"/>
          </a:p>
        </p:txBody>
      </p:sp>
      <p:sp>
        <p:nvSpPr>
          <p:cNvPr id="37" name="Text Placeholder 24">
            <a:extLst>
              <a:ext uri="{FF2B5EF4-FFF2-40B4-BE49-F238E27FC236}">
                <a16:creationId xmlns:a16="http://schemas.microsoft.com/office/drawing/2014/main" id="{7F7CB08F-A21A-AC47-A26D-BD054216CF98}"/>
              </a:ext>
            </a:extLst>
          </p:cNvPr>
          <p:cNvSpPr>
            <a:spLocks noGrp="1"/>
          </p:cNvSpPr>
          <p:nvPr>
            <p:ph type="body" sz="quarter" idx="24"/>
          </p:nvPr>
        </p:nvSpPr>
        <p:spPr>
          <a:xfrm>
            <a:off x="7014240" y="3688454"/>
            <a:ext cx="4843462" cy="75723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38" name="Picture Placeholder 9">
            <a:extLst>
              <a:ext uri="{FF2B5EF4-FFF2-40B4-BE49-F238E27FC236}">
                <a16:creationId xmlns:a16="http://schemas.microsoft.com/office/drawing/2014/main" id="{9B55C9A7-79E4-1146-96C4-D754CD2DD139}"/>
              </a:ext>
            </a:extLst>
          </p:cNvPr>
          <p:cNvSpPr>
            <a:spLocks noGrp="1"/>
          </p:cNvSpPr>
          <p:nvPr>
            <p:ph type="pic" sz="quarter" idx="25"/>
          </p:nvPr>
        </p:nvSpPr>
        <p:spPr>
          <a:xfrm>
            <a:off x="6146014" y="4552745"/>
            <a:ext cx="749300" cy="747712"/>
          </a:xfrm>
        </p:spPr>
        <p:txBody>
          <a:bodyPr/>
          <a:lstStyle/>
          <a:p>
            <a:endParaRPr lang="en-GB"/>
          </a:p>
        </p:txBody>
      </p:sp>
      <p:sp>
        <p:nvSpPr>
          <p:cNvPr id="39" name="Text Placeholder 24">
            <a:extLst>
              <a:ext uri="{FF2B5EF4-FFF2-40B4-BE49-F238E27FC236}">
                <a16:creationId xmlns:a16="http://schemas.microsoft.com/office/drawing/2014/main" id="{A5F71D67-2D2F-554C-8C91-470D1E4C09A0}"/>
              </a:ext>
            </a:extLst>
          </p:cNvPr>
          <p:cNvSpPr>
            <a:spLocks noGrp="1"/>
          </p:cNvSpPr>
          <p:nvPr>
            <p:ph type="body" sz="quarter" idx="26"/>
          </p:nvPr>
        </p:nvSpPr>
        <p:spPr>
          <a:xfrm>
            <a:off x="7014240" y="4543220"/>
            <a:ext cx="4843462" cy="75723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0" name="Picture Placeholder 9">
            <a:extLst>
              <a:ext uri="{FF2B5EF4-FFF2-40B4-BE49-F238E27FC236}">
                <a16:creationId xmlns:a16="http://schemas.microsoft.com/office/drawing/2014/main" id="{FFF82DB7-BA23-8741-90E6-68582BC84437}"/>
              </a:ext>
            </a:extLst>
          </p:cNvPr>
          <p:cNvSpPr>
            <a:spLocks noGrp="1"/>
          </p:cNvSpPr>
          <p:nvPr>
            <p:ph type="pic" sz="quarter" idx="27"/>
          </p:nvPr>
        </p:nvSpPr>
        <p:spPr>
          <a:xfrm>
            <a:off x="6146014" y="5407511"/>
            <a:ext cx="749300" cy="747712"/>
          </a:xfrm>
        </p:spPr>
        <p:txBody>
          <a:bodyPr/>
          <a:lstStyle/>
          <a:p>
            <a:endParaRPr lang="en-GB"/>
          </a:p>
        </p:txBody>
      </p:sp>
      <p:sp>
        <p:nvSpPr>
          <p:cNvPr id="41" name="Text Placeholder 24">
            <a:extLst>
              <a:ext uri="{FF2B5EF4-FFF2-40B4-BE49-F238E27FC236}">
                <a16:creationId xmlns:a16="http://schemas.microsoft.com/office/drawing/2014/main" id="{F0C9BC9A-FBD2-8447-B14B-34A67422E3FF}"/>
              </a:ext>
            </a:extLst>
          </p:cNvPr>
          <p:cNvSpPr>
            <a:spLocks noGrp="1"/>
          </p:cNvSpPr>
          <p:nvPr>
            <p:ph type="body" sz="quarter" idx="28"/>
          </p:nvPr>
        </p:nvSpPr>
        <p:spPr>
          <a:xfrm>
            <a:off x="7014240" y="5397986"/>
            <a:ext cx="4843462" cy="75723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4146328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803508" y="6589788"/>
            <a:ext cx="2193757"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14/08/2020</a:t>
            </a:r>
            <a:endParaRPr lang="en-GB">
              <a:solidFill>
                <a:schemeClr val="tx1">
                  <a:lumMod val="50000"/>
                  <a:lumOff val="50000"/>
                </a:schemeClr>
              </a:solidFill>
            </a:endParaRPr>
          </a:p>
        </p:txBody>
      </p:sp>
      <p:sp>
        <p:nvSpPr>
          <p:cNvPr id="6" name="Slide Number Placeholder 5"/>
          <p:cNvSpPr>
            <a:spLocks noGrp="1"/>
          </p:cNvSpPr>
          <p:nvPr>
            <p:ph type="sldNum" sz="quarter" idx="4"/>
          </p:nvPr>
        </p:nvSpPr>
        <p:spPr>
          <a:xfrm>
            <a:off x="11082070" y="6589788"/>
            <a:ext cx="775636"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   </a:t>
            </a:r>
            <a:fld id="{5898CC38-F149-5B45-A1B4-290B41364A0C}" type="slidenum">
              <a:rPr lang="en-GB" smtClean="0"/>
              <a:pPr/>
              <a:t>‹#›</a:t>
            </a:fld>
            <a:endParaRPr lang="en-GB"/>
          </a:p>
        </p:txBody>
      </p:sp>
      <p:sp>
        <p:nvSpPr>
          <p:cNvPr id="41" name="Title Placeholder 40">
            <a:extLst>
              <a:ext uri="{FF2B5EF4-FFF2-40B4-BE49-F238E27FC236}">
                <a16:creationId xmlns:a16="http://schemas.microsoft.com/office/drawing/2014/main" id="{2E204B7C-38DB-D44C-A60D-8DB1BC321B7A}"/>
              </a:ext>
            </a:extLst>
          </p:cNvPr>
          <p:cNvSpPr>
            <a:spLocks noGrp="1"/>
          </p:cNvSpPr>
          <p:nvPr>
            <p:ph type="title"/>
          </p:nvPr>
        </p:nvSpPr>
        <p:spPr>
          <a:xfrm>
            <a:off x="304802" y="264143"/>
            <a:ext cx="11552903" cy="701061"/>
          </a:xfrm>
          <a:prstGeom prst="rect">
            <a:avLst/>
          </a:prstGeom>
        </p:spPr>
        <p:txBody>
          <a:bodyPr vert="horz" lIns="91440" tIns="45720" rIns="91440" bIns="0" rtlCol="0" anchor="b" anchorCtr="0">
            <a:normAutofit/>
          </a:bodyPr>
          <a:lstStyle/>
          <a:p>
            <a:r>
              <a:rPr lang="en-US"/>
              <a:t>Click to edit Master title style</a:t>
            </a:r>
            <a:endParaRPr lang="en-GB"/>
          </a:p>
        </p:txBody>
      </p:sp>
      <p:sp>
        <p:nvSpPr>
          <p:cNvPr id="42" name="Footer Placeholder 41">
            <a:extLst>
              <a:ext uri="{FF2B5EF4-FFF2-40B4-BE49-F238E27FC236}">
                <a16:creationId xmlns:a16="http://schemas.microsoft.com/office/drawing/2014/main" id="{2944441C-D833-E34A-B4E2-6AA9068025A6}"/>
              </a:ext>
            </a:extLst>
          </p:cNvPr>
          <p:cNvSpPr>
            <a:spLocks noGrp="1"/>
          </p:cNvSpPr>
          <p:nvPr>
            <p:ph type="ftr" sz="quarter" idx="3"/>
          </p:nvPr>
        </p:nvSpPr>
        <p:spPr>
          <a:xfrm>
            <a:off x="304801" y="6593865"/>
            <a:ext cx="5981699" cy="136323"/>
          </a:xfrm>
          <a:prstGeom prst="rect">
            <a:avLst/>
          </a:prstGeom>
        </p:spPr>
        <p:txBody>
          <a:bodyPr vert="horz" lIns="0" tIns="45720" rIns="91440" bIns="45720" rtlCol="0" anchor="ctr"/>
          <a:lstStyle>
            <a:lvl1pPr algn="l">
              <a:defRPr sz="1200">
                <a:solidFill>
                  <a:schemeClr val="tx1">
                    <a:lumMod val="50000"/>
                    <a:lumOff val="50000"/>
                  </a:schemeClr>
                </a:solidFill>
              </a:defRPr>
            </a:lvl1pPr>
          </a:lstStyle>
          <a:p>
            <a:r>
              <a:rPr lang="en-GB">
                <a:solidFill>
                  <a:schemeClr val="tx1">
                    <a:lumMod val="50000"/>
                    <a:lumOff val="50000"/>
                  </a:schemeClr>
                </a:solidFill>
              </a:rPr>
              <a:t>Produced by Essex County Council Strategy Insight and Engagement</a:t>
            </a:r>
          </a:p>
        </p:txBody>
      </p:sp>
      <p:sp>
        <p:nvSpPr>
          <p:cNvPr id="60" name="Text Placeholder 59">
            <a:extLst>
              <a:ext uri="{FF2B5EF4-FFF2-40B4-BE49-F238E27FC236}">
                <a16:creationId xmlns:a16="http://schemas.microsoft.com/office/drawing/2014/main" id="{D1054F53-AEA0-8E42-9EE5-F077D8A18FC8}"/>
              </a:ext>
            </a:extLst>
          </p:cNvPr>
          <p:cNvSpPr>
            <a:spLocks noGrp="1"/>
          </p:cNvSpPr>
          <p:nvPr>
            <p:ph type="body" idx="1"/>
          </p:nvPr>
        </p:nvSpPr>
        <p:spPr>
          <a:xfrm>
            <a:off x="304802" y="1257300"/>
            <a:ext cx="11552903" cy="49196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06480838"/>
      </p:ext>
    </p:extLst>
  </p:cSld>
  <p:clrMap bg1="lt1" tx1="dk1" bg2="lt2" tx2="dk2" accent1="accent1" accent2="accent2" accent3="accent3" accent4="accent4" accent5="accent5" accent6="accent6" hlink="hlink" folHlink="folHlink"/>
  <p:sldLayoutIdLst>
    <p:sldLayoutId id="2147483661" r:id="rId1"/>
    <p:sldLayoutId id="2147483670" r:id="rId2"/>
    <p:sldLayoutId id="2147483669" r:id="rId3"/>
    <p:sldLayoutId id="2147483668" r:id="rId4"/>
    <p:sldLayoutId id="2147483664" r:id="rId5"/>
    <p:sldLayoutId id="2147483666" r:id="rId6"/>
    <p:sldLayoutId id="2147483662" r:id="rId7"/>
    <p:sldLayoutId id="2147483663" r:id="rId8"/>
    <p:sldLayoutId id="2147483665" r:id="rId9"/>
    <p:sldLayoutId id="2147483667" r:id="rId10"/>
    <p:sldLayoutId id="2147483671" r:id="rId11"/>
  </p:sldLayoutIdLst>
  <p:hf hdr="0"/>
  <p:txStyles>
    <p:titleStyle>
      <a:lvl1pPr algn="l" defTabSz="914377" rtl="0" eaLnBrk="1" latinLnBrk="0" hangingPunct="1">
        <a:lnSpc>
          <a:spcPct val="100000"/>
        </a:lnSpc>
        <a:spcBef>
          <a:spcPct val="0"/>
        </a:spcBef>
        <a:buNone/>
        <a:defRPr sz="3600" b="1" kern="1200">
          <a:solidFill>
            <a:srgbClr val="E40037"/>
          </a:solidFill>
          <a:latin typeface="+mn-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534975" indent="-268281" algn="l" defTabSz="914377" rtl="0" eaLnBrk="1" latinLnBrk="0" hangingPunct="1">
        <a:lnSpc>
          <a:spcPct val="90000"/>
        </a:lnSpc>
        <a:spcBef>
          <a:spcPts val="500"/>
        </a:spcBef>
        <a:buFont typeface="Arial" panose="020B0604020202020204" pitchFamily="34" charset="0"/>
        <a:buChar char="•"/>
        <a:tabLst/>
        <a:defRPr sz="2400" kern="1200">
          <a:solidFill>
            <a:schemeClr val="tx1"/>
          </a:solidFill>
          <a:latin typeface="+mn-lt"/>
          <a:ea typeface="+mn-ea"/>
          <a:cs typeface="+mn-cs"/>
        </a:defRPr>
      </a:lvl2pPr>
      <a:lvl3pPr marL="757220" indent="-222245" algn="l" defTabSz="914377" rtl="0" eaLnBrk="1" latinLnBrk="0" hangingPunct="1">
        <a:lnSpc>
          <a:spcPct val="90000"/>
        </a:lnSpc>
        <a:spcBef>
          <a:spcPts val="500"/>
        </a:spcBef>
        <a:buFont typeface="Arial" panose="020B0604020202020204" pitchFamily="34" charset="0"/>
        <a:buChar char="•"/>
        <a:tabLst/>
        <a:defRPr sz="1800" kern="1200">
          <a:solidFill>
            <a:schemeClr val="tx1"/>
          </a:solidFill>
          <a:latin typeface="+mn-lt"/>
          <a:ea typeface="+mn-ea"/>
          <a:cs typeface="+mn-cs"/>
        </a:defRPr>
      </a:lvl3pPr>
      <a:lvl4pPr marL="977876" indent="-220657" algn="l" defTabSz="914377" rtl="0" eaLnBrk="1" latinLnBrk="0" hangingPunct="1">
        <a:lnSpc>
          <a:spcPct val="90000"/>
        </a:lnSpc>
        <a:spcBef>
          <a:spcPts val="500"/>
        </a:spcBef>
        <a:buFont typeface="Arial" panose="020B0604020202020204" pitchFamily="34" charset="0"/>
        <a:buChar char="•"/>
        <a:tabLst/>
        <a:defRPr sz="1400" kern="1200">
          <a:solidFill>
            <a:schemeClr val="tx1"/>
          </a:solidFill>
          <a:latin typeface="+mn-lt"/>
          <a:ea typeface="+mn-ea"/>
          <a:cs typeface="+mn-cs"/>
        </a:defRPr>
      </a:lvl4pPr>
      <a:lvl5pPr marL="1211232" indent="-233357" algn="l" defTabSz="914377" rtl="0" eaLnBrk="1" latinLnBrk="0" hangingPunct="1">
        <a:lnSpc>
          <a:spcPct val="90000"/>
        </a:lnSpc>
        <a:spcBef>
          <a:spcPts val="500"/>
        </a:spcBef>
        <a:buFont typeface="Arial" panose="020B0604020202020204" pitchFamily="34" charset="0"/>
        <a:buChar char="•"/>
        <a:tabLst/>
        <a:defRPr sz="14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4C1672-D60B-45EF-A4EE-F4A22DF11CAF}"/>
              </a:ext>
            </a:extLst>
          </p:cNvPr>
          <p:cNvSpPr>
            <a:spLocks noGrp="1"/>
          </p:cNvSpPr>
          <p:nvPr>
            <p:ph type="title"/>
          </p:nvPr>
        </p:nvSpPr>
        <p:spPr>
          <a:xfrm>
            <a:off x="306000" y="252000"/>
            <a:ext cx="11552400" cy="820800"/>
          </a:xfrm>
          <a:prstGeom prst="rect">
            <a:avLst/>
          </a:prstGeom>
        </p:spPr>
        <p:txBody>
          <a:bodyPr vert="horz" lIns="90000" tIns="45720" rIns="90000" bIns="0" rtlCol="0" anchor="b" anchorCtr="0">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7DBB563-2AAA-47EE-B9DD-8EB566057FC1}"/>
              </a:ext>
            </a:extLst>
          </p:cNvPr>
          <p:cNvSpPr>
            <a:spLocks noGrp="1"/>
          </p:cNvSpPr>
          <p:nvPr>
            <p:ph type="body" idx="1"/>
          </p:nvPr>
        </p:nvSpPr>
        <p:spPr>
          <a:xfrm>
            <a:off x="306000" y="1256400"/>
            <a:ext cx="11552400" cy="4921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39A4C9-558C-43EA-AA5D-420B7669B930}"/>
              </a:ext>
            </a:extLst>
          </p:cNvPr>
          <p:cNvSpPr>
            <a:spLocks noGrp="1"/>
          </p:cNvSpPr>
          <p:nvPr>
            <p:ph type="dt" sz="half" idx="2"/>
          </p:nvPr>
        </p:nvSpPr>
        <p:spPr>
          <a:xfrm>
            <a:off x="8802000" y="6591600"/>
            <a:ext cx="2192400" cy="136800"/>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fld id="{DC13AD85-CE77-4F8C-BEB7-3D123B861324}" type="datetime1">
              <a:rPr lang="en-GB" smtClean="0"/>
              <a:t>28/03/2022</a:t>
            </a:fld>
            <a:endParaRPr lang="en-GB"/>
          </a:p>
        </p:txBody>
      </p:sp>
      <p:sp>
        <p:nvSpPr>
          <p:cNvPr id="5" name="Footer Placeholder 4">
            <a:extLst>
              <a:ext uri="{FF2B5EF4-FFF2-40B4-BE49-F238E27FC236}">
                <a16:creationId xmlns:a16="http://schemas.microsoft.com/office/drawing/2014/main" id="{090C1CA4-DD64-49C3-83E9-96543AE2DF8A}"/>
              </a:ext>
            </a:extLst>
          </p:cNvPr>
          <p:cNvSpPr>
            <a:spLocks noGrp="1"/>
          </p:cNvSpPr>
          <p:nvPr>
            <p:ph type="ftr" sz="quarter" idx="3"/>
          </p:nvPr>
        </p:nvSpPr>
        <p:spPr>
          <a:xfrm>
            <a:off x="306000" y="6591600"/>
            <a:ext cx="5760000" cy="136800"/>
          </a:xfrm>
          <a:prstGeom prst="rect">
            <a:avLst/>
          </a:prstGeom>
        </p:spPr>
        <p:txBody>
          <a:bodyPr vert="horz" lIns="0" tIns="45720" rIns="91440" bIns="45720" rtlCol="0" anchor="ctr"/>
          <a:lstStyle>
            <a:lvl1pPr algn="l">
              <a:defRPr sz="1200">
                <a:solidFill>
                  <a:schemeClr val="tx1">
                    <a:lumMod val="50000"/>
                    <a:lumOff val="50000"/>
                  </a:schemeClr>
                </a:solidFill>
              </a:defRPr>
            </a:lvl1pPr>
          </a:lstStyle>
          <a:p>
            <a:r>
              <a:rPr lang="en-GB">
                <a:solidFill>
                  <a:schemeClr val="tx1">
                    <a:lumMod val="50000"/>
                    <a:lumOff val="50000"/>
                  </a:schemeClr>
                </a:solidFill>
              </a:rPr>
              <a:t>Produced by Essex County Council Strategy Insight and Engagement</a:t>
            </a:r>
          </a:p>
        </p:txBody>
      </p:sp>
      <p:sp>
        <p:nvSpPr>
          <p:cNvPr id="6" name="Slide Number Placeholder 5">
            <a:extLst>
              <a:ext uri="{FF2B5EF4-FFF2-40B4-BE49-F238E27FC236}">
                <a16:creationId xmlns:a16="http://schemas.microsoft.com/office/drawing/2014/main" id="{8C0FD232-A4AF-40A0-AB2E-8A02FF21016E}"/>
              </a:ext>
            </a:extLst>
          </p:cNvPr>
          <p:cNvSpPr>
            <a:spLocks noGrp="1"/>
          </p:cNvSpPr>
          <p:nvPr>
            <p:ph type="sldNum" sz="quarter" idx="4"/>
          </p:nvPr>
        </p:nvSpPr>
        <p:spPr>
          <a:xfrm>
            <a:off x="11080800" y="6591600"/>
            <a:ext cx="777600" cy="136800"/>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   </a:t>
            </a:r>
            <a:fld id="{5898CC38-F149-5B45-A1B4-290B41364A0C}" type="slidenum">
              <a:rPr lang="en-GB" smtClean="0"/>
              <a:pPr/>
              <a:t>‹#›</a:t>
            </a:fld>
            <a:endParaRPr lang="en-GB"/>
          </a:p>
        </p:txBody>
      </p:sp>
    </p:spTree>
    <p:extLst>
      <p:ext uri="{BB962C8B-B14F-4D97-AF65-F5344CB8AC3E}">
        <p14:creationId xmlns:p14="http://schemas.microsoft.com/office/powerpoint/2010/main" val="4051260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p:txStyles>
    <p:titleStyle>
      <a:lvl1pPr algn="l" defTabSz="914377" rtl="0" eaLnBrk="1" latinLnBrk="0" hangingPunct="1">
        <a:lnSpc>
          <a:spcPct val="90000"/>
        </a:lnSpc>
        <a:spcBef>
          <a:spcPct val="0"/>
        </a:spcBef>
        <a:buNone/>
        <a:defRPr sz="3600" b="1" kern="1200">
          <a:solidFill>
            <a:schemeClr val="accent1"/>
          </a:solidFill>
          <a:latin typeface="+mj-lt"/>
          <a:ea typeface="+mj-ea"/>
          <a:cs typeface="+mj-cs"/>
        </a:defRPr>
      </a:lvl1pPr>
    </p:titleStyle>
    <p:bodyStyle>
      <a:lvl1pPr marL="233994" indent="-233994" algn="l" defTabSz="914377"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467988" indent="-233994" algn="l" defTabSz="914377"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701982" indent="-233994" algn="l" defTabSz="914377"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935977" indent="-233994" algn="l" defTabSz="914377"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1169971" indent="-233994" algn="l" defTabSz="914377"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3" Type="http://schemas.openxmlformats.org/officeDocument/2006/relationships/hyperlink" Target="https://consultations.essex.gov.uk/commissioning-delivery/carers-survey/" TargetMode="External"/><Relationship Id="rId2" Type="http://schemas.openxmlformats.org/officeDocument/2006/relationships/notesSlide" Target="../notesSlides/notesSlide18.xml"/><Relationship Id="rId1" Type="http://schemas.openxmlformats.org/officeDocument/2006/relationships/slideLayout" Target="../slideLayouts/slideLayout16.xml"/><Relationship Id="rId4" Type="http://schemas.openxmlformats.org/officeDocument/2006/relationships/hyperlink" Target="https://consultations.essex.gov.uk/rci/65ee3069/supporting_documents/Carers%20consultation%20copy%20of%20questions.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image" Target="../media/image5.png"/><Relationship Id="rId7"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6.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4899"/>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CD98414-47A5-E248-826D-6203F3BFE4B5}"/>
              </a:ext>
            </a:extLst>
          </p:cNvPr>
          <p:cNvSpPr>
            <a:spLocks noGrp="1"/>
          </p:cNvSpPr>
          <p:nvPr>
            <p:ph type="subTitle" idx="1"/>
          </p:nvPr>
        </p:nvSpPr>
        <p:spPr>
          <a:xfrm>
            <a:off x="914399" y="1183746"/>
            <a:ext cx="9042401" cy="5247034"/>
          </a:xfrm>
        </p:spPr>
        <p:txBody>
          <a:bodyPr vert="horz" lIns="91440" tIns="45720" rIns="91440" bIns="45720" rtlCol="0" anchor="t">
            <a:normAutofit fontScale="92500" lnSpcReduction="10000"/>
          </a:bodyPr>
          <a:lstStyle/>
          <a:p>
            <a:pPr>
              <a:lnSpc>
                <a:spcPct val="107000"/>
              </a:lnSpc>
              <a:spcAft>
                <a:spcPts val="800"/>
              </a:spcAft>
              <a:defRPr/>
            </a:pPr>
            <a:r>
              <a:rPr lang="en-GB" sz="4000" b="1" dirty="0">
                <a:latin typeface="+mj-lt"/>
                <a:ea typeface="Calibri" panose="020F0502020204030204" pitchFamily="34" charset="0"/>
                <a:cs typeface="Arial"/>
              </a:rPr>
              <a:t>Essex Carers All-Age Strategy 2022-26 Consultation Report</a:t>
            </a:r>
          </a:p>
          <a:p>
            <a:pPr>
              <a:lnSpc>
                <a:spcPct val="107000"/>
              </a:lnSpc>
              <a:spcAft>
                <a:spcPts val="800"/>
              </a:spcAft>
              <a:defRPr/>
            </a:pPr>
            <a:r>
              <a:rPr lang="en-GB" sz="2800" b="1" dirty="0">
                <a:latin typeface="+mj-lt"/>
                <a:ea typeface="Calibri" panose="020F0502020204030204" pitchFamily="34" charset="0"/>
                <a:cs typeface="Arial"/>
              </a:rPr>
              <a:t>Key findings report</a:t>
            </a:r>
            <a:endParaRPr lang="en-GB" sz="2800" b="1" dirty="0">
              <a:cs typeface="Arial"/>
            </a:endParaRPr>
          </a:p>
          <a:p>
            <a:pPr>
              <a:lnSpc>
                <a:spcPct val="107000"/>
              </a:lnSpc>
              <a:spcAft>
                <a:spcPts val="800"/>
              </a:spcAft>
              <a:defRPr/>
            </a:pPr>
            <a:endParaRPr lang="en-GB" sz="3200" dirty="0">
              <a:latin typeface="+mj-lt"/>
              <a:ea typeface="Calibri" panose="020F0502020204030204" pitchFamily="34" charset="0"/>
              <a:cs typeface="Arial"/>
            </a:endParaRPr>
          </a:p>
          <a:p>
            <a:r>
              <a:rPr lang="en-GB" dirty="0">
                <a:cs typeface="Arial"/>
              </a:rPr>
              <a:t>March 2022</a:t>
            </a:r>
          </a:p>
          <a:p>
            <a:endParaRPr lang="en-GB" dirty="0">
              <a:cs typeface="Arial"/>
            </a:endParaRPr>
          </a:p>
          <a:p>
            <a:endParaRPr lang="en-GB" b="1" dirty="0">
              <a:cs typeface="Arial"/>
            </a:endParaRPr>
          </a:p>
          <a:p>
            <a:endParaRPr lang="en-GB" b="1" dirty="0">
              <a:cs typeface="Arial"/>
            </a:endParaRPr>
          </a:p>
          <a:p>
            <a:pPr>
              <a:lnSpc>
                <a:spcPct val="110000"/>
              </a:lnSpc>
              <a:spcBef>
                <a:spcPts val="0"/>
              </a:spcBef>
            </a:pPr>
            <a:r>
              <a:rPr lang="en-GB" dirty="0">
                <a:cs typeface="Arial"/>
              </a:rPr>
              <a:t>Poppy Reece</a:t>
            </a:r>
            <a:br>
              <a:rPr lang="en-GB" b="1" dirty="0">
                <a:cs typeface="Arial"/>
              </a:rPr>
            </a:br>
            <a:r>
              <a:rPr lang="en-GB" b="1" dirty="0">
                <a:cs typeface="Arial"/>
              </a:rPr>
              <a:t>Research &amp; Citizen Insight</a:t>
            </a:r>
          </a:p>
          <a:p>
            <a:pPr>
              <a:lnSpc>
                <a:spcPct val="110000"/>
              </a:lnSpc>
              <a:spcBef>
                <a:spcPts val="0"/>
              </a:spcBef>
            </a:pPr>
            <a:r>
              <a:rPr lang="en-GB" b="1" dirty="0">
                <a:cs typeface="Arial"/>
              </a:rPr>
              <a:t>Chief Executive’s Office</a:t>
            </a:r>
            <a:endParaRPr lang="en-GB" dirty="0"/>
          </a:p>
        </p:txBody>
      </p:sp>
    </p:spTree>
    <p:extLst>
      <p:ext uri="{BB962C8B-B14F-4D97-AF65-F5344CB8AC3E}">
        <p14:creationId xmlns:p14="http://schemas.microsoft.com/office/powerpoint/2010/main" val="1751046428"/>
      </p:ext>
    </p:extLst>
  </p:cSld>
  <p:clrMapOvr>
    <a:masterClrMapping/>
  </p:clrMapOvr>
  <p:transition spd="slow">
    <p:pu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AB37FE5B-5FCE-42AA-97C8-16ABDFE83AAA}"/>
              </a:ext>
            </a:extLst>
          </p:cNvPr>
          <p:cNvSpPr>
            <a:spLocks noGrp="1"/>
          </p:cNvSpPr>
          <p:nvPr>
            <p:ph type="dt" sz="half" idx="10"/>
          </p:nvPr>
        </p:nvSpPr>
        <p:spPr/>
        <p:txBody>
          <a:bodyPr/>
          <a:lstStyle/>
          <a:p>
            <a:fld id="{F260B2A5-7D25-4EFB-8691-668AB5BA651F}" type="datetime1">
              <a:rPr lang="en-GB" smtClean="0"/>
              <a:t>28/03/2022</a:t>
            </a:fld>
            <a:endParaRPr lang="en-GB"/>
          </a:p>
        </p:txBody>
      </p:sp>
      <p:sp>
        <p:nvSpPr>
          <p:cNvPr id="7" name="Slide Number Placeholder 6">
            <a:extLst>
              <a:ext uri="{FF2B5EF4-FFF2-40B4-BE49-F238E27FC236}">
                <a16:creationId xmlns:a16="http://schemas.microsoft.com/office/drawing/2014/main" id="{1EA03D33-06FC-4050-9AFA-CA3F50409E1F}"/>
              </a:ext>
            </a:extLst>
          </p:cNvPr>
          <p:cNvSpPr>
            <a:spLocks noGrp="1"/>
          </p:cNvSpPr>
          <p:nvPr>
            <p:ph type="sldNum" sz="quarter" idx="12"/>
          </p:nvPr>
        </p:nvSpPr>
        <p:spPr/>
        <p:txBody>
          <a:bodyPr/>
          <a:lstStyle/>
          <a:p>
            <a:r>
              <a:rPr lang="en-GB"/>
              <a:t>|   </a:t>
            </a:r>
            <a:fld id="{5898CC38-F149-5B45-A1B4-290B41364A0C}" type="slidenum">
              <a:rPr lang="en-GB" smtClean="0"/>
              <a:pPr/>
              <a:t>10</a:t>
            </a:fld>
            <a:endParaRPr lang="en-GB"/>
          </a:p>
        </p:txBody>
      </p:sp>
      <p:sp>
        <p:nvSpPr>
          <p:cNvPr id="8" name="Title 40">
            <a:extLst>
              <a:ext uri="{FF2B5EF4-FFF2-40B4-BE49-F238E27FC236}">
                <a16:creationId xmlns:a16="http://schemas.microsoft.com/office/drawing/2014/main" id="{620E1A4F-DF42-43CD-B9A1-E1D8D99B979D}"/>
              </a:ext>
            </a:extLst>
          </p:cNvPr>
          <p:cNvSpPr>
            <a:spLocks noGrp="1"/>
          </p:cNvSpPr>
          <p:nvPr>
            <p:ph type="title"/>
          </p:nvPr>
        </p:nvSpPr>
        <p:spPr>
          <a:xfrm>
            <a:off x="148047" y="166228"/>
            <a:ext cx="11826717" cy="592932"/>
          </a:xfrm>
          <a:ln w="12700">
            <a:noFill/>
          </a:ln>
        </p:spPr>
        <p:txBody>
          <a:bodyPr>
            <a:noAutofit/>
          </a:bodyPr>
          <a:lstStyle/>
          <a:p>
            <a:r>
              <a:rPr lang="en-GB" sz="2000" dirty="0">
                <a:solidFill>
                  <a:srgbClr val="004899"/>
                </a:solidFill>
              </a:rPr>
              <a:t>Commitment: Develop professional practice and processes to improve identification of and support to carers.</a:t>
            </a:r>
            <a:endParaRPr lang="en-GB" sz="1200" dirty="0"/>
          </a:p>
        </p:txBody>
      </p:sp>
      <p:sp>
        <p:nvSpPr>
          <p:cNvPr id="20" name="Footer Placeholder 9">
            <a:extLst>
              <a:ext uri="{FF2B5EF4-FFF2-40B4-BE49-F238E27FC236}">
                <a16:creationId xmlns:a16="http://schemas.microsoft.com/office/drawing/2014/main" id="{EAE20640-45DE-49D2-862C-C22C22E7741D}"/>
              </a:ext>
            </a:extLst>
          </p:cNvPr>
          <p:cNvSpPr>
            <a:spLocks noGrp="1"/>
          </p:cNvSpPr>
          <p:nvPr>
            <p:ph type="ftr" sz="quarter" idx="11"/>
          </p:nvPr>
        </p:nvSpPr>
        <p:spPr>
          <a:xfrm>
            <a:off x="306000" y="6591600"/>
            <a:ext cx="5760000" cy="136800"/>
          </a:xfrm>
        </p:spPr>
        <p:txBody>
          <a:bodyPr/>
          <a:lstStyle/>
          <a:p>
            <a:pPr defTabSz="914377">
              <a:defRPr/>
            </a:pPr>
            <a:r>
              <a:rPr lang="en-GB">
                <a:solidFill>
                  <a:prstClr val="black">
                    <a:lumMod val="50000"/>
                    <a:lumOff val="50000"/>
                  </a:prstClr>
                </a:solidFill>
                <a:latin typeface="Arial" panose="020B0604020202020204"/>
              </a:rPr>
              <a:t>Produced by Essex County Council Chief Exec’s Office</a:t>
            </a:r>
          </a:p>
        </p:txBody>
      </p:sp>
      <p:sp>
        <p:nvSpPr>
          <p:cNvPr id="14" name="Rectangle 13">
            <a:extLst>
              <a:ext uri="{FF2B5EF4-FFF2-40B4-BE49-F238E27FC236}">
                <a16:creationId xmlns:a16="http://schemas.microsoft.com/office/drawing/2014/main" id="{C4F819A0-A6E2-4874-B6DE-0855A02401E1}"/>
              </a:ext>
            </a:extLst>
          </p:cNvPr>
          <p:cNvSpPr/>
          <p:nvPr/>
        </p:nvSpPr>
        <p:spPr>
          <a:xfrm>
            <a:off x="148046" y="1344694"/>
            <a:ext cx="11826717" cy="5131316"/>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id="{74B01291-D055-464C-8F3C-F1EACD231CDF}"/>
              </a:ext>
            </a:extLst>
          </p:cNvPr>
          <p:cNvSpPr txBox="1"/>
          <p:nvPr/>
        </p:nvSpPr>
        <p:spPr>
          <a:xfrm>
            <a:off x="217236" y="6118307"/>
            <a:ext cx="1509964" cy="276999"/>
          </a:xfrm>
          <a:prstGeom prst="rect">
            <a:avLst/>
          </a:prstGeom>
          <a:noFill/>
        </p:spPr>
        <p:txBody>
          <a:bodyPr wrap="square">
            <a:spAutoFit/>
          </a:bodyPr>
          <a:lstStyle/>
          <a:p>
            <a:pPr>
              <a:spcBef>
                <a:spcPts val="400"/>
              </a:spcBef>
            </a:pPr>
            <a:r>
              <a:rPr lang="en-GB" sz="1200" i="1" dirty="0">
                <a:solidFill>
                  <a:schemeClr val="tx1">
                    <a:lumMod val="65000"/>
                    <a:lumOff val="35000"/>
                  </a:schemeClr>
                </a:solidFill>
              </a:rPr>
              <a:t>[Responses: 85-88]</a:t>
            </a:r>
          </a:p>
        </p:txBody>
      </p:sp>
      <p:sp>
        <p:nvSpPr>
          <p:cNvPr id="16" name="TextBox 15">
            <a:extLst>
              <a:ext uri="{FF2B5EF4-FFF2-40B4-BE49-F238E27FC236}">
                <a16:creationId xmlns:a16="http://schemas.microsoft.com/office/drawing/2014/main" id="{29DD864B-D559-4E0A-B5F8-4443B30DAB73}"/>
              </a:ext>
            </a:extLst>
          </p:cNvPr>
          <p:cNvSpPr txBox="1"/>
          <p:nvPr/>
        </p:nvSpPr>
        <p:spPr>
          <a:xfrm>
            <a:off x="148047" y="868884"/>
            <a:ext cx="10409118" cy="338554"/>
          </a:xfrm>
          <a:prstGeom prst="rect">
            <a:avLst/>
          </a:prstGeom>
          <a:noFill/>
        </p:spPr>
        <p:txBody>
          <a:bodyPr wrap="square">
            <a:spAutoFit/>
          </a:bodyPr>
          <a:lstStyle/>
          <a:p>
            <a:r>
              <a:rPr lang="en-GB" sz="1600" dirty="0"/>
              <a:t>Respondents were asked to what extent they agree or disagree with each of the aims under this commitment.</a:t>
            </a:r>
          </a:p>
        </p:txBody>
      </p:sp>
      <p:sp>
        <p:nvSpPr>
          <p:cNvPr id="17" name="TextBox 16">
            <a:extLst>
              <a:ext uri="{FF2B5EF4-FFF2-40B4-BE49-F238E27FC236}">
                <a16:creationId xmlns:a16="http://schemas.microsoft.com/office/drawing/2014/main" id="{91B3A28F-E935-4341-976B-41767D24EBC0}"/>
              </a:ext>
            </a:extLst>
          </p:cNvPr>
          <p:cNvSpPr txBox="1"/>
          <p:nvPr/>
        </p:nvSpPr>
        <p:spPr>
          <a:xfrm>
            <a:off x="285203" y="1422287"/>
            <a:ext cx="11239455" cy="830997"/>
          </a:xfrm>
          <a:prstGeom prst="rect">
            <a:avLst/>
          </a:prstGeom>
          <a:noFill/>
        </p:spPr>
        <p:txBody>
          <a:bodyPr wrap="square">
            <a:spAutoFit/>
          </a:bodyPr>
          <a:lstStyle/>
          <a:p>
            <a:pPr>
              <a:spcBef>
                <a:spcPts val="400"/>
              </a:spcBef>
            </a:pPr>
            <a:r>
              <a:rPr lang="en-GB" sz="1600" dirty="0"/>
              <a:t>95% agreed with the aims to work with professionals to embed ‘Think Carers’/‘Make Every Contact Count’, and work in partnership to identify improvements to professional knowledge, skills and confidence. 93% agreed with the aim to review carers’ formal assessment and recording processes.</a:t>
            </a:r>
          </a:p>
        </p:txBody>
      </p:sp>
      <p:graphicFrame>
        <p:nvGraphicFramePr>
          <p:cNvPr id="11" name="Chart 10">
            <a:extLst>
              <a:ext uri="{FF2B5EF4-FFF2-40B4-BE49-F238E27FC236}">
                <a16:creationId xmlns:a16="http://schemas.microsoft.com/office/drawing/2014/main" id="{B1621182-5391-4075-B2C3-C5B503A82A63}"/>
              </a:ext>
            </a:extLst>
          </p:cNvPr>
          <p:cNvGraphicFramePr>
            <a:graphicFrameLocks/>
          </p:cNvGraphicFramePr>
          <p:nvPr>
            <p:extLst>
              <p:ext uri="{D42A27DB-BD31-4B8C-83A1-F6EECF244321}">
                <p14:modId xmlns:p14="http://schemas.microsoft.com/office/powerpoint/2010/main" val="2766029999"/>
              </p:ext>
            </p:extLst>
          </p:nvPr>
        </p:nvGraphicFramePr>
        <p:xfrm>
          <a:off x="285203" y="2130552"/>
          <a:ext cx="11552401" cy="421817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69071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AB37FE5B-5FCE-42AA-97C8-16ABDFE83AAA}"/>
              </a:ext>
            </a:extLst>
          </p:cNvPr>
          <p:cNvSpPr>
            <a:spLocks noGrp="1"/>
          </p:cNvSpPr>
          <p:nvPr>
            <p:ph type="dt" sz="half" idx="10"/>
          </p:nvPr>
        </p:nvSpPr>
        <p:spPr/>
        <p:txBody>
          <a:bodyPr/>
          <a:lstStyle/>
          <a:p>
            <a:fld id="{F260B2A5-7D25-4EFB-8691-668AB5BA651F}" type="datetime1">
              <a:rPr lang="en-GB" smtClean="0"/>
              <a:t>28/03/2022</a:t>
            </a:fld>
            <a:endParaRPr lang="en-GB"/>
          </a:p>
        </p:txBody>
      </p:sp>
      <p:sp>
        <p:nvSpPr>
          <p:cNvPr id="7" name="Slide Number Placeholder 6">
            <a:extLst>
              <a:ext uri="{FF2B5EF4-FFF2-40B4-BE49-F238E27FC236}">
                <a16:creationId xmlns:a16="http://schemas.microsoft.com/office/drawing/2014/main" id="{1EA03D33-06FC-4050-9AFA-CA3F50409E1F}"/>
              </a:ext>
            </a:extLst>
          </p:cNvPr>
          <p:cNvSpPr>
            <a:spLocks noGrp="1"/>
          </p:cNvSpPr>
          <p:nvPr>
            <p:ph type="sldNum" sz="quarter" idx="12"/>
          </p:nvPr>
        </p:nvSpPr>
        <p:spPr/>
        <p:txBody>
          <a:bodyPr/>
          <a:lstStyle/>
          <a:p>
            <a:r>
              <a:rPr lang="en-GB"/>
              <a:t>|   </a:t>
            </a:r>
            <a:fld id="{5898CC38-F149-5B45-A1B4-290B41364A0C}" type="slidenum">
              <a:rPr lang="en-GB" smtClean="0"/>
              <a:pPr/>
              <a:t>11</a:t>
            </a:fld>
            <a:endParaRPr lang="en-GB"/>
          </a:p>
        </p:txBody>
      </p:sp>
      <p:sp>
        <p:nvSpPr>
          <p:cNvPr id="8" name="Title 40">
            <a:extLst>
              <a:ext uri="{FF2B5EF4-FFF2-40B4-BE49-F238E27FC236}">
                <a16:creationId xmlns:a16="http://schemas.microsoft.com/office/drawing/2014/main" id="{620E1A4F-DF42-43CD-B9A1-E1D8D99B979D}"/>
              </a:ext>
            </a:extLst>
          </p:cNvPr>
          <p:cNvSpPr>
            <a:spLocks noGrp="1"/>
          </p:cNvSpPr>
          <p:nvPr>
            <p:ph type="title"/>
          </p:nvPr>
        </p:nvSpPr>
        <p:spPr>
          <a:xfrm>
            <a:off x="148047" y="166228"/>
            <a:ext cx="11826717" cy="592932"/>
          </a:xfrm>
          <a:ln w="12700">
            <a:noFill/>
          </a:ln>
        </p:spPr>
        <p:txBody>
          <a:bodyPr>
            <a:noAutofit/>
          </a:bodyPr>
          <a:lstStyle/>
          <a:p>
            <a:r>
              <a:rPr lang="en-GB" sz="2000" dirty="0">
                <a:solidFill>
                  <a:srgbClr val="004899"/>
                </a:solidFill>
              </a:rPr>
              <a:t>Commitment: Develop professional practice and processes to improve identification of and support to carers.</a:t>
            </a:r>
            <a:endParaRPr lang="en-GB" sz="1200" dirty="0"/>
          </a:p>
        </p:txBody>
      </p:sp>
      <p:sp>
        <p:nvSpPr>
          <p:cNvPr id="20" name="Footer Placeholder 9">
            <a:extLst>
              <a:ext uri="{FF2B5EF4-FFF2-40B4-BE49-F238E27FC236}">
                <a16:creationId xmlns:a16="http://schemas.microsoft.com/office/drawing/2014/main" id="{EAE20640-45DE-49D2-862C-C22C22E7741D}"/>
              </a:ext>
            </a:extLst>
          </p:cNvPr>
          <p:cNvSpPr>
            <a:spLocks noGrp="1"/>
          </p:cNvSpPr>
          <p:nvPr>
            <p:ph type="ftr" sz="quarter" idx="11"/>
          </p:nvPr>
        </p:nvSpPr>
        <p:spPr>
          <a:xfrm>
            <a:off x="306000" y="6591600"/>
            <a:ext cx="5760000" cy="136800"/>
          </a:xfrm>
        </p:spPr>
        <p:txBody>
          <a:bodyPr/>
          <a:lstStyle/>
          <a:p>
            <a:pPr defTabSz="914377">
              <a:defRPr/>
            </a:pPr>
            <a:r>
              <a:rPr lang="en-GB">
                <a:solidFill>
                  <a:prstClr val="black">
                    <a:lumMod val="50000"/>
                    <a:lumOff val="50000"/>
                  </a:prstClr>
                </a:solidFill>
                <a:latin typeface="Arial" panose="020B0604020202020204"/>
              </a:rPr>
              <a:t>Produced by Essex County Council Chief Exec’s Office</a:t>
            </a:r>
          </a:p>
        </p:txBody>
      </p:sp>
      <p:sp>
        <p:nvSpPr>
          <p:cNvPr id="9" name="TextBox 8">
            <a:extLst>
              <a:ext uri="{FF2B5EF4-FFF2-40B4-BE49-F238E27FC236}">
                <a16:creationId xmlns:a16="http://schemas.microsoft.com/office/drawing/2014/main" id="{44C59B84-8A6E-48A0-815B-CFE242C9B7C7}"/>
              </a:ext>
            </a:extLst>
          </p:cNvPr>
          <p:cNvSpPr txBox="1"/>
          <p:nvPr/>
        </p:nvSpPr>
        <p:spPr>
          <a:xfrm>
            <a:off x="148047" y="1244659"/>
            <a:ext cx="9950748" cy="584775"/>
          </a:xfrm>
          <a:prstGeom prst="rect">
            <a:avLst/>
          </a:prstGeom>
          <a:noFill/>
        </p:spPr>
        <p:txBody>
          <a:bodyPr wrap="square" lIns="91440" tIns="45720" rIns="91440" bIns="45720" anchor="t">
            <a:spAutoFit/>
          </a:bodyPr>
          <a:lstStyle/>
          <a:p>
            <a:pPr>
              <a:spcBef>
                <a:spcPts val="400"/>
              </a:spcBef>
            </a:pPr>
            <a:r>
              <a:rPr lang="en-GB" sz="1600" dirty="0"/>
              <a:t>A total of 31 comments were received in response to this question. All comments have been themed and are presented below in order of prevalence. Please note that some comments are coded into multiple themes.</a:t>
            </a:r>
          </a:p>
        </p:txBody>
      </p:sp>
      <p:sp>
        <p:nvSpPr>
          <p:cNvPr id="10" name="TextBox 9">
            <a:extLst>
              <a:ext uri="{FF2B5EF4-FFF2-40B4-BE49-F238E27FC236}">
                <a16:creationId xmlns:a16="http://schemas.microsoft.com/office/drawing/2014/main" id="{B4E1EF42-5C0C-49B2-94D0-B4A2EDF37BE5}"/>
              </a:ext>
            </a:extLst>
          </p:cNvPr>
          <p:cNvSpPr txBox="1"/>
          <p:nvPr/>
        </p:nvSpPr>
        <p:spPr>
          <a:xfrm>
            <a:off x="148047" y="878673"/>
            <a:ext cx="8085162" cy="338554"/>
          </a:xfrm>
          <a:prstGeom prst="rect">
            <a:avLst/>
          </a:prstGeom>
          <a:noFill/>
        </p:spPr>
        <p:txBody>
          <a:bodyPr wrap="square" lIns="91440" tIns="45720" rIns="91440" bIns="45720" anchor="t">
            <a:spAutoFit/>
          </a:bodyPr>
          <a:lstStyle/>
          <a:p>
            <a:pPr>
              <a:spcBef>
                <a:spcPts val="400"/>
              </a:spcBef>
            </a:pPr>
            <a:r>
              <a:rPr lang="en-GB" sz="1600" b="1" dirty="0"/>
              <a:t>Respondents were asked if they have any comments related to this commitment.</a:t>
            </a:r>
            <a:endParaRPr lang="en-GB" sz="1600" b="1" dirty="0">
              <a:cs typeface="Arial"/>
            </a:endParaRPr>
          </a:p>
        </p:txBody>
      </p:sp>
      <p:graphicFrame>
        <p:nvGraphicFramePr>
          <p:cNvPr id="11" name="Table 2">
            <a:extLst>
              <a:ext uri="{FF2B5EF4-FFF2-40B4-BE49-F238E27FC236}">
                <a16:creationId xmlns:a16="http://schemas.microsoft.com/office/drawing/2014/main" id="{3CFC1349-A29A-4CD4-9B36-3529EBF66F2F}"/>
              </a:ext>
            </a:extLst>
          </p:cNvPr>
          <p:cNvGraphicFramePr>
            <a:graphicFrameLocks noGrp="1"/>
          </p:cNvGraphicFramePr>
          <p:nvPr>
            <p:extLst>
              <p:ext uri="{D42A27DB-BD31-4B8C-83A1-F6EECF244321}">
                <p14:modId xmlns:p14="http://schemas.microsoft.com/office/powerpoint/2010/main" val="1114659379"/>
              </p:ext>
            </p:extLst>
          </p:nvPr>
        </p:nvGraphicFramePr>
        <p:xfrm>
          <a:off x="239487" y="1973536"/>
          <a:ext cx="6929409" cy="3664065"/>
        </p:xfrm>
        <a:graphic>
          <a:graphicData uri="http://schemas.openxmlformats.org/drawingml/2006/table">
            <a:tbl>
              <a:tblPr firstRow="1" bandRow="1">
                <a:tableStyleId>{5C22544A-7EE6-4342-B048-85BDC9FD1C3A}</a:tableStyleId>
              </a:tblPr>
              <a:tblGrid>
                <a:gridCol w="5678641">
                  <a:extLst>
                    <a:ext uri="{9D8B030D-6E8A-4147-A177-3AD203B41FA5}">
                      <a16:colId xmlns:a16="http://schemas.microsoft.com/office/drawing/2014/main" val="2543844809"/>
                    </a:ext>
                  </a:extLst>
                </a:gridCol>
                <a:gridCol w="1250768">
                  <a:extLst>
                    <a:ext uri="{9D8B030D-6E8A-4147-A177-3AD203B41FA5}">
                      <a16:colId xmlns:a16="http://schemas.microsoft.com/office/drawing/2014/main" val="1972967488"/>
                    </a:ext>
                  </a:extLst>
                </a:gridCol>
              </a:tblGrid>
              <a:tr h="363776">
                <a:tc>
                  <a:txBody>
                    <a:bodyPr/>
                    <a:lstStyle/>
                    <a:p>
                      <a:r>
                        <a:rPr lang="en-GB" sz="1600" dirty="0"/>
                        <a:t>Comments by theme</a:t>
                      </a:r>
                    </a:p>
                  </a:txBody>
                  <a:tcPr/>
                </a:tc>
                <a:tc>
                  <a:txBody>
                    <a:bodyPr/>
                    <a:lstStyle/>
                    <a:p>
                      <a:r>
                        <a:rPr lang="en-GB" sz="1600" dirty="0"/>
                        <a:t>No. of </a:t>
                      </a:r>
                      <a:br>
                        <a:rPr lang="en-GB" sz="1600" dirty="0"/>
                      </a:br>
                      <a:r>
                        <a:rPr lang="en-GB" sz="1600" dirty="0"/>
                        <a:t>comments</a:t>
                      </a:r>
                    </a:p>
                  </a:txBody>
                  <a:tcPr/>
                </a:tc>
                <a:extLst>
                  <a:ext uri="{0D108BD9-81ED-4DB2-BD59-A6C34878D82A}">
                    <a16:rowId xmlns:a16="http://schemas.microsoft.com/office/drawing/2014/main" val="524393773"/>
                  </a:ext>
                </a:extLst>
              </a:tr>
              <a:tr h="300711">
                <a:tc>
                  <a:txBody>
                    <a:bodyPr/>
                    <a:lstStyle/>
                    <a:p>
                      <a:r>
                        <a:rPr lang="en-GB" sz="1400" dirty="0">
                          <a:solidFill>
                            <a:schemeClr val="tx1"/>
                          </a:solidFill>
                        </a:rPr>
                        <a:t>Lack of support currently/no assessment or poor assessment process</a:t>
                      </a:r>
                    </a:p>
                  </a:txBody>
                  <a:tcPr/>
                </a:tc>
                <a:tc>
                  <a:txBody>
                    <a:bodyPr/>
                    <a:lstStyle/>
                    <a:p>
                      <a:pPr algn="ctr"/>
                      <a:r>
                        <a:rPr lang="en-GB" sz="1400" dirty="0">
                          <a:solidFill>
                            <a:schemeClr val="tx1"/>
                          </a:solidFill>
                        </a:rPr>
                        <a:t>11</a:t>
                      </a:r>
                    </a:p>
                  </a:txBody>
                  <a:tcPr/>
                </a:tc>
                <a:extLst>
                  <a:ext uri="{0D108BD9-81ED-4DB2-BD59-A6C34878D82A}">
                    <a16:rowId xmlns:a16="http://schemas.microsoft.com/office/drawing/2014/main" val="2998163648"/>
                  </a:ext>
                </a:extLst>
              </a:tr>
              <a:tr h="337242">
                <a:tc>
                  <a:txBody>
                    <a:bodyPr/>
                    <a:lstStyle/>
                    <a:p>
                      <a:r>
                        <a:rPr lang="en-GB" sz="1400" dirty="0">
                          <a:solidFill>
                            <a:schemeClr val="tx1"/>
                          </a:solidFill>
                        </a:rPr>
                        <a:t>General negative comments about aims/existing support</a:t>
                      </a:r>
                    </a:p>
                  </a:txBody>
                  <a:tcPr/>
                </a:tc>
                <a:tc>
                  <a:txBody>
                    <a:bodyPr/>
                    <a:lstStyle/>
                    <a:p>
                      <a:pPr algn="ctr"/>
                      <a:r>
                        <a:rPr lang="en-GB" sz="1400" dirty="0">
                          <a:solidFill>
                            <a:schemeClr val="tx1"/>
                          </a:solidFill>
                        </a:rPr>
                        <a:t>7</a:t>
                      </a:r>
                    </a:p>
                  </a:txBody>
                  <a:tcPr/>
                </a:tc>
                <a:extLst>
                  <a:ext uri="{0D108BD9-81ED-4DB2-BD59-A6C34878D82A}">
                    <a16:rowId xmlns:a16="http://schemas.microsoft.com/office/drawing/2014/main" val="2384063582"/>
                  </a:ext>
                </a:extLst>
              </a:tr>
              <a:tr h="300711">
                <a:tc>
                  <a:txBody>
                    <a:bodyPr/>
                    <a:lstStyle/>
                    <a:p>
                      <a:r>
                        <a:rPr lang="en-GB" sz="1400" dirty="0">
                          <a:solidFill>
                            <a:schemeClr val="tx1"/>
                          </a:solidFill>
                        </a:rPr>
                        <a:t>General supportive comments about aims</a:t>
                      </a:r>
                    </a:p>
                  </a:txBody>
                  <a:tcPr/>
                </a:tc>
                <a:tc>
                  <a:txBody>
                    <a:bodyPr/>
                    <a:lstStyle/>
                    <a:p>
                      <a:pPr algn="ctr"/>
                      <a:r>
                        <a:rPr lang="en-GB" sz="1400" dirty="0">
                          <a:solidFill>
                            <a:schemeClr val="tx1"/>
                          </a:solidFill>
                        </a:rPr>
                        <a:t>5</a:t>
                      </a:r>
                    </a:p>
                  </a:txBody>
                  <a:tcPr/>
                </a:tc>
                <a:extLst>
                  <a:ext uri="{0D108BD9-81ED-4DB2-BD59-A6C34878D82A}">
                    <a16:rowId xmlns:a16="http://schemas.microsoft.com/office/drawing/2014/main" val="2109675185"/>
                  </a:ext>
                </a:extLst>
              </a:tr>
              <a:tr h="300711">
                <a:tc>
                  <a:txBody>
                    <a:bodyPr/>
                    <a:lstStyle/>
                    <a:p>
                      <a:r>
                        <a:rPr lang="en-GB" sz="1400" dirty="0">
                          <a:solidFill>
                            <a:schemeClr val="tx1"/>
                          </a:solidFill>
                        </a:rPr>
                        <a:t>How will aims be achieved/more detail/action needed</a:t>
                      </a:r>
                    </a:p>
                  </a:txBody>
                  <a:tcPr/>
                </a:tc>
                <a:tc>
                  <a:txBody>
                    <a:bodyPr/>
                    <a:lstStyle/>
                    <a:p>
                      <a:pPr algn="ctr"/>
                      <a:r>
                        <a:rPr lang="en-GB" sz="1400" dirty="0">
                          <a:solidFill>
                            <a:schemeClr val="tx1"/>
                          </a:solidFill>
                        </a:rPr>
                        <a:t>5</a:t>
                      </a:r>
                    </a:p>
                  </a:txBody>
                  <a:tcPr/>
                </a:tc>
                <a:extLst>
                  <a:ext uri="{0D108BD9-81ED-4DB2-BD59-A6C34878D82A}">
                    <a16:rowId xmlns:a16="http://schemas.microsoft.com/office/drawing/2014/main" val="3768271971"/>
                  </a:ext>
                </a:extLst>
              </a:tr>
              <a:tr h="300711">
                <a:tc>
                  <a:txBody>
                    <a:bodyPr/>
                    <a:lstStyle/>
                    <a:p>
                      <a:r>
                        <a:rPr lang="en-GB" sz="1400" dirty="0">
                          <a:solidFill>
                            <a:schemeClr val="tx1"/>
                          </a:solidFill>
                        </a:rPr>
                        <a:t>It is hard to find/access information and support/navigate the system</a:t>
                      </a:r>
                    </a:p>
                  </a:txBody>
                  <a:tcPr/>
                </a:tc>
                <a:tc>
                  <a:txBody>
                    <a:bodyPr/>
                    <a:lstStyle/>
                    <a:p>
                      <a:pPr algn="ctr"/>
                      <a:r>
                        <a:rPr lang="en-GB" sz="1400" dirty="0">
                          <a:solidFill>
                            <a:schemeClr val="tx1"/>
                          </a:solidFill>
                        </a:rPr>
                        <a:t>3</a:t>
                      </a:r>
                    </a:p>
                  </a:txBody>
                  <a:tcPr/>
                </a:tc>
                <a:extLst>
                  <a:ext uri="{0D108BD9-81ED-4DB2-BD59-A6C34878D82A}">
                    <a16:rowId xmlns:a16="http://schemas.microsoft.com/office/drawing/2014/main" val="1332680739"/>
                  </a:ext>
                </a:extLst>
              </a:tr>
              <a:tr h="300711">
                <a:tc>
                  <a:txBody>
                    <a:bodyPr/>
                    <a:lstStyle/>
                    <a:p>
                      <a:r>
                        <a:rPr lang="en-GB" sz="1400" dirty="0">
                          <a:solidFill>
                            <a:schemeClr val="tx1"/>
                          </a:solidFill>
                        </a:rPr>
                        <a:t>Some carers do not recognise they are carers/identifying is important</a:t>
                      </a:r>
                    </a:p>
                  </a:txBody>
                  <a:tcPr/>
                </a:tc>
                <a:tc>
                  <a:txBody>
                    <a:bodyPr/>
                    <a:lstStyle/>
                    <a:p>
                      <a:pPr algn="ctr"/>
                      <a:r>
                        <a:rPr lang="en-GB" sz="1400" dirty="0">
                          <a:solidFill>
                            <a:schemeClr val="tx1"/>
                          </a:solidFill>
                        </a:rPr>
                        <a:t>3</a:t>
                      </a:r>
                    </a:p>
                  </a:txBody>
                  <a:tcPr/>
                </a:tc>
                <a:extLst>
                  <a:ext uri="{0D108BD9-81ED-4DB2-BD59-A6C34878D82A}">
                    <a16:rowId xmlns:a16="http://schemas.microsoft.com/office/drawing/2014/main" val="1912457151"/>
                  </a:ext>
                </a:extLst>
              </a:tr>
              <a:tr h="300711">
                <a:tc>
                  <a:txBody>
                    <a:bodyPr/>
                    <a:lstStyle/>
                    <a:p>
                      <a:r>
                        <a:rPr lang="en-GB" sz="1400" dirty="0">
                          <a:solidFill>
                            <a:schemeClr val="tx1"/>
                          </a:solidFill>
                        </a:rPr>
                        <a:t>Respite breaks needed/break from caring without means testing</a:t>
                      </a:r>
                    </a:p>
                  </a:txBody>
                  <a:tcPr/>
                </a:tc>
                <a:tc>
                  <a:txBody>
                    <a:bodyPr/>
                    <a:lstStyle/>
                    <a:p>
                      <a:pPr algn="ctr"/>
                      <a:r>
                        <a:rPr lang="en-GB" sz="1400" dirty="0">
                          <a:solidFill>
                            <a:schemeClr val="tx1"/>
                          </a:solidFill>
                        </a:rPr>
                        <a:t>2</a:t>
                      </a:r>
                    </a:p>
                  </a:txBody>
                  <a:tcPr/>
                </a:tc>
                <a:extLst>
                  <a:ext uri="{0D108BD9-81ED-4DB2-BD59-A6C34878D82A}">
                    <a16:rowId xmlns:a16="http://schemas.microsoft.com/office/drawing/2014/main" val="690503149"/>
                  </a:ext>
                </a:extLst>
              </a:tr>
              <a:tr h="300711">
                <a:tc>
                  <a:txBody>
                    <a:bodyPr/>
                    <a:lstStyle/>
                    <a:p>
                      <a:r>
                        <a:rPr lang="en-GB" sz="1400" dirty="0">
                          <a:solidFill>
                            <a:schemeClr val="tx1"/>
                          </a:solidFill>
                        </a:rPr>
                        <a:t>More education required for carers in relation to Dementia care</a:t>
                      </a:r>
                    </a:p>
                  </a:txBody>
                  <a:tcPr/>
                </a:tc>
                <a:tc>
                  <a:txBody>
                    <a:bodyPr/>
                    <a:lstStyle/>
                    <a:p>
                      <a:pPr algn="ctr"/>
                      <a:r>
                        <a:rPr lang="en-GB" sz="1400" dirty="0">
                          <a:solidFill>
                            <a:schemeClr val="tx1"/>
                          </a:solidFill>
                        </a:rPr>
                        <a:t>1</a:t>
                      </a:r>
                    </a:p>
                  </a:txBody>
                  <a:tcPr/>
                </a:tc>
                <a:extLst>
                  <a:ext uri="{0D108BD9-81ED-4DB2-BD59-A6C34878D82A}">
                    <a16:rowId xmlns:a16="http://schemas.microsoft.com/office/drawing/2014/main" val="604707300"/>
                  </a:ext>
                </a:extLst>
              </a:tr>
              <a:tr h="309303">
                <a:tc>
                  <a:txBody>
                    <a:bodyPr/>
                    <a:lstStyle/>
                    <a:p>
                      <a:r>
                        <a:rPr lang="en-GB" sz="1400" dirty="0">
                          <a:solidFill>
                            <a:schemeClr val="tx1"/>
                          </a:solidFill>
                        </a:rPr>
                        <a:t>Covid restrictions impacted caring role (e.g. attending appointments)</a:t>
                      </a:r>
                    </a:p>
                  </a:txBody>
                  <a:tcPr/>
                </a:tc>
                <a:tc>
                  <a:txBody>
                    <a:bodyPr/>
                    <a:lstStyle/>
                    <a:p>
                      <a:pPr algn="ctr"/>
                      <a:r>
                        <a:rPr lang="en-GB" sz="1400" dirty="0">
                          <a:solidFill>
                            <a:schemeClr val="tx1"/>
                          </a:solidFill>
                        </a:rPr>
                        <a:t>1</a:t>
                      </a:r>
                    </a:p>
                  </a:txBody>
                  <a:tcPr/>
                </a:tc>
                <a:extLst>
                  <a:ext uri="{0D108BD9-81ED-4DB2-BD59-A6C34878D82A}">
                    <a16:rowId xmlns:a16="http://schemas.microsoft.com/office/drawing/2014/main" val="1661168127"/>
                  </a:ext>
                </a:extLst>
              </a:tr>
              <a:tr h="298994">
                <a:tc>
                  <a:txBody>
                    <a:bodyPr/>
                    <a:lstStyle/>
                    <a:p>
                      <a:pPr lvl="0">
                        <a:buNone/>
                      </a:pPr>
                      <a:r>
                        <a:rPr lang="en-GB" sz="1400" dirty="0">
                          <a:solidFill>
                            <a:schemeClr val="tx1"/>
                          </a:solidFill>
                        </a:rPr>
                        <a:t>Only carers understand the challenges</a:t>
                      </a:r>
                    </a:p>
                  </a:txBody>
                  <a:tcPr/>
                </a:tc>
                <a:tc>
                  <a:txBody>
                    <a:bodyPr/>
                    <a:lstStyle/>
                    <a:p>
                      <a:pPr lvl="0" algn="ctr">
                        <a:buNone/>
                      </a:pPr>
                      <a:r>
                        <a:rPr lang="en-GB" sz="1400" dirty="0">
                          <a:solidFill>
                            <a:schemeClr val="tx1"/>
                          </a:solidFill>
                        </a:rPr>
                        <a:t>1</a:t>
                      </a:r>
                    </a:p>
                  </a:txBody>
                  <a:tcPr/>
                </a:tc>
                <a:extLst>
                  <a:ext uri="{0D108BD9-81ED-4DB2-BD59-A6C34878D82A}">
                    <a16:rowId xmlns:a16="http://schemas.microsoft.com/office/drawing/2014/main" val="3949903565"/>
                  </a:ext>
                </a:extLst>
              </a:tr>
            </a:tbl>
          </a:graphicData>
        </a:graphic>
      </p:graphicFrame>
      <p:sp>
        <p:nvSpPr>
          <p:cNvPr id="13" name="TextBox 12">
            <a:extLst>
              <a:ext uri="{FF2B5EF4-FFF2-40B4-BE49-F238E27FC236}">
                <a16:creationId xmlns:a16="http://schemas.microsoft.com/office/drawing/2014/main" id="{50686969-54BC-4EFC-AEA4-B4F83874F897}"/>
              </a:ext>
            </a:extLst>
          </p:cNvPr>
          <p:cNvSpPr txBox="1"/>
          <p:nvPr/>
        </p:nvSpPr>
        <p:spPr>
          <a:xfrm>
            <a:off x="7490216" y="4158731"/>
            <a:ext cx="4368184" cy="1384995"/>
          </a:xfrm>
          <a:prstGeom prst="rect">
            <a:avLst/>
          </a:prstGeom>
          <a:noFill/>
        </p:spPr>
        <p:txBody>
          <a:bodyPr wrap="square">
            <a:spAutoFit/>
          </a:bodyPr>
          <a:lstStyle/>
          <a:p>
            <a:pPr algn="ctr"/>
            <a:r>
              <a:rPr lang="en-GB" sz="1400" b="1" i="1" dirty="0">
                <a:solidFill>
                  <a:srgbClr val="004899"/>
                </a:solidFill>
              </a:rPr>
              <a:t>“People who are carers might not realise they are carers…in my case I didn't want to be known as a carer so needed some gentle persuasion to what help there might be out there. I felt like a fraud and felt that the processes made it feel like why should you be asking for help.”</a:t>
            </a:r>
          </a:p>
        </p:txBody>
      </p:sp>
      <p:sp>
        <p:nvSpPr>
          <p:cNvPr id="16" name="TextBox 15">
            <a:extLst>
              <a:ext uri="{FF2B5EF4-FFF2-40B4-BE49-F238E27FC236}">
                <a16:creationId xmlns:a16="http://schemas.microsoft.com/office/drawing/2014/main" id="{89312FF2-FDA4-4FE0-93A7-B5C87A84B3BA}"/>
              </a:ext>
            </a:extLst>
          </p:cNvPr>
          <p:cNvSpPr txBox="1"/>
          <p:nvPr/>
        </p:nvSpPr>
        <p:spPr>
          <a:xfrm>
            <a:off x="7490216" y="1973536"/>
            <a:ext cx="4368184" cy="954107"/>
          </a:xfrm>
          <a:prstGeom prst="rect">
            <a:avLst/>
          </a:prstGeom>
          <a:noFill/>
        </p:spPr>
        <p:txBody>
          <a:bodyPr wrap="square" lIns="91440" tIns="45720" rIns="91440" bIns="45720" anchor="t">
            <a:spAutoFit/>
          </a:bodyPr>
          <a:lstStyle/>
          <a:p>
            <a:pPr algn="ctr"/>
            <a:r>
              <a:rPr lang="en-GB" sz="1400" b="1" i="1" dirty="0">
                <a:solidFill>
                  <a:srgbClr val="004899"/>
                </a:solidFill>
              </a:rPr>
              <a:t>“I had a carers assessment but no specific advice was offered and when considering my own wellbeing I was just asked what I could do to help myself, no external support was offered.”</a:t>
            </a:r>
          </a:p>
        </p:txBody>
      </p:sp>
      <p:sp>
        <p:nvSpPr>
          <p:cNvPr id="22" name="TextBox 21">
            <a:extLst>
              <a:ext uri="{FF2B5EF4-FFF2-40B4-BE49-F238E27FC236}">
                <a16:creationId xmlns:a16="http://schemas.microsoft.com/office/drawing/2014/main" id="{CC0A5177-BCB7-4487-B34B-D01F3FE4627D}"/>
              </a:ext>
            </a:extLst>
          </p:cNvPr>
          <p:cNvSpPr txBox="1"/>
          <p:nvPr/>
        </p:nvSpPr>
        <p:spPr>
          <a:xfrm>
            <a:off x="7975510" y="3264094"/>
            <a:ext cx="3397595" cy="523220"/>
          </a:xfrm>
          <a:prstGeom prst="rect">
            <a:avLst/>
          </a:prstGeom>
          <a:noFill/>
        </p:spPr>
        <p:txBody>
          <a:bodyPr wrap="square">
            <a:spAutoFit/>
          </a:bodyPr>
          <a:lstStyle/>
          <a:p>
            <a:pPr algn="ctr"/>
            <a:r>
              <a:rPr lang="en-GB" sz="1400" b="1" i="1" dirty="0">
                <a:solidFill>
                  <a:srgbClr val="004899"/>
                </a:solidFill>
              </a:rPr>
              <a:t>“Never had carers assessment or support so this would be nice.”</a:t>
            </a:r>
          </a:p>
        </p:txBody>
      </p:sp>
      <p:sp>
        <p:nvSpPr>
          <p:cNvPr id="24" name="TextBox 23">
            <a:extLst>
              <a:ext uri="{FF2B5EF4-FFF2-40B4-BE49-F238E27FC236}">
                <a16:creationId xmlns:a16="http://schemas.microsoft.com/office/drawing/2014/main" id="{910FA494-5A0B-4609-AE20-AE66E974A97B}"/>
              </a:ext>
            </a:extLst>
          </p:cNvPr>
          <p:cNvSpPr txBox="1"/>
          <p:nvPr/>
        </p:nvSpPr>
        <p:spPr>
          <a:xfrm>
            <a:off x="442224" y="5881673"/>
            <a:ext cx="10552176" cy="523220"/>
          </a:xfrm>
          <a:prstGeom prst="rect">
            <a:avLst/>
          </a:prstGeom>
          <a:noFill/>
        </p:spPr>
        <p:txBody>
          <a:bodyPr wrap="square">
            <a:spAutoFit/>
          </a:bodyPr>
          <a:lstStyle/>
          <a:p>
            <a:pPr algn="ctr"/>
            <a:r>
              <a:rPr lang="en-GB" sz="1400" b="1" i="1" dirty="0">
                <a:solidFill>
                  <a:srgbClr val="004899"/>
                </a:solidFill>
              </a:rPr>
              <a:t>“Local support groups have supported me in my caring role and rely on funding to achieve this…I am registered as a carer with [GP] but they have not done anything to help me in this role or provided me with sign posting to relevant help.”</a:t>
            </a:r>
          </a:p>
        </p:txBody>
      </p:sp>
    </p:spTree>
    <p:extLst>
      <p:ext uri="{BB962C8B-B14F-4D97-AF65-F5344CB8AC3E}">
        <p14:creationId xmlns:p14="http://schemas.microsoft.com/office/powerpoint/2010/main" val="2027134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AB37FE5B-5FCE-42AA-97C8-16ABDFE83AAA}"/>
              </a:ext>
            </a:extLst>
          </p:cNvPr>
          <p:cNvSpPr>
            <a:spLocks noGrp="1"/>
          </p:cNvSpPr>
          <p:nvPr>
            <p:ph type="dt" sz="half" idx="10"/>
          </p:nvPr>
        </p:nvSpPr>
        <p:spPr/>
        <p:txBody>
          <a:bodyPr/>
          <a:lstStyle/>
          <a:p>
            <a:fld id="{F260B2A5-7D25-4EFB-8691-668AB5BA651F}" type="datetime1">
              <a:rPr lang="en-GB" smtClean="0"/>
              <a:t>28/03/2022</a:t>
            </a:fld>
            <a:endParaRPr lang="en-GB"/>
          </a:p>
        </p:txBody>
      </p:sp>
      <p:sp>
        <p:nvSpPr>
          <p:cNvPr id="7" name="Slide Number Placeholder 6">
            <a:extLst>
              <a:ext uri="{FF2B5EF4-FFF2-40B4-BE49-F238E27FC236}">
                <a16:creationId xmlns:a16="http://schemas.microsoft.com/office/drawing/2014/main" id="{1EA03D33-06FC-4050-9AFA-CA3F50409E1F}"/>
              </a:ext>
            </a:extLst>
          </p:cNvPr>
          <p:cNvSpPr>
            <a:spLocks noGrp="1"/>
          </p:cNvSpPr>
          <p:nvPr>
            <p:ph type="sldNum" sz="quarter" idx="12"/>
          </p:nvPr>
        </p:nvSpPr>
        <p:spPr/>
        <p:txBody>
          <a:bodyPr/>
          <a:lstStyle/>
          <a:p>
            <a:r>
              <a:rPr lang="en-GB"/>
              <a:t>|   </a:t>
            </a:r>
            <a:fld id="{5898CC38-F149-5B45-A1B4-290B41364A0C}" type="slidenum">
              <a:rPr lang="en-GB" smtClean="0"/>
              <a:pPr/>
              <a:t>12</a:t>
            </a:fld>
            <a:endParaRPr lang="en-GB"/>
          </a:p>
        </p:txBody>
      </p:sp>
      <p:sp>
        <p:nvSpPr>
          <p:cNvPr id="8" name="Title 40">
            <a:extLst>
              <a:ext uri="{FF2B5EF4-FFF2-40B4-BE49-F238E27FC236}">
                <a16:creationId xmlns:a16="http://schemas.microsoft.com/office/drawing/2014/main" id="{620E1A4F-DF42-43CD-B9A1-E1D8D99B979D}"/>
              </a:ext>
            </a:extLst>
          </p:cNvPr>
          <p:cNvSpPr>
            <a:spLocks noGrp="1"/>
          </p:cNvSpPr>
          <p:nvPr>
            <p:ph type="title"/>
          </p:nvPr>
        </p:nvSpPr>
        <p:spPr>
          <a:xfrm>
            <a:off x="148047" y="166228"/>
            <a:ext cx="11826717" cy="592932"/>
          </a:xfrm>
          <a:ln w="12700">
            <a:noFill/>
          </a:ln>
        </p:spPr>
        <p:txBody>
          <a:bodyPr>
            <a:noAutofit/>
          </a:bodyPr>
          <a:lstStyle/>
          <a:p>
            <a:r>
              <a:rPr lang="en-GB" sz="2000" dirty="0">
                <a:solidFill>
                  <a:srgbClr val="004899"/>
                </a:solidFill>
              </a:rPr>
              <a:t>Commitment: Improve transitions for carers as they move through specific phases or events in their caring role. </a:t>
            </a:r>
            <a:endParaRPr lang="en-GB" sz="1200" dirty="0"/>
          </a:p>
        </p:txBody>
      </p:sp>
      <p:sp>
        <p:nvSpPr>
          <p:cNvPr id="20" name="Footer Placeholder 9">
            <a:extLst>
              <a:ext uri="{FF2B5EF4-FFF2-40B4-BE49-F238E27FC236}">
                <a16:creationId xmlns:a16="http://schemas.microsoft.com/office/drawing/2014/main" id="{EAE20640-45DE-49D2-862C-C22C22E7741D}"/>
              </a:ext>
            </a:extLst>
          </p:cNvPr>
          <p:cNvSpPr>
            <a:spLocks noGrp="1"/>
          </p:cNvSpPr>
          <p:nvPr>
            <p:ph type="ftr" sz="quarter" idx="11"/>
          </p:nvPr>
        </p:nvSpPr>
        <p:spPr>
          <a:xfrm>
            <a:off x="306000" y="6591600"/>
            <a:ext cx="5760000" cy="136800"/>
          </a:xfrm>
        </p:spPr>
        <p:txBody>
          <a:bodyPr/>
          <a:lstStyle/>
          <a:p>
            <a:pPr defTabSz="914377">
              <a:defRPr/>
            </a:pPr>
            <a:r>
              <a:rPr lang="en-GB">
                <a:solidFill>
                  <a:prstClr val="black">
                    <a:lumMod val="50000"/>
                    <a:lumOff val="50000"/>
                  </a:prstClr>
                </a:solidFill>
                <a:latin typeface="Arial" panose="020B0604020202020204"/>
              </a:rPr>
              <a:t>Produced by Essex County Council Chief Exec’s Office</a:t>
            </a:r>
          </a:p>
        </p:txBody>
      </p:sp>
      <p:sp>
        <p:nvSpPr>
          <p:cNvPr id="14" name="Rectangle 13">
            <a:extLst>
              <a:ext uri="{FF2B5EF4-FFF2-40B4-BE49-F238E27FC236}">
                <a16:creationId xmlns:a16="http://schemas.microsoft.com/office/drawing/2014/main" id="{C4F819A0-A6E2-4874-B6DE-0855A02401E1}"/>
              </a:ext>
            </a:extLst>
          </p:cNvPr>
          <p:cNvSpPr/>
          <p:nvPr/>
        </p:nvSpPr>
        <p:spPr>
          <a:xfrm>
            <a:off x="148046" y="1344694"/>
            <a:ext cx="11826717" cy="5131316"/>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id="{74B01291-D055-464C-8F3C-F1EACD231CDF}"/>
              </a:ext>
            </a:extLst>
          </p:cNvPr>
          <p:cNvSpPr txBox="1"/>
          <p:nvPr/>
        </p:nvSpPr>
        <p:spPr>
          <a:xfrm>
            <a:off x="217236" y="6118307"/>
            <a:ext cx="1387025" cy="276999"/>
          </a:xfrm>
          <a:prstGeom prst="rect">
            <a:avLst/>
          </a:prstGeom>
          <a:noFill/>
        </p:spPr>
        <p:txBody>
          <a:bodyPr wrap="square">
            <a:spAutoFit/>
          </a:bodyPr>
          <a:lstStyle/>
          <a:p>
            <a:pPr>
              <a:spcBef>
                <a:spcPts val="400"/>
              </a:spcBef>
            </a:pPr>
            <a:r>
              <a:rPr lang="en-GB" sz="1200" i="1" dirty="0">
                <a:solidFill>
                  <a:schemeClr val="tx1">
                    <a:lumMod val="65000"/>
                    <a:lumOff val="35000"/>
                  </a:schemeClr>
                </a:solidFill>
              </a:rPr>
              <a:t>[Responses: 90]</a:t>
            </a:r>
          </a:p>
        </p:txBody>
      </p:sp>
      <p:sp>
        <p:nvSpPr>
          <p:cNvPr id="16" name="TextBox 15">
            <a:extLst>
              <a:ext uri="{FF2B5EF4-FFF2-40B4-BE49-F238E27FC236}">
                <a16:creationId xmlns:a16="http://schemas.microsoft.com/office/drawing/2014/main" id="{29DD864B-D559-4E0A-B5F8-4443B30DAB73}"/>
              </a:ext>
            </a:extLst>
          </p:cNvPr>
          <p:cNvSpPr txBox="1"/>
          <p:nvPr/>
        </p:nvSpPr>
        <p:spPr>
          <a:xfrm>
            <a:off x="148047" y="868884"/>
            <a:ext cx="10409118" cy="338554"/>
          </a:xfrm>
          <a:prstGeom prst="rect">
            <a:avLst/>
          </a:prstGeom>
          <a:noFill/>
        </p:spPr>
        <p:txBody>
          <a:bodyPr wrap="square">
            <a:spAutoFit/>
          </a:bodyPr>
          <a:lstStyle/>
          <a:p>
            <a:r>
              <a:rPr lang="en-GB" sz="1600" dirty="0"/>
              <a:t>Respondents were asked to what extent they agree or disagree with each of the aims under this commitment.</a:t>
            </a:r>
          </a:p>
        </p:txBody>
      </p:sp>
      <p:sp>
        <p:nvSpPr>
          <p:cNvPr id="17" name="TextBox 16">
            <a:extLst>
              <a:ext uri="{FF2B5EF4-FFF2-40B4-BE49-F238E27FC236}">
                <a16:creationId xmlns:a16="http://schemas.microsoft.com/office/drawing/2014/main" id="{91B3A28F-E935-4341-976B-41767D24EBC0}"/>
              </a:ext>
            </a:extLst>
          </p:cNvPr>
          <p:cNvSpPr txBox="1"/>
          <p:nvPr/>
        </p:nvSpPr>
        <p:spPr>
          <a:xfrm>
            <a:off x="305999" y="1480979"/>
            <a:ext cx="11239455" cy="830997"/>
          </a:xfrm>
          <a:prstGeom prst="rect">
            <a:avLst/>
          </a:prstGeom>
          <a:noFill/>
        </p:spPr>
        <p:txBody>
          <a:bodyPr wrap="square" lIns="91440" tIns="45720" rIns="91440" bIns="45720" anchor="t">
            <a:spAutoFit/>
          </a:bodyPr>
          <a:lstStyle/>
          <a:p>
            <a:pPr>
              <a:spcBef>
                <a:spcPts val="400"/>
              </a:spcBef>
            </a:pPr>
            <a:r>
              <a:rPr lang="en-GB" sz="1600" dirty="0"/>
              <a:t>94% agreed with the aim to work with carers to better understand what support is needed through transition and change. 92% agreed with providing meaningful contact and support to those coming to the end of their caring role, and 91% agreed with working with young carers to co-produce appropriate transition resources and tools.</a:t>
            </a:r>
          </a:p>
        </p:txBody>
      </p:sp>
      <p:graphicFrame>
        <p:nvGraphicFramePr>
          <p:cNvPr id="11" name="Chart 10">
            <a:extLst>
              <a:ext uri="{FF2B5EF4-FFF2-40B4-BE49-F238E27FC236}">
                <a16:creationId xmlns:a16="http://schemas.microsoft.com/office/drawing/2014/main" id="{FA4D22F5-EA88-402F-9F97-E5F61D3B7D6D}"/>
              </a:ext>
            </a:extLst>
          </p:cNvPr>
          <p:cNvGraphicFramePr>
            <a:graphicFrameLocks/>
          </p:cNvGraphicFramePr>
          <p:nvPr>
            <p:extLst>
              <p:ext uri="{D42A27DB-BD31-4B8C-83A1-F6EECF244321}">
                <p14:modId xmlns:p14="http://schemas.microsoft.com/office/powerpoint/2010/main" val="736417637"/>
              </p:ext>
            </p:extLst>
          </p:nvPr>
        </p:nvGraphicFramePr>
        <p:xfrm>
          <a:off x="305999" y="2253673"/>
          <a:ext cx="11405710" cy="386463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70820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AB37FE5B-5FCE-42AA-97C8-16ABDFE83AAA}"/>
              </a:ext>
            </a:extLst>
          </p:cNvPr>
          <p:cNvSpPr>
            <a:spLocks noGrp="1"/>
          </p:cNvSpPr>
          <p:nvPr>
            <p:ph type="dt" sz="half" idx="10"/>
          </p:nvPr>
        </p:nvSpPr>
        <p:spPr/>
        <p:txBody>
          <a:bodyPr/>
          <a:lstStyle/>
          <a:p>
            <a:fld id="{F260B2A5-7D25-4EFB-8691-668AB5BA651F}" type="datetime1">
              <a:rPr lang="en-GB" smtClean="0"/>
              <a:t>28/03/2022</a:t>
            </a:fld>
            <a:endParaRPr lang="en-GB"/>
          </a:p>
        </p:txBody>
      </p:sp>
      <p:sp>
        <p:nvSpPr>
          <p:cNvPr id="7" name="Slide Number Placeholder 6">
            <a:extLst>
              <a:ext uri="{FF2B5EF4-FFF2-40B4-BE49-F238E27FC236}">
                <a16:creationId xmlns:a16="http://schemas.microsoft.com/office/drawing/2014/main" id="{1EA03D33-06FC-4050-9AFA-CA3F50409E1F}"/>
              </a:ext>
            </a:extLst>
          </p:cNvPr>
          <p:cNvSpPr>
            <a:spLocks noGrp="1"/>
          </p:cNvSpPr>
          <p:nvPr>
            <p:ph type="sldNum" sz="quarter" idx="12"/>
          </p:nvPr>
        </p:nvSpPr>
        <p:spPr/>
        <p:txBody>
          <a:bodyPr/>
          <a:lstStyle/>
          <a:p>
            <a:r>
              <a:rPr lang="en-GB"/>
              <a:t>|   </a:t>
            </a:r>
            <a:fld id="{5898CC38-F149-5B45-A1B4-290B41364A0C}" type="slidenum">
              <a:rPr lang="en-GB" smtClean="0"/>
              <a:pPr/>
              <a:t>13</a:t>
            </a:fld>
            <a:endParaRPr lang="en-GB"/>
          </a:p>
        </p:txBody>
      </p:sp>
      <p:sp>
        <p:nvSpPr>
          <p:cNvPr id="8" name="Title 40">
            <a:extLst>
              <a:ext uri="{FF2B5EF4-FFF2-40B4-BE49-F238E27FC236}">
                <a16:creationId xmlns:a16="http://schemas.microsoft.com/office/drawing/2014/main" id="{620E1A4F-DF42-43CD-B9A1-E1D8D99B979D}"/>
              </a:ext>
            </a:extLst>
          </p:cNvPr>
          <p:cNvSpPr>
            <a:spLocks noGrp="1"/>
          </p:cNvSpPr>
          <p:nvPr>
            <p:ph type="title"/>
          </p:nvPr>
        </p:nvSpPr>
        <p:spPr>
          <a:xfrm>
            <a:off x="148047" y="166228"/>
            <a:ext cx="11826717" cy="592932"/>
          </a:xfrm>
          <a:ln w="12700">
            <a:noFill/>
          </a:ln>
        </p:spPr>
        <p:txBody>
          <a:bodyPr>
            <a:noAutofit/>
          </a:bodyPr>
          <a:lstStyle/>
          <a:p>
            <a:r>
              <a:rPr lang="en-GB" sz="2000" dirty="0">
                <a:solidFill>
                  <a:srgbClr val="004899"/>
                </a:solidFill>
              </a:rPr>
              <a:t>Commitment: Improve transitions for carers as they move through specific phases or events in their caring role. </a:t>
            </a:r>
            <a:endParaRPr lang="en-GB" sz="1200" dirty="0"/>
          </a:p>
        </p:txBody>
      </p:sp>
      <p:sp>
        <p:nvSpPr>
          <p:cNvPr id="20" name="Footer Placeholder 9">
            <a:extLst>
              <a:ext uri="{FF2B5EF4-FFF2-40B4-BE49-F238E27FC236}">
                <a16:creationId xmlns:a16="http://schemas.microsoft.com/office/drawing/2014/main" id="{EAE20640-45DE-49D2-862C-C22C22E7741D}"/>
              </a:ext>
            </a:extLst>
          </p:cNvPr>
          <p:cNvSpPr>
            <a:spLocks noGrp="1"/>
          </p:cNvSpPr>
          <p:nvPr>
            <p:ph type="ftr" sz="quarter" idx="11"/>
          </p:nvPr>
        </p:nvSpPr>
        <p:spPr>
          <a:xfrm>
            <a:off x="306000" y="6591600"/>
            <a:ext cx="5760000" cy="136800"/>
          </a:xfrm>
        </p:spPr>
        <p:txBody>
          <a:bodyPr/>
          <a:lstStyle/>
          <a:p>
            <a:pPr defTabSz="914377">
              <a:defRPr/>
            </a:pPr>
            <a:r>
              <a:rPr lang="en-GB">
                <a:solidFill>
                  <a:prstClr val="black">
                    <a:lumMod val="50000"/>
                    <a:lumOff val="50000"/>
                  </a:prstClr>
                </a:solidFill>
                <a:latin typeface="Arial" panose="020B0604020202020204"/>
              </a:rPr>
              <a:t>Produced by Essex County Council Chief Exec’s Office</a:t>
            </a:r>
          </a:p>
        </p:txBody>
      </p:sp>
      <p:sp>
        <p:nvSpPr>
          <p:cNvPr id="9" name="TextBox 8">
            <a:extLst>
              <a:ext uri="{FF2B5EF4-FFF2-40B4-BE49-F238E27FC236}">
                <a16:creationId xmlns:a16="http://schemas.microsoft.com/office/drawing/2014/main" id="{73951154-314B-4C54-810C-08469388AE05}"/>
              </a:ext>
            </a:extLst>
          </p:cNvPr>
          <p:cNvSpPr txBox="1"/>
          <p:nvPr/>
        </p:nvSpPr>
        <p:spPr>
          <a:xfrm>
            <a:off x="148047" y="878673"/>
            <a:ext cx="8085162" cy="338554"/>
          </a:xfrm>
          <a:prstGeom prst="rect">
            <a:avLst/>
          </a:prstGeom>
          <a:noFill/>
        </p:spPr>
        <p:txBody>
          <a:bodyPr wrap="square" lIns="91440" tIns="45720" rIns="91440" bIns="45720" anchor="t">
            <a:spAutoFit/>
          </a:bodyPr>
          <a:lstStyle/>
          <a:p>
            <a:pPr>
              <a:spcBef>
                <a:spcPts val="400"/>
              </a:spcBef>
            </a:pPr>
            <a:r>
              <a:rPr lang="en-GB" sz="1600" b="1" dirty="0"/>
              <a:t>Respondents were asked if they have any comments related to this commitment.</a:t>
            </a:r>
            <a:endParaRPr lang="en-GB" sz="1600" b="1" dirty="0">
              <a:cs typeface="Arial"/>
            </a:endParaRPr>
          </a:p>
        </p:txBody>
      </p:sp>
      <p:sp>
        <p:nvSpPr>
          <p:cNvPr id="10" name="TextBox 9">
            <a:extLst>
              <a:ext uri="{FF2B5EF4-FFF2-40B4-BE49-F238E27FC236}">
                <a16:creationId xmlns:a16="http://schemas.microsoft.com/office/drawing/2014/main" id="{91A24D88-921E-473B-9322-3E73B2DC828A}"/>
              </a:ext>
            </a:extLst>
          </p:cNvPr>
          <p:cNvSpPr txBox="1"/>
          <p:nvPr/>
        </p:nvSpPr>
        <p:spPr>
          <a:xfrm>
            <a:off x="148047" y="1244659"/>
            <a:ext cx="9950748" cy="584775"/>
          </a:xfrm>
          <a:prstGeom prst="rect">
            <a:avLst/>
          </a:prstGeom>
          <a:noFill/>
        </p:spPr>
        <p:txBody>
          <a:bodyPr wrap="square" lIns="91440" tIns="45720" rIns="91440" bIns="45720" anchor="t">
            <a:spAutoFit/>
          </a:bodyPr>
          <a:lstStyle/>
          <a:p>
            <a:pPr>
              <a:spcBef>
                <a:spcPts val="400"/>
              </a:spcBef>
            </a:pPr>
            <a:r>
              <a:rPr lang="en-GB" sz="1600" dirty="0"/>
              <a:t>A total of 29 comments were received in response to this question. All comments have been themed and are presented below in order of prevalence. Please note that some comments are coded into multiple themes.</a:t>
            </a:r>
          </a:p>
        </p:txBody>
      </p:sp>
      <p:graphicFrame>
        <p:nvGraphicFramePr>
          <p:cNvPr id="11" name="Table 2">
            <a:extLst>
              <a:ext uri="{FF2B5EF4-FFF2-40B4-BE49-F238E27FC236}">
                <a16:creationId xmlns:a16="http://schemas.microsoft.com/office/drawing/2014/main" id="{86610D07-897A-41E7-9493-2FFCF148CE53}"/>
              </a:ext>
            </a:extLst>
          </p:cNvPr>
          <p:cNvGraphicFramePr>
            <a:graphicFrameLocks noGrp="1"/>
          </p:cNvGraphicFramePr>
          <p:nvPr>
            <p:extLst>
              <p:ext uri="{D42A27DB-BD31-4B8C-83A1-F6EECF244321}">
                <p14:modId xmlns:p14="http://schemas.microsoft.com/office/powerpoint/2010/main" val="1906340872"/>
              </p:ext>
            </p:extLst>
          </p:nvPr>
        </p:nvGraphicFramePr>
        <p:xfrm>
          <a:off x="235524" y="2016662"/>
          <a:ext cx="7600942" cy="4271703"/>
        </p:xfrm>
        <a:graphic>
          <a:graphicData uri="http://schemas.openxmlformats.org/drawingml/2006/table">
            <a:tbl>
              <a:tblPr firstRow="1" bandRow="1">
                <a:tableStyleId>{5C22544A-7EE6-4342-B048-85BDC9FD1C3A}</a:tableStyleId>
              </a:tblPr>
              <a:tblGrid>
                <a:gridCol w="6389687">
                  <a:extLst>
                    <a:ext uri="{9D8B030D-6E8A-4147-A177-3AD203B41FA5}">
                      <a16:colId xmlns:a16="http://schemas.microsoft.com/office/drawing/2014/main" val="2543844809"/>
                    </a:ext>
                  </a:extLst>
                </a:gridCol>
                <a:gridCol w="1211255">
                  <a:extLst>
                    <a:ext uri="{9D8B030D-6E8A-4147-A177-3AD203B41FA5}">
                      <a16:colId xmlns:a16="http://schemas.microsoft.com/office/drawing/2014/main" val="1972967488"/>
                    </a:ext>
                  </a:extLst>
                </a:gridCol>
              </a:tblGrid>
              <a:tr h="363776">
                <a:tc>
                  <a:txBody>
                    <a:bodyPr/>
                    <a:lstStyle/>
                    <a:p>
                      <a:r>
                        <a:rPr lang="en-GB" sz="1600" dirty="0"/>
                        <a:t>Comments by theme</a:t>
                      </a:r>
                    </a:p>
                  </a:txBody>
                  <a:tcPr/>
                </a:tc>
                <a:tc>
                  <a:txBody>
                    <a:bodyPr/>
                    <a:lstStyle/>
                    <a:p>
                      <a:r>
                        <a:rPr lang="en-GB" sz="1600" dirty="0"/>
                        <a:t>No. of comments</a:t>
                      </a:r>
                    </a:p>
                  </a:txBody>
                  <a:tcPr/>
                </a:tc>
                <a:extLst>
                  <a:ext uri="{0D108BD9-81ED-4DB2-BD59-A6C34878D82A}">
                    <a16:rowId xmlns:a16="http://schemas.microsoft.com/office/drawing/2014/main" val="524393773"/>
                  </a:ext>
                </a:extLst>
              </a:tr>
              <a:tr h="300711">
                <a:tc>
                  <a:txBody>
                    <a:bodyPr/>
                    <a:lstStyle/>
                    <a:p>
                      <a:r>
                        <a:rPr lang="en-GB" sz="1400">
                          <a:solidFill>
                            <a:schemeClr val="tx1"/>
                          </a:solidFill>
                        </a:rPr>
                        <a:t>Support for end of caring role needed/support with loss of identity and support networks</a:t>
                      </a:r>
                      <a:endParaRPr lang="en-GB" sz="1400" dirty="0">
                        <a:solidFill>
                          <a:schemeClr val="tx1"/>
                        </a:solidFill>
                      </a:endParaRPr>
                    </a:p>
                  </a:txBody>
                  <a:tcPr/>
                </a:tc>
                <a:tc>
                  <a:txBody>
                    <a:bodyPr/>
                    <a:lstStyle/>
                    <a:p>
                      <a:pPr algn="ctr"/>
                      <a:r>
                        <a:rPr lang="en-GB" sz="1400" dirty="0">
                          <a:solidFill>
                            <a:schemeClr val="tx1"/>
                          </a:solidFill>
                        </a:rPr>
                        <a:t>6</a:t>
                      </a:r>
                    </a:p>
                  </a:txBody>
                  <a:tcPr/>
                </a:tc>
                <a:extLst>
                  <a:ext uri="{0D108BD9-81ED-4DB2-BD59-A6C34878D82A}">
                    <a16:rowId xmlns:a16="http://schemas.microsoft.com/office/drawing/2014/main" val="2998163648"/>
                  </a:ext>
                </a:extLst>
              </a:tr>
              <a:tr h="337242">
                <a:tc>
                  <a:txBody>
                    <a:bodyPr/>
                    <a:lstStyle/>
                    <a:p>
                      <a:r>
                        <a:rPr lang="en-GB" sz="1400" dirty="0">
                          <a:solidFill>
                            <a:schemeClr val="tx1"/>
                          </a:solidFill>
                        </a:rPr>
                        <a:t>Young people should not have to be carers/they need to be identified and fully supported</a:t>
                      </a:r>
                    </a:p>
                  </a:txBody>
                  <a:tcPr/>
                </a:tc>
                <a:tc>
                  <a:txBody>
                    <a:bodyPr/>
                    <a:lstStyle/>
                    <a:p>
                      <a:pPr algn="ctr"/>
                      <a:r>
                        <a:rPr lang="en-GB" sz="1400" dirty="0">
                          <a:solidFill>
                            <a:schemeClr val="tx1"/>
                          </a:solidFill>
                        </a:rPr>
                        <a:t>5</a:t>
                      </a:r>
                    </a:p>
                  </a:txBody>
                  <a:tcPr/>
                </a:tc>
                <a:extLst>
                  <a:ext uri="{0D108BD9-81ED-4DB2-BD59-A6C34878D82A}">
                    <a16:rowId xmlns:a16="http://schemas.microsoft.com/office/drawing/2014/main" val="2384063582"/>
                  </a:ext>
                </a:extLst>
              </a:tr>
              <a:tr h="300711">
                <a:tc>
                  <a:txBody>
                    <a:bodyPr/>
                    <a:lstStyle/>
                    <a:p>
                      <a:r>
                        <a:rPr lang="en-GB" sz="1400" dirty="0">
                          <a:solidFill>
                            <a:schemeClr val="tx1"/>
                          </a:solidFill>
                        </a:rPr>
                        <a:t>How will aims be achieved/more detail needed/needs action/resource behind it</a:t>
                      </a:r>
                    </a:p>
                  </a:txBody>
                  <a:tcPr/>
                </a:tc>
                <a:tc>
                  <a:txBody>
                    <a:bodyPr/>
                    <a:lstStyle/>
                    <a:p>
                      <a:pPr algn="ctr"/>
                      <a:r>
                        <a:rPr lang="en-GB" sz="1400" dirty="0">
                          <a:solidFill>
                            <a:schemeClr val="tx1"/>
                          </a:solidFill>
                        </a:rPr>
                        <a:t>5</a:t>
                      </a:r>
                    </a:p>
                  </a:txBody>
                  <a:tcPr/>
                </a:tc>
                <a:extLst>
                  <a:ext uri="{0D108BD9-81ED-4DB2-BD59-A6C34878D82A}">
                    <a16:rowId xmlns:a16="http://schemas.microsoft.com/office/drawing/2014/main" val="2109675185"/>
                  </a:ext>
                </a:extLst>
              </a:tr>
              <a:tr h="300711">
                <a:tc>
                  <a:txBody>
                    <a:bodyPr/>
                    <a:lstStyle/>
                    <a:p>
                      <a:r>
                        <a:rPr lang="en-GB" sz="1400" dirty="0">
                          <a:solidFill>
                            <a:schemeClr val="tx1"/>
                          </a:solidFill>
                        </a:rPr>
                        <a:t>Support needed for bereavement/preparing for death of loved one</a:t>
                      </a:r>
                    </a:p>
                  </a:txBody>
                  <a:tcPr/>
                </a:tc>
                <a:tc>
                  <a:txBody>
                    <a:bodyPr/>
                    <a:lstStyle/>
                    <a:p>
                      <a:pPr algn="ctr"/>
                      <a:r>
                        <a:rPr lang="en-GB" sz="1400" dirty="0">
                          <a:solidFill>
                            <a:schemeClr val="tx1"/>
                          </a:solidFill>
                        </a:rPr>
                        <a:t>4</a:t>
                      </a:r>
                    </a:p>
                  </a:txBody>
                  <a:tcPr/>
                </a:tc>
                <a:extLst>
                  <a:ext uri="{0D108BD9-81ED-4DB2-BD59-A6C34878D82A}">
                    <a16:rowId xmlns:a16="http://schemas.microsoft.com/office/drawing/2014/main" val="3768271971"/>
                  </a:ext>
                </a:extLst>
              </a:tr>
              <a:tr h="300711">
                <a:tc>
                  <a:txBody>
                    <a:bodyPr/>
                    <a:lstStyle/>
                    <a:p>
                      <a:r>
                        <a:rPr lang="en-GB" sz="1400" dirty="0">
                          <a:solidFill>
                            <a:schemeClr val="tx1"/>
                          </a:solidFill>
                        </a:rPr>
                        <a:t>Supported needed to plan for future care needs (e.g. options for care homes), and not to feel guilt/failure when they can no longer provide caring role</a:t>
                      </a:r>
                    </a:p>
                  </a:txBody>
                  <a:tcPr/>
                </a:tc>
                <a:tc>
                  <a:txBody>
                    <a:bodyPr/>
                    <a:lstStyle/>
                    <a:p>
                      <a:pPr algn="ctr"/>
                      <a:r>
                        <a:rPr lang="en-GB" sz="1400" dirty="0">
                          <a:solidFill>
                            <a:schemeClr val="tx1"/>
                          </a:solidFill>
                        </a:rPr>
                        <a:t>3</a:t>
                      </a:r>
                    </a:p>
                  </a:txBody>
                  <a:tcPr/>
                </a:tc>
                <a:extLst>
                  <a:ext uri="{0D108BD9-81ED-4DB2-BD59-A6C34878D82A}">
                    <a16:rowId xmlns:a16="http://schemas.microsoft.com/office/drawing/2014/main" val="1332680739"/>
                  </a:ext>
                </a:extLst>
              </a:tr>
              <a:tr h="300711">
                <a:tc>
                  <a:txBody>
                    <a:bodyPr/>
                    <a:lstStyle/>
                    <a:p>
                      <a:r>
                        <a:rPr lang="en-GB" sz="1400" dirty="0">
                          <a:solidFill>
                            <a:schemeClr val="tx1"/>
                          </a:solidFill>
                        </a:rPr>
                        <a:t>General supportive comments about aims</a:t>
                      </a:r>
                    </a:p>
                  </a:txBody>
                  <a:tcPr/>
                </a:tc>
                <a:tc>
                  <a:txBody>
                    <a:bodyPr/>
                    <a:lstStyle/>
                    <a:p>
                      <a:pPr algn="ctr"/>
                      <a:r>
                        <a:rPr lang="en-GB" sz="1400" dirty="0">
                          <a:solidFill>
                            <a:schemeClr val="tx1"/>
                          </a:solidFill>
                        </a:rPr>
                        <a:t>2</a:t>
                      </a:r>
                    </a:p>
                  </a:txBody>
                  <a:tcPr/>
                </a:tc>
                <a:extLst>
                  <a:ext uri="{0D108BD9-81ED-4DB2-BD59-A6C34878D82A}">
                    <a16:rowId xmlns:a16="http://schemas.microsoft.com/office/drawing/2014/main" val="1912457151"/>
                  </a:ext>
                </a:extLst>
              </a:tr>
              <a:tr h="300711">
                <a:tc>
                  <a:txBody>
                    <a:bodyPr/>
                    <a:lstStyle/>
                    <a:p>
                      <a:r>
                        <a:rPr lang="en-GB" sz="1400" dirty="0">
                          <a:solidFill>
                            <a:schemeClr val="tx1"/>
                          </a:solidFill>
                        </a:rPr>
                        <a:t>General negative comments about aims/existing support</a:t>
                      </a:r>
                    </a:p>
                  </a:txBody>
                  <a:tcPr/>
                </a:tc>
                <a:tc>
                  <a:txBody>
                    <a:bodyPr/>
                    <a:lstStyle/>
                    <a:p>
                      <a:pPr algn="ctr"/>
                      <a:r>
                        <a:rPr lang="en-GB" sz="1400" dirty="0">
                          <a:solidFill>
                            <a:schemeClr val="tx1"/>
                          </a:solidFill>
                        </a:rPr>
                        <a:t>2</a:t>
                      </a:r>
                    </a:p>
                  </a:txBody>
                  <a:tcPr/>
                </a:tc>
                <a:extLst>
                  <a:ext uri="{0D108BD9-81ED-4DB2-BD59-A6C34878D82A}">
                    <a16:rowId xmlns:a16="http://schemas.microsoft.com/office/drawing/2014/main" val="690503149"/>
                  </a:ext>
                </a:extLst>
              </a:tr>
              <a:tr h="300711">
                <a:tc>
                  <a:txBody>
                    <a:bodyPr/>
                    <a:lstStyle/>
                    <a:p>
                      <a:r>
                        <a:rPr lang="en-GB" sz="1400" dirty="0">
                          <a:solidFill>
                            <a:schemeClr val="tx1"/>
                          </a:solidFill>
                        </a:rPr>
                        <a:t>Financial concerns/financial support required</a:t>
                      </a:r>
                    </a:p>
                  </a:txBody>
                  <a:tcPr/>
                </a:tc>
                <a:tc>
                  <a:txBody>
                    <a:bodyPr/>
                    <a:lstStyle/>
                    <a:p>
                      <a:pPr algn="ctr"/>
                      <a:r>
                        <a:rPr lang="en-GB" sz="1400" dirty="0">
                          <a:solidFill>
                            <a:schemeClr val="tx1"/>
                          </a:solidFill>
                        </a:rPr>
                        <a:t>2</a:t>
                      </a:r>
                    </a:p>
                  </a:txBody>
                  <a:tcPr/>
                </a:tc>
                <a:extLst>
                  <a:ext uri="{0D108BD9-81ED-4DB2-BD59-A6C34878D82A}">
                    <a16:rowId xmlns:a16="http://schemas.microsoft.com/office/drawing/2014/main" val="604707300"/>
                  </a:ext>
                </a:extLst>
              </a:tr>
              <a:tr h="309303">
                <a:tc>
                  <a:txBody>
                    <a:bodyPr/>
                    <a:lstStyle/>
                    <a:p>
                      <a:r>
                        <a:rPr lang="en-GB" sz="1400" dirty="0">
                          <a:solidFill>
                            <a:schemeClr val="tx1"/>
                          </a:solidFill>
                        </a:rPr>
                        <a:t>Support needed through all stages of the caring journey</a:t>
                      </a:r>
                    </a:p>
                  </a:txBody>
                  <a:tcPr/>
                </a:tc>
                <a:tc>
                  <a:txBody>
                    <a:bodyPr/>
                    <a:lstStyle/>
                    <a:p>
                      <a:pPr algn="ctr"/>
                      <a:r>
                        <a:rPr lang="en-GB" sz="1400" dirty="0">
                          <a:solidFill>
                            <a:schemeClr val="tx1"/>
                          </a:solidFill>
                        </a:rPr>
                        <a:t>2</a:t>
                      </a:r>
                    </a:p>
                  </a:txBody>
                  <a:tcPr/>
                </a:tc>
                <a:extLst>
                  <a:ext uri="{0D108BD9-81ED-4DB2-BD59-A6C34878D82A}">
                    <a16:rowId xmlns:a16="http://schemas.microsoft.com/office/drawing/2014/main" val="1661168127"/>
                  </a:ext>
                </a:extLst>
              </a:tr>
              <a:tr h="298994">
                <a:tc>
                  <a:txBody>
                    <a:bodyPr/>
                    <a:lstStyle/>
                    <a:p>
                      <a:pPr lvl="0">
                        <a:buNone/>
                      </a:pPr>
                      <a:r>
                        <a:rPr lang="en-GB" sz="1400" dirty="0">
                          <a:solidFill>
                            <a:schemeClr val="tx1"/>
                          </a:solidFill>
                        </a:rPr>
                        <a:t>Query over decommissioning of previous support services</a:t>
                      </a:r>
                    </a:p>
                  </a:txBody>
                  <a:tcPr/>
                </a:tc>
                <a:tc>
                  <a:txBody>
                    <a:bodyPr/>
                    <a:lstStyle/>
                    <a:p>
                      <a:pPr lvl="0" algn="ctr">
                        <a:buNone/>
                      </a:pPr>
                      <a:r>
                        <a:rPr lang="en-GB" sz="1400" dirty="0">
                          <a:solidFill>
                            <a:schemeClr val="tx1"/>
                          </a:solidFill>
                        </a:rPr>
                        <a:t>1</a:t>
                      </a:r>
                    </a:p>
                  </a:txBody>
                  <a:tcPr/>
                </a:tc>
                <a:extLst>
                  <a:ext uri="{0D108BD9-81ED-4DB2-BD59-A6C34878D82A}">
                    <a16:rowId xmlns:a16="http://schemas.microsoft.com/office/drawing/2014/main" val="3949903565"/>
                  </a:ext>
                </a:extLst>
              </a:tr>
            </a:tbl>
          </a:graphicData>
        </a:graphic>
      </p:graphicFrame>
      <p:sp>
        <p:nvSpPr>
          <p:cNvPr id="23" name="TextBox 22">
            <a:extLst>
              <a:ext uri="{FF2B5EF4-FFF2-40B4-BE49-F238E27FC236}">
                <a16:creationId xmlns:a16="http://schemas.microsoft.com/office/drawing/2014/main" id="{57545E9C-774D-4F52-9ADB-74F99A7012F8}"/>
              </a:ext>
            </a:extLst>
          </p:cNvPr>
          <p:cNvSpPr txBox="1"/>
          <p:nvPr/>
        </p:nvSpPr>
        <p:spPr>
          <a:xfrm>
            <a:off x="8100516" y="2069608"/>
            <a:ext cx="3764595" cy="1600438"/>
          </a:xfrm>
          <a:prstGeom prst="rect">
            <a:avLst/>
          </a:prstGeom>
          <a:noFill/>
        </p:spPr>
        <p:txBody>
          <a:bodyPr wrap="square">
            <a:spAutoFit/>
          </a:bodyPr>
          <a:lstStyle/>
          <a:p>
            <a:pPr algn="ctr"/>
            <a:r>
              <a:rPr lang="en-GB" sz="1400" b="1" i="1" dirty="0">
                <a:solidFill>
                  <a:srgbClr val="004899"/>
                </a:solidFill>
              </a:rPr>
              <a:t>“Strong communities pathways including bereavement, friendship groups and holistic support such as managing finances (as an example) are all ways to ensure a carer emerges from caring well. When caring there is a loss of identity which takes some adjustment.”</a:t>
            </a:r>
          </a:p>
        </p:txBody>
      </p:sp>
      <p:sp>
        <p:nvSpPr>
          <p:cNvPr id="24" name="TextBox 23">
            <a:extLst>
              <a:ext uri="{FF2B5EF4-FFF2-40B4-BE49-F238E27FC236}">
                <a16:creationId xmlns:a16="http://schemas.microsoft.com/office/drawing/2014/main" id="{12A2CD9A-2C37-4F2B-8811-743C1DCAE1AC}"/>
              </a:ext>
            </a:extLst>
          </p:cNvPr>
          <p:cNvSpPr txBox="1"/>
          <p:nvPr/>
        </p:nvSpPr>
        <p:spPr>
          <a:xfrm>
            <a:off x="8210169" y="3910221"/>
            <a:ext cx="3741555" cy="954107"/>
          </a:xfrm>
          <a:prstGeom prst="rect">
            <a:avLst/>
          </a:prstGeom>
          <a:noFill/>
        </p:spPr>
        <p:txBody>
          <a:bodyPr wrap="square">
            <a:spAutoFit/>
          </a:bodyPr>
          <a:lstStyle/>
          <a:p>
            <a:pPr algn="ctr"/>
            <a:r>
              <a:rPr lang="en-GB" sz="1400" b="1" i="1" dirty="0">
                <a:solidFill>
                  <a:srgbClr val="004899"/>
                </a:solidFill>
              </a:rPr>
              <a:t>“Help carers who have reached the end of their caring role but are working age return to meaningful work when they are ready with support to get ready for work.”</a:t>
            </a:r>
          </a:p>
        </p:txBody>
      </p:sp>
      <p:sp>
        <p:nvSpPr>
          <p:cNvPr id="25" name="TextBox 24">
            <a:extLst>
              <a:ext uri="{FF2B5EF4-FFF2-40B4-BE49-F238E27FC236}">
                <a16:creationId xmlns:a16="http://schemas.microsoft.com/office/drawing/2014/main" id="{7F1D6282-2715-4574-96D4-BDF6792FF9A1}"/>
              </a:ext>
            </a:extLst>
          </p:cNvPr>
          <p:cNvSpPr txBox="1"/>
          <p:nvPr/>
        </p:nvSpPr>
        <p:spPr>
          <a:xfrm>
            <a:off x="8276917" y="5083414"/>
            <a:ext cx="3635819" cy="1384995"/>
          </a:xfrm>
          <a:prstGeom prst="rect">
            <a:avLst/>
          </a:prstGeom>
          <a:noFill/>
        </p:spPr>
        <p:txBody>
          <a:bodyPr wrap="square" lIns="91440" tIns="45720" rIns="91440" bIns="45720" anchor="t">
            <a:spAutoFit/>
          </a:bodyPr>
          <a:lstStyle/>
          <a:p>
            <a:pPr algn="ctr"/>
            <a:r>
              <a:rPr lang="en-GB" sz="1400" b="1" i="1" dirty="0">
                <a:solidFill>
                  <a:srgbClr val="004899"/>
                </a:solidFill>
              </a:rPr>
              <a:t>“I would much prefer that young people were NOT encouraged to be carers into adulthood, they have already had a childhood stolen from them. It would be a better society that found other adults to care for their parents."</a:t>
            </a:r>
          </a:p>
        </p:txBody>
      </p:sp>
    </p:spTree>
    <p:extLst>
      <p:ext uri="{BB962C8B-B14F-4D97-AF65-F5344CB8AC3E}">
        <p14:creationId xmlns:p14="http://schemas.microsoft.com/office/powerpoint/2010/main" val="1015340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AB37FE5B-5FCE-42AA-97C8-16ABDFE83AAA}"/>
              </a:ext>
            </a:extLst>
          </p:cNvPr>
          <p:cNvSpPr>
            <a:spLocks noGrp="1"/>
          </p:cNvSpPr>
          <p:nvPr>
            <p:ph type="dt" sz="half" idx="10"/>
          </p:nvPr>
        </p:nvSpPr>
        <p:spPr/>
        <p:txBody>
          <a:bodyPr/>
          <a:lstStyle/>
          <a:p>
            <a:fld id="{F260B2A5-7D25-4EFB-8691-668AB5BA651F}" type="datetime1">
              <a:rPr lang="en-GB" smtClean="0"/>
              <a:t>28/03/2022</a:t>
            </a:fld>
            <a:endParaRPr lang="en-GB"/>
          </a:p>
        </p:txBody>
      </p:sp>
      <p:sp>
        <p:nvSpPr>
          <p:cNvPr id="7" name="Slide Number Placeholder 6">
            <a:extLst>
              <a:ext uri="{FF2B5EF4-FFF2-40B4-BE49-F238E27FC236}">
                <a16:creationId xmlns:a16="http://schemas.microsoft.com/office/drawing/2014/main" id="{1EA03D33-06FC-4050-9AFA-CA3F50409E1F}"/>
              </a:ext>
            </a:extLst>
          </p:cNvPr>
          <p:cNvSpPr>
            <a:spLocks noGrp="1"/>
          </p:cNvSpPr>
          <p:nvPr>
            <p:ph type="sldNum" sz="quarter" idx="12"/>
          </p:nvPr>
        </p:nvSpPr>
        <p:spPr/>
        <p:txBody>
          <a:bodyPr/>
          <a:lstStyle/>
          <a:p>
            <a:r>
              <a:rPr lang="en-GB"/>
              <a:t>|   </a:t>
            </a:r>
            <a:fld id="{5898CC38-F149-5B45-A1B4-290B41364A0C}" type="slidenum">
              <a:rPr lang="en-GB" smtClean="0"/>
              <a:pPr/>
              <a:t>14</a:t>
            </a:fld>
            <a:endParaRPr lang="en-GB"/>
          </a:p>
        </p:txBody>
      </p:sp>
      <p:sp>
        <p:nvSpPr>
          <p:cNvPr id="8" name="Title 40">
            <a:extLst>
              <a:ext uri="{FF2B5EF4-FFF2-40B4-BE49-F238E27FC236}">
                <a16:creationId xmlns:a16="http://schemas.microsoft.com/office/drawing/2014/main" id="{620E1A4F-DF42-43CD-B9A1-E1D8D99B979D}"/>
              </a:ext>
            </a:extLst>
          </p:cNvPr>
          <p:cNvSpPr>
            <a:spLocks noGrp="1"/>
          </p:cNvSpPr>
          <p:nvPr>
            <p:ph type="title"/>
          </p:nvPr>
        </p:nvSpPr>
        <p:spPr>
          <a:xfrm>
            <a:off x="148047" y="166228"/>
            <a:ext cx="11397407" cy="592932"/>
          </a:xfrm>
          <a:ln w="12700">
            <a:noFill/>
          </a:ln>
        </p:spPr>
        <p:txBody>
          <a:bodyPr>
            <a:noAutofit/>
          </a:bodyPr>
          <a:lstStyle/>
          <a:p>
            <a:r>
              <a:rPr lang="en-GB" sz="2000" dirty="0">
                <a:solidFill>
                  <a:srgbClr val="004899"/>
                </a:solidFill>
              </a:rPr>
              <a:t>Commitment: Carers will have increased opportunity to access good quality support, including short breaks to maintain their own wellbeing and those they care for.</a:t>
            </a:r>
            <a:endParaRPr lang="en-GB" sz="1200" dirty="0"/>
          </a:p>
        </p:txBody>
      </p:sp>
      <p:sp>
        <p:nvSpPr>
          <p:cNvPr id="20" name="Footer Placeholder 9">
            <a:extLst>
              <a:ext uri="{FF2B5EF4-FFF2-40B4-BE49-F238E27FC236}">
                <a16:creationId xmlns:a16="http://schemas.microsoft.com/office/drawing/2014/main" id="{EAE20640-45DE-49D2-862C-C22C22E7741D}"/>
              </a:ext>
            </a:extLst>
          </p:cNvPr>
          <p:cNvSpPr>
            <a:spLocks noGrp="1"/>
          </p:cNvSpPr>
          <p:nvPr>
            <p:ph type="ftr" sz="quarter" idx="11"/>
          </p:nvPr>
        </p:nvSpPr>
        <p:spPr>
          <a:xfrm>
            <a:off x="306000" y="6591600"/>
            <a:ext cx="5760000" cy="136800"/>
          </a:xfrm>
        </p:spPr>
        <p:txBody>
          <a:bodyPr/>
          <a:lstStyle/>
          <a:p>
            <a:pPr defTabSz="914377">
              <a:defRPr/>
            </a:pPr>
            <a:r>
              <a:rPr lang="en-GB">
                <a:solidFill>
                  <a:prstClr val="black">
                    <a:lumMod val="50000"/>
                    <a:lumOff val="50000"/>
                  </a:prstClr>
                </a:solidFill>
                <a:latin typeface="Arial" panose="020B0604020202020204"/>
              </a:rPr>
              <a:t>Produced by Essex County Council Chief Exec’s Office</a:t>
            </a:r>
          </a:p>
        </p:txBody>
      </p:sp>
      <p:sp>
        <p:nvSpPr>
          <p:cNvPr id="14" name="Rectangle 13">
            <a:extLst>
              <a:ext uri="{FF2B5EF4-FFF2-40B4-BE49-F238E27FC236}">
                <a16:creationId xmlns:a16="http://schemas.microsoft.com/office/drawing/2014/main" id="{C4F819A0-A6E2-4874-B6DE-0855A02401E1}"/>
              </a:ext>
            </a:extLst>
          </p:cNvPr>
          <p:cNvSpPr/>
          <p:nvPr/>
        </p:nvSpPr>
        <p:spPr>
          <a:xfrm>
            <a:off x="148046" y="1344694"/>
            <a:ext cx="11826717" cy="5131316"/>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id="{74B01291-D055-464C-8F3C-F1EACD231CDF}"/>
              </a:ext>
            </a:extLst>
          </p:cNvPr>
          <p:cNvSpPr txBox="1"/>
          <p:nvPr/>
        </p:nvSpPr>
        <p:spPr>
          <a:xfrm>
            <a:off x="217236" y="6118307"/>
            <a:ext cx="1387025" cy="276999"/>
          </a:xfrm>
          <a:prstGeom prst="rect">
            <a:avLst/>
          </a:prstGeom>
          <a:noFill/>
        </p:spPr>
        <p:txBody>
          <a:bodyPr wrap="square">
            <a:spAutoFit/>
          </a:bodyPr>
          <a:lstStyle/>
          <a:p>
            <a:pPr>
              <a:spcBef>
                <a:spcPts val="400"/>
              </a:spcBef>
            </a:pPr>
            <a:r>
              <a:rPr lang="en-GB" sz="1200" i="1" dirty="0">
                <a:solidFill>
                  <a:schemeClr val="tx1">
                    <a:lumMod val="65000"/>
                    <a:lumOff val="35000"/>
                  </a:schemeClr>
                </a:solidFill>
              </a:rPr>
              <a:t>[Responses: 90]</a:t>
            </a:r>
          </a:p>
        </p:txBody>
      </p:sp>
      <p:sp>
        <p:nvSpPr>
          <p:cNvPr id="16" name="TextBox 15">
            <a:extLst>
              <a:ext uri="{FF2B5EF4-FFF2-40B4-BE49-F238E27FC236}">
                <a16:creationId xmlns:a16="http://schemas.microsoft.com/office/drawing/2014/main" id="{29DD864B-D559-4E0A-B5F8-4443B30DAB73}"/>
              </a:ext>
            </a:extLst>
          </p:cNvPr>
          <p:cNvSpPr txBox="1"/>
          <p:nvPr/>
        </p:nvSpPr>
        <p:spPr>
          <a:xfrm>
            <a:off x="148047" y="868884"/>
            <a:ext cx="10409118" cy="338554"/>
          </a:xfrm>
          <a:prstGeom prst="rect">
            <a:avLst/>
          </a:prstGeom>
          <a:noFill/>
        </p:spPr>
        <p:txBody>
          <a:bodyPr wrap="square">
            <a:spAutoFit/>
          </a:bodyPr>
          <a:lstStyle/>
          <a:p>
            <a:r>
              <a:rPr lang="en-GB" sz="1600" dirty="0"/>
              <a:t>Respondents were asked to what extent they agree or disagree with each of the aims under this commitment.</a:t>
            </a:r>
          </a:p>
        </p:txBody>
      </p:sp>
      <p:graphicFrame>
        <p:nvGraphicFramePr>
          <p:cNvPr id="10" name="Chart 9">
            <a:extLst>
              <a:ext uri="{FF2B5EF4-FFF2-40B4-BE49-F238E27FC236}">
                <a16:creationId xmlns:a16="http://schemas.microsoft.com/office/drawing/2014/main" id="{1A85DEBD-FCA5-4FE1-9491-D14048D47013}"/>
              </a:ext>
              <a:ext uri="{147F2762-F138-4A5C-976F-8EAC2B608ADB}">
                <a16:predDERef xmlns:a16="http://schemas.microsoft.com/office/drawing/2014/main" pred="{FA4D22F5-EA88-402F-9F97-E5F61D3B7D6D}"/>
              </a:ext>
            </a:extLst>
          </p:cNvPr>
          <p:cNvGraphicFramePr>
            <a:graphicFrameLocks/>
          </p:cNvGraphicFramePr>
          <p:nvPr>
            <p:extLst>
              <p:ext uri="{D42A27DB-BD31-4B8C-83A1-F6EECF244321}">
                <p14:modId xmlns:p14="http://schemas.microsoft.com/office/powerpoint/2010/main" val="4242018535"/>
              </p:ext>
            </p:extLst>
          </p:nvPr>
        </p:nvGraphicFramePr>
        <p:xfrm>
          <a:off x="415636" y="2151148"/>
          <a:ext cx="11442764" cy="4065928"/>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id="{33F0C45E-767D-43B1-958E-B80DC263634C}"/>
              </a:ext>
            </a:extLst>
          </p:cNvPr>
          <p:cNvSpPr txBox="1"/>
          <p:nvPr/>
        </p:nvSpPr>
        <p:spPr>
          <a:xfrm>
            <a:off x="230145" y="1418920"/>
            <a:ext cx="11239455" cy="830997"/>
          </a:xfrm>
          <a:prstGeom prst="rect">
            <a:avLst/>
          </a:prstGeom>
          <a:noFill/>
        </p:spPr>
        <p:txBody>
          <a:bodyPr wrap="square" lIns="91440" tIns="45720" rIns="91440" bIns="45720" anchor="t">
            <a:spAutoFit/>
          </a:bodyPr>
          <a:lstStyle/>
          <a:p>
            <a:pPr>
              <a:spcBef>
                <a:spcPts val="400"/>
              </a:spcBef>
            </a:pPr>
            <a:r>
              <a:rPr lang="en-GB" sz="1600" dirty="0"/>
              <a:t>94% agreed with the aim to work with carers to understand better what a good short breaks offer should be. 91% agreed with working with partners to maximise access to existing clubs/activities, and 89% agreed with working with carers to design good quality support.</a:t>
            </a:r>
          </a:p>
        </p:txBody>
      </p:sp>
    </p:spTree>
    <p:extLst>
      <p:ext uri="{BB962C8B-B14F-4D97-AF65-F5344CB8AC3E}">
        <p14:creationId xmlns:p14="http://schemas.microsoft.com/office/powerpoint/2010/main" val="2700749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AB37FE5B-5FCE-42AA-97C8-16ABDFE83AAA}"/>
              </a:ext>
            </a:extLst>
          </p:cNvPr>
          <p:cNvSpPr>
            <a:spLocks noGrp="1"/>
          </p:cNvSpPr>
          <p:nvPr>
            <p:ph type="dt" sz="half" idx="10"/>
          </p:nvPr>
        </p:nvSpPr>
        <p:spPr/>
        <p:txBody>
          <a:bodyPr/>
          <a:lstStyle/>
          <a:p>
            <a:fld id="{F260B2A5-7D25-4EFB-8691-668AB5BA651F}" type="datetime1">
              <a:rPr lang="en-GB" smtClean="0"/>
              <a:t>28/03/2022</a:t>
            </a:fld>
            <a:endParaRPr lang="en-GB"/>
          </a:p>
        </p:txBody>
      </p:sp>
      <p:sp>
        <p:nvSpPr>
          <p:cNvPr id="7" name="Slide Number Placeholder 6">
            <a:extLst>
              <a:ext uri="{FF2B5EF4-FFF2-40B4-BE49-F238E27FC236}">
                <a16:creationId xmlns:a16="http://schemas.microsoft.com/office/drawing/2014/main" id="{1EA03D33-06FC-4050-9AFA-CA3F50409E1F}"/>
              </a:ext>
            </a:extLst>
          </p:cNvPr>
          <p:cNvSpPr>
            <a:spLocks noGrp="1"/>
          </p:cNvSpPr>
          <p:nvPr>
            <p:ph type="sldNum" sz="quarter" idx="12"/>
          </p:nvPr>
        </p:nvSpPr>
        <p:spPr/>
        <p:txBody>
          <a:bodyPr/>
          <a:lstStyle/>
          <a:p>
            <a:r>
              <a:rPr lang="en-GB"/>
              <a:t>|   </a:t>
            </a:r>
            <a:fld id="{5898CC38-F149-5B45-A1B4-290B41364A0C}" type="slidenum">
              <a:rPr lang="en-GB" smtClean="0"/>
              <a:pPr/>
              <a:t>15</a:t>
            </a:fld>
            <a:endParaRPr lang="en-GB"/>
          </a:p>
        </p:txBody>
      </p:sp>
      <p:sp>
        <p:nvSpPr>
          <p:cNvPr id="8" name="Title 40">
            <a:extLst>
              <a:ext uri="{FF2B5EF4-FFF2-40B4-BE49-F238E27FC236}">
                <a16:creationId xmlns:a16="http://schemas.microsoft.com/office/drawing/2014/main" id="{620E1A4F-DF42-43CD-B9A1-E1D8D99B979D}"/>
              </a:ext>
            </a:extLst>
          </p:cNvPr>
          <p:cNvSpPr>
            <a:spLocks noGrp="1"/>
          </p:cNvSpPr>
          <p:nvPr>
            <p:ph type="title"/>
          </p:nvPr>
        </p:nvSpPr>
        <p:spPr>
          <a:xfrm>
            <a:off x="148047" y="166228"/>
            <a:ext cx="11826717" cy="592932"/>
          </a:xfrm>
          <a:ln w="12700">
            <a:noFill/>
          </a:ln>
        </p:spPr>
        <p:txBody>
          <a:bodyPr>
            <a:noAutofit/>
          </a:bodyPr>
          <a:lstStyle/>
          <a:p>
            <a:r>
              <a:rPr lang="en-GB" sz="2000" dirty="0">
                <a:solidFill>
                  <a:srgbClr val="004899"/>
                </a:solidFill>
              </a:rPr>
              <a:t>Commitment: Carers will have increased opportunity to access good quality support, including short breaks to maintain their own wellbeing and those they care for.</a:t>
            </a:r>
            <a:endParaRPr lang="en-GB" sz="1200" dirty="0"/>
          </a:p>
        </p:txBody>
      </p:sp>
      <p:sp>
        <p:nvSpPr>
          <p:cNvPr id="20" name="Footer Placeholder 9">
            <a:extLst>
              <a:ext uri="{FF2B5EF4-FFF2-40B4-BE49-F238E27FC236}">
                <a16:creationId xmlns:a16="http://schemas.microsoft.com/office/drawing/2014/main" id="{EAE20640-45DE-49D2-862C-C22C22E7741D}"/>
              </a:ext>
            </a:extLst>
          </p:cNvPr>
          <p:cNvSpPr>
            <a:spLocks noGrp="1"/>
          </p:cNvSpPr>
          <p:nvPr>
            <p:ph type="ftr" sz="quarter" idx="11"/>
          </p:nvPr>
        </p:nvSpPr>
        <p:spPr>
          <a:xfrm>
            <a:off x="306000" y="6591600"/>
            <a:ext cx="5760000" cy="136800"/>
          </a:xfrm>
        </p:spPr>
        <p:txBody>
          <a:bodyPr/>
          <a:lstStyle/>
          <a:p>
            <a:pPr defTabSz="914377">
              <a:defRPr/>
            </a:pPr>
            <a:r>
              <a:rPr lang="en-GB">
                <a:solidFill>
                  <a:prstClr val="black">
                    <a:lumMod val="50000"/>
                    <a:lumOff val="50000"/>
                  </a:prstClr>
                </a:solidFill>
                <a:latin typeface="Arial" panose="020B0604020202020204"/>
              </a:rPr>
              <a:t>Produced by Essex County Council Chief Exec’s Office</a:t>
            </a:r>
          </a:p>
        </p:txBody>
      </p:sp>
      <p:sp>
        <p:nvSpPr>
          <p:cNvPr id="9" name="TextBox 8">
            <a:extLst>
              <a:ext uri="{FF2B5EF4-FFF2-40B4-BE49-F238E27FC236}">
                <a16:creationId xmlns:a16="http://schemas.microsoft.com/office/drawing/2014/main" id="{9325A935-DFCC-4B63-9160-66067CB9A456}"/>
              </a:ext>
            </a:extLst>
          </p:cNvPr>
          <p:cNvSpPr txBox="1"/>
          <p:nvPr/>
        </p:nvSpPr>
        <p:spPr>
          <a:xfrm>
            <a:off x="148047" y="878673"/>
            <a:ext cx="8085162" cy="338554"/>
          </a:xfrm>
          <a:prstGeom prst="rect">
            <a:avLst/>
          </a:prstGeom>
          <a:noFill/>
        </p:spPr>
        <p:txBody>
          <a:bodyPr wrap="square" lIns="91440" tIns="45720" rIns="91440" bIns="45720" anchor="t">
            <a:spAutoFit/>
          </a:bodyPr>
          <a:lstStyle/>
          <a:p>
            <a:pPr>
              <a:spcBef>
                <a:spcPts val="400"/>
              </a:spcBef>
            </a:pPr>
            <a:r>
              <a:rPr lang="en-GB" sz="1600" b="1" dirty="0"/>
              <a:t>Respondents were asked if they have any comments related to this commitment.</a:t>
            </a:r>
            <a:endParaRPr lang="en-GB" sz="1600" b="1" dirty="0">
              <a:cs typeface="Arial"/>
            </a:endParaRPr>
          </a:p>
        </p:txBody>
      </p:sp>
      <p:sp>
        <p:nvSpPr>
          <p:cNvPr id="10" name="TextBox 9">
            <a:extLst>
              <a:ext uri="{FF2B5EF4-FFF2-40B4-BE49-F238E27FC236}">
                <a16:creationId xmlns:a16="http://schemas.microsoft.com/office/drawing/2014/main" id="{0EFBCF90-C7E3-4F16-97B6-F2A2FAF3A938}"/>
              </a:ext>
            </a:extLst>
          </p:cNvPr>
          <p:cNvSpPr txBox="1"/>
          <p:nvPr/>
        </p:nvSpPr>
        <p:spPr>
          <a:xfrm>
            <a:off x="148047" y="1244659"/>
            <a:ext cx="9950748" cy="584775"/>
          </a:xfrm>
          <a:prstGeom prst="rect">
            <a:avLst/>
          </a:prstGeom>
          <a:noFill/>
        </p:spPr>
        <p:txBody>
          <a:bodyPr wrap="square" lIns="91440" tIns="45720" rIns="91440" bIns="45720" anchor="t">
            <a:spAutoFit/>
          </a:bodyPr>
          <a:lstStyle/>
          <a:p>
            <a:pPr>
              <a:spcBef>
                <a:spcPts val="400"/>
              </a:spcBef>
            </a:pPr>
            <a:r>
              <a:rPr lang="en-GB" sz="1600" dirty="0"/>
              <a:t>A total of 39 comments were received in response to this question. All comments have been themed and are presented below in order of prevalence. Please note that some comments are coded into multiple themes.</a:t>
            </a:r>
          </a:p>
        </p:txBody>
      </p:sp>
      <p:graphicFrame>
        <p:nvGraphicFramePr>
          <p:cNvPr id="11" name="Table 2">
            <a:extLst>
              <a:ext uri="{FF2B5EF4-FFF2-40B4-BE49-F238E27FC236}">
                <a16:creationId xmlns:a16="http://schemas.microsoft.com/office/drawing/2014/main" id="{2D332C05-34B8-4079-8D87-5624C1813663}"/>
              </a:ext>
            </a:extLst>
          </p:cNvPr>
          <p:cNvGraphicFramePr>
            <a:graphicFrameLocks noGrp="1"/>
          </p:cNvGraphicFramePr>
          <p:nvPr>
            <p:extLst>
              <p:ext uri="{D42A27DB-BD31-4B8C-83A1-F6EECF244321}">
                <p14:modId xmlns:p14="http://schemas.microsoft.com/office/powerpoint/2010/main" val="1332096319"/>
              </p:ext>
            </p:extLst>
          </p:nvPr>
        </p:nvGraphicFramePr>
        <p:xfrm>
          <a:off x="158320" y="2003263"/>
          <a:ext cx="7043669" cy="4363143"/>
        </p:xfrm>
        <a:graphic>
          <a:graphicData uri="http://schemas.openxmlformats.org/drawingml/2006/table">
            <a:tbl>
              <a:tblPr firstRow="1" bandRow="1">
                <a:tableStyleId>{5C22544A-7EE6-4342-B048-85BDC9FD1C3A}</a:tableStyleId>
              </a:tblPr>
              <a:tblGrid>
                <a:gridCol w="5677596">
                  <a:extLst>
                    <a:ext uri="{9D8B030D-6E8A-4147-A177-3AD203B41FA5}">
                      <a16:colId xmlns:a16="http://schemas.microsoft.com/office/drawing/2014/main" val="2543844809"/>
                    </a:ext>
                  </a:extLst>
                </a:gridCol>
                <a:gridCol w="1366073">
                  <a:extLst>
                    <a:ext uri="{9D8B030D-6E8A-4147-A177-3AD203B41FA5}">
                      <a16:colId xmlns:a16="http://schemas.microsoft.com/office/drawing/2014/main" val="1972967488"/>
                    </a:ext>
                  </a:extLst>
                </a:gridCol>
              </a:tblGrid>
              <a:tr h="363776">
                <a:tc>
                  <a:txBody>
                    <a:bodyPr/>
                    <a:lstStyle/>
                    <a:p>
                      <a:r>
                        <a:rPr lang="en-GB" sz="1600" dirty="0"/>
                        <a:t>Comments by theme</a:t>
                      </a:r>
                    </a:p>
                  </a:txBody>
                  <a:tcPr/>
                </a:tc>
                <a:tc>
                  <a:txBody>
                    <a:bodyPr/>
                    <a:lstStyle/>
                    <a:p>
                      <a:r>
                        <a:rPr lang="en-GB" sz="1600" dirty="0"/>
                        <a:t>No. of comments</a:t>
                      </a:r>
                    </a:p>
                  </a:txBody>
                  <a:tcPr/>
                </a:tc>
                <a:extLst>
                  <a:ext uri="{0D108BD9-81ED-4DB2-BD59-A6C34878D82A}">
                    <a16:rowId xmlns:a16="http://schemas.microsoft.com/office/drawing/2014/main" val="524393773"/>
                  </a:ext>
                </a:extLst>
              </a:tr>
              <a:tr h="300711">
                <a:tc>
                  <a:txBody>
                    <a:bodyPr/>
                    <a:lstStyle/>
                    <a:p>
                      <a:r>
                        <a:rPr lang="en-GB" sz="1400" dirty="0">
                          <a:solidFill>
                            <a:schemeClr val="tx1"/>
                          </a:solidFill>
                        </a:rPr>
                        <a:t>Breaks/respite are important/flexible choice of breaks needed</a:t>
                      </a:r>
                    </a:p>
                  </a:txBody>
                  <a:tcPr/>
                </a:tc>
                <a:tc>
                  <a:txBody>
                    <a:bodyPr/>
                    <a:lstStyle/>
                    <a:p>
                      <a:pPr algn="ctr"/>
                      <a:r>
                        <a:rPr lang="en-GB" sz="1400" dirty="0">
                          <a:solidFill>
                            <a:schemeClr val="tx1"/>
                          </a:solidFill>
                        </a:rPr>
                        <a:t>10</a:t>
                      </a:r>
                    </a:p>
                  </a:txBody>
                  <a:tcPr/>
                </a:tc>
                <a:extLst>
                  <a:ext uri="{0D108BD9-81ED-4DB2-BD59-A6C34878D82A}">
                    <a16:rowId xmlns:a16="http://schemas.microsoft.com/office/drawing/2014/main" val="2998163648"/>
                  </a:ext>
                </a:extLst>
              </a:tr>
              <a:tr h="300711">
                <a:tc>
                  <a:txBody>
                    <a:bodyPr/>
                    <a:lstStyle/>
                    <a:p>
                      <a:r>
                        <a:rPr lang="en-GB" sz="1400" dirty="0">
                          <a:solidFill>
                            <a:schemeClr val="tx1"/>
                          </a:solidFill>
                        </a:rPr>
                        <a:t>Can’t access breaks without alternative care arranged for cared for/concern about leaving cared for</a:t>
                      </a:r>
                    </a:p>
                  </a:txBody>
                  <a:tcPr/>
                </a:tc>
                <a:tc>
                  <a:txBody>
                    <a:bodyPr/>
                    <a:lstStyle/>
                    <a:p>
                      <a:pPr algn="ctr"/>
                      <a:r>
                        <a:rPr lang="en-GB" sz="1400" dirty="0">
                          <a:solidFill>
                            <a:schemeClr val="tx1"/>
                          </a:solidFill>
                        </a:rPr>
                        <a:t>7</a:t>
                      </a:r>
                    </a:p>
                  </a:txBody>
                  <a:tcPr/>
                </a:tc>
                <a:extLst>
                  <a:ext uri="{0D108BD9-81ED-4DB2-BD59-A6C34878D82A}">
                    <a16:rowId xmlns:a16="http://schemas.microsoft.com/office/drawing/2014/main" val="3154731454"/>
                  </a:ext>
                </a:extLst>
              </a:tr>
              <a:tr h="300711">
                <a:tc>
                  <a:txBody>
                    <a:bodyPr/>
                    <a:lstStyle/>
                    <a:p>
                      <a:r>
                        <a:rPr lang="en-GB" sz="1400" dirty="0">
                          <a:solidFill>
                            <a:schemeClr val="tx1"/>
                          </a:solidFill>
                        </a:rPr>
                        <a:t>More support needed (practical/emotional)/fully resourced support</a:t>
                      </a:r>
                    </a:p>
                  </a:txBody>
                  <a:tcPr/>
                </a:tc>
                <a:tc>
                  <a:txBody>
                    <a:bodyPr/>
                    <a:lstStyle/>
                    <a:p>
                      <a:pPr algn="ctr"/>
                      <a:r>
                        <a:rPr lang="en-GB" sz="1400" dirty="0">
                          <a:solidFill>
                            <a:schemeClr val="tx1"/>
                          </a:solidFill>
                        </a:rPr>
                        <a:t>8</a:t>
                      </a:r>
                    </a:p>
                  </a:txBody>
                  <a:tcPr/>
                </a:tc>
                <a:extLst>
                  <a:ext uri="{0D108BD9-81ED-4DB2-BD59-A6C34878D82A}">
                    <a16:rowId xmlns:a16="http://schemas.microsoft.com/office/drawing/2014/main" val="2867514547"/>
                  </a:ext>
                </a:extLst>
              </a:tr>
              <a:tr h="299818">
                <a:tc>
                  <a:txBody>
                    <a:bodyPr/>
                    <a:lstStyle/>
                    <a:p>
                      <a:r>
                        <a:rPr lang="en-GB" sz="1400" dirty="0">
                          <a:solidFill>
                            <a:schemeClr val="tx1"/>
                          </a:solidFill>
                        </a:rPr>
                        <a:t>Lack of information about breaks/clearer information needed about breaks offer – what’s available and how to access</a:t>
                      </a:r>
                    </a:p>
                  </a:txBody>
                  <a:tcPr/>
                </a:tc>
                <a:tc>
                  <a:txBody>
                    <a:bodyPr/>
                    <a:lstStyle/>
                    <a:p>
                      <a:pPr algn="ctr"/>
                      <a:r>
                        <a:rPr lang="en-GB" sz="1400" dirty="0">
                          <a:solidFill>
                            <a:schemeClr val="tx1"/>
                          </a:solidFill>
                        </a:rPr>
                        <a:t>6</a:t>
                      </a:r>
                    </a:p>
                  </a:txBody>
                  <a:tcPr/>
                </a:tc>
                <a:extLst>
                  <a:ext uri="{0D108BD9-81ED-4DB2-BD59-A6C34878D82A}">
                    <a16:rowId xmlns:a16="http://schemas.microsoft.com/office/drawing/2014/main" val="2384063582"/>
                  </a:ext>
                </a:extLst>
              </a:tr>
              <a:tr h="300711">
                <a:tc>
                  <a:txBody>
                    <a:bodyPr/>
                    <a:lstStyle/>
                    <a:p>
                      <a:r>
                        <a:rPr lang="en-GB" sz="1400" dirty="0">
                          <a:solidFill>
                            <a:schemeClr val="tx1"/>
                          </a:solidFill>
                        </a:rPr>
                        <a:t>General negative comments about aims/existing support</a:t>
                      </a:r>
                    </a:p>
                  </a:txBody>
                  <a:tcPr/>
                </a:tc>
                <a:tc>
                  <a:txBody>
                    <a:bodyPr/>
                    <a:lstStyle/>
                    <a:p>
                      <a:pPr algn="ctr"/>
                      <a:r>
                        <a:rPr lang="en-GB" sz="1400" dirty="0">
                          <a:solidFill>
                            <a:schemeClr val="tx1"/>
                          </a:solidFill>
                        </a:rPr>
                        <a:t>5</a:t>
                      </a:r>
                    </a:p>
                  </a:txBody>
                  <a:tcPr/>
                </a:tc>
                <a:extLst>
                  <a:ext uri="{0D108BD9-81ED-4DB2-BD59-A6C34878D82A}">
                    <a16:rowId xmlns:a16="http://schemas.microsoft.com/office/drawing/2014/main" val="2109675185"/>
                  </a:ext>
                </a:extLst>
              </a:tr>
              <a:tr h="300711">
                <a:tc>
                  <a:txBody>
                    <a:bodyPr/>
                    <a:lstStyle/>
                    <a:p>
                      <a:r>
                        <a:rPr lang="en-GB" sz="1400">
                          <a:solidFill>
                            <a:schemeClr val="tx1"/>
                          </a:solidFill>
                        </a:rPr>
                        <a:t>No support offered/hard to access support or breaks</a:t>
                      </a:r>
                      <a:endParaRPr lang="en-GB" sz="1400" dirty="0">
                        <a:solidFill>
                          <a:schemeClr val="tx1"/>
                        </a:solidFill>
                      </a:endParaRPr>
                    </a:p>
                  </a:txBody>
                  <a:tcPr/>
                </a:tc>
                <a:tc>
                  <a:txBody>
                    <a:bodyPr/>
                    <a:lstStyle/>
                    <a:p>
                      <a:pPr algn="ctr"/>
                      <a:r>
                        <a:rPr lang="en-GB" sz="1400" dirty="0">
                          <a:solidFill>
                            <a:schemeClr val="tx1"/>
                          </a:solidFill>
                        </a:rPr>
                        <a:t>4</a:t>
                      </a:r>
                    </a:p>
                  </a:txBody>
                  <a:tcPr/>
                </a:tc>
                <a:extLst>
                  <a:ext uri="{0D108BD9-81ED-4DB2-BD59-A6C34878D82A}">
                    <a16:rowId xmlns:a16="http://schemas.microsoft.com/office/drawing/2014/main" val="3768271971"/>
                  </a:ext>
                </a:extLst>
              </a:tr>
              <a:tr h="300711">
                <a:tc>
                  <a:txBody>
                    <a:bodyPr/>
                    <a:lstStyle/>
                    <a:p>
                      <a:r>
                        <a:rPr lang="en-GB" sz="1400" dirty="0">
                          <a:solidFill>
                            <a:schemeClr val="tx1"/>
                          </a:solidFill>
                        </a:rPr>
                        <a:t>Groups/facilities need to be accessible for carers with disabilities</a:t>
                      </a:r>
                    </a:p>
                  </a:txBody>
                  <a:tcPr/>
                </a:tc>
                <a:tc>
                  <a:txBody>
                    <a:bodyPr/>
                    <a:lstStyle/>
                    <a:p>
                      <a:pPr algn="ctr"/>
                      <a:r>
                        <a:rPr lang="en-GB" sz="1400" dirty="0">
                          <a:solidFill>
                            <a:schemeClr val="tx1"/>
                          </a:solidFill>
                        </a:rPr>
                        <a:t>2</a:t>
                      </a:r>
                    </a:p>
                  </a:txBody>
                  <a:tcPr/>
                </a:tc>
                <a:extLst>
                  <a:ext uri="{0D108BD9-81ED-4DB2-BD59-A6C34878D82A}">
                    <a16:rowId xmlns:a16="http://schemas.microsoft.com/office/drawing/2014/main" val="1332680739"/>
                  </a:ext>
                </a:extLst>
              </a:tr>
              <a:tr h="300711">
                <a:tc>
                  <a:txBody>
                    <a:bodyPr/>
                    <a:lstStyle/>
                    <a:p>
                      <a:r>
                        <a:rPr lang="en-GB" sz="1400" dirty="0">
                          <a:solidFill>
                            <a:schemeClr val="tx1"/>
                          </a:solidFill>
                        </a:rPr>
                        <a:t>Would like to see action not just words</a:t>
                      </a:r>
                    </a:p>
                  </a:txBody>
                  <a:tcPr/>
                </a:tc>
                <a:tc>
                  <a:txBody>
                    <a:bodyPr/>
                    <a:lstStyle/>
                    <a:p>
                      <a:pPr algn="ctr"/>
                      <a:r>
                        <a:rPr lang="en-GB" sz="1400" dirty="0">
                          <a:solidFill>
                            <a:schemeClr val="tx1"/>
                          </a:solidFill>
                        </a:rPr>
                        <a:t>2</a:t>
                      </a:r>
                    </a:p>
                  </a:txBody>
                  <a:tcPr/>
                </a:tc>
                <a:extLst>
                  <a:ext uri="{0D108BD9-81ED-4DB2-BD59-A6C34878D82A}">
                    <a16:rowId xmlns:a16="http://schemas.microsoft.com/office/drawing/2014/main" val="1912457151"/>
                  </a:ext>
                </a:extLst>
              </a:tr>
              <a:tr h="300711">
                <a:tc>
                  <a:txBody>
                    <a:bodyPr/>
                    <a:lstStyle/>
                    <a:p>
                      <a:r>
                        <a:rPr lang="en-GB" sz="1400" dirty="0">
                          <a:solidFill>
                            <a:schemeClr val="tx1"/>
                          </a:solidFill>
                        </a:rPr>
                        <a:t>General supportive comments</a:t>
                      </a:r>
                    </a:p>
                  </a:txBody>
                  <a:tcPr/>
                </a:tc>
                <a:tc>
                  <a:txBody>
                    <a:bodyPr/>
                    <a:lstStyle/>
                    <a:p>
                      <a:pPr algn="ctr"/>
                      <a:r>
                        <a:rPr lang="en-GB" sz="1400" dirty="0">
                          <a:solidFill>
                            <a:schemeClr val="tx1"/>
                          </a:solidFill>
                        </a:rPr>
                        <a:t>1</a:t>
                      </a:r>
                    </a:p>
                  </a:txBody>
                  <a:tcPr/>
                </a:tc>
                <a:extLst>
                  <a:ext uri="{0D108BD9-81ED-4DB2-BD59-A6C34878D82A}">
                    <a16:rowId xmlns:a16="http://schemas.microsoft.com/office/drawing/2014/main" val="690503149"/>
                  </a:ext>
                </a:extLst>
              </a:tr>
              <a:tr h="300711">
                <a:tc>
                  <a:txBody>
                    <a:bodyPr/>
                    <a:lstStyle/>
                    <a:p>
                      <a:r>
                        <a:rPr lang="en-GB" sz="1400" dirty="0">
                          <a:solidFill>
                            <a:schemeClr val="tx1"/>
                          </a:solidFill>
                        </a:rPr>
                        <a:t>Lack of childcare for SEND children or adults - barrier to employment</a:t>
                      </a:r>
                    </a:p>
                  </a:txBody>
                  <a:tcPr/>
                </a:tc>
                <a:tc>
                  <a:txBody>
                    <a:bodyPr/>
                    <a:lstStyle/>
                    <a:p>
                      <a:pPr algn="ctr"/>
                      <a:r>
                        <a:rPr lang="en-GB" sz="1400" dirty="0">
                          <a:solidFill>
                            <a:schemeClr val="tx1"/>
                          </a:solidFill>
                        </a:rPr>
                        <a:t>1</a:t>
                      </a:r>
                    </a:p>
                  </a:txBody>
                  <a:tcPr/>
                </a:tc>
                <a:extLst>
                  <a:ext uri="{0D108BD9-81ED-4DB2-BD59-A6C34878D82A}">
                    <a16:rowId xmlns:a16="http://schemas.microsoft.com/office/drawing/2014/main" val="604707300"/>
                  </a:ext>
                </a:extLst>
              </a:tr>
              <a:tr h="309303">
                <a:tc>
                  <a:txBody>
                    <a:bodyPr/>
                    <a:lstStyle/>
                    <a:p>
                      <a:r>
                        <a:rPr lang="en-GB" sz="1400" dirty="0">
                          <a:solidFill>
                            <a:schemeClr val="tx1"/>
                          </a:solidFill>
                        </a:rPr>
                        <a:t>Rural areas need to be considered</a:t>
                      </a:r>
                    </a:p>
                  </a:txBody>
                  <a:tcPr/>
                </a:tc>
                <a:tc>
                  <a:txBody>
                    <a:bodyPr/>
                    <a:lstStyle/>
                    <a:p>
                      <a:pPr algn="ctr"/>
                      <a:r>
                        <a:rPr lang="en-GB" sz="1400" dirty="0">
                          <a:solidFill>
                            <a:schemeClr val="tx1"/>
                          </a:solidFill>
                        </a:rPr>
                        <a:t>1</a:t>
                      </a:r>
                    </a:p>
                  </a:txBody>
                  <a:tcPr/>
                </a:tc>
                <a:extLst>
                  <a:ext uri="{0D108BD9-81ED-4DB2-BD59-A6C34878D82A}">
                    <a16:rowId xmlns:a16="http://schemas.microsoft.com/office/drawing/2014/main" val="1661168127"/>
                  </a:ext>
                </a:extLst>
              </a:tr>
            </a:tbl>
          </a:graphicData>
        </a:graphic>
      </p:graphicFrame>
      <p:sp>
        <p:nvSpPr>
          <p:cNvPr id="13" name="TextBox 12">
            <a:extLst>
              <a:ext uri="{FF2B5EF4-FFF2-40B4-BE49-F238E27FC236}">
                <a16:creationId xmlns:a16="http://schemas.microsoft.com/office/drawing/2014/main" id="{9EC21A95-D057-4139-A14E-B97B11F943BA}"/>
              </a:ext>
            </a:extLst>
          </p:cNvPr>
          <p:cNvSpPr txBox="1"/>
          <p:nvPr/>
        </p:nvSpPr>
        <p:spPr>
          <a:xfrm>
            <a:off x="7341326" y="2043789"/>
            <a:ext cx="4594985" cy="954107"/>
          </a:xfrm>
          <a:prstGeom prst="rect">
            <a:avLst/>
          </a:prstGeom>
          <a:noFill/>
        </p:spPr>
        <p:txBody>
          <a:bodyPr wrap="square">
            <a:spAutoFit/>
          </a:bodyPr>
          <a:lstStyle/>
          <a:p>
            <a:pPr algn="ctr"/>
            <a:r>
              <a:rPr lang="en-GB" sz="1400" b="1" i="1" dirty="0">
                <a:solidFill>
                  <a:srgbClr val="004899"/>
                </a:solidFill>
              </a:rPr>
              <a:t>“I do find most groups led by volunteers to be very "coffee and cake" kind of place. There needs to be a variety of groups perhaps specifically catering for different age groups and specific needs.”</a:t>
            </a:r>
          </a:p>
        </p:txBody>
      </p:sp>
      <p:sp>
        <p:nvSpPr>
          <p:cNvPr id="15" name="TextBox 14">
            <a:extLst>
              <a:ext uri="{FF2B5EF4-FFF2-40B4-BE49-F238E27FC236}">
                <a16:creationId xmlns:a16="http://schemas.microsoft.com/office/drawing/2014/main" id="{6C00EB13-0C3C-440B-94E3-F8F5BDE7033F}"/>
              </a:ext>
            </a:extLst>
          </p:cNvPr>
          <p:cNvSpPr txBox="1"/>
          <p:nvPr/>
        </p:nvSpPr>
        <p:spPr>
          <a:xfrm>
            <a:off x="7565928" y="3230727"/>
            <a:ext cx="4165948" cy="954107"/>
          </a:xfrm>
          <a:prstGeom prst="rect">
            <a:avLst/>
          </a:prstGeom>
          <a:noFill/>
        </p:spPr>
        <p:txBody>
          <a:bodyPr wrap="square">
            <a:spAutoFit/>
          </a:bodyPr>
          <a:lstStyle/>
          <a:p>
            <a:pPr algn="ctr"/>
            <a:r>
              <a:rPr lang="en-GB" sz="1400" b="1" i="1" dirty="0">
                <a:solidFill>
                  <a:srgbClr val="004899"/>
                </a:solidFill>
              </a:rPr>
              <a:t>“Breaks should include supporting the cared for person adequately in their own home so carers don't feel they have to supplement any support already agreed.”</a:t>
            </a:r>
          </a:p>
        </p:txBody>
      </p:sp>
      <p:sp>
        <p:nvSpPr>
          <p:cNvPr id="19" name="TextBox 18">
            <a:extLst>
              <a:ext uri="{FF2B5EF4-FFF2-40B4-BE49-F238E27FC236}">
                <a16:creationId xmlns:a16="http://schemas.microsoft.com/office/drawing/2014/main" id="{080EB8F2-57C3-451C-8531-2C9D1C37E6F2}"/>
              </a:ext>
            </a:extLst>
          </p:cNvPr>
          <p:cNvSpPr txBox="1"/>
          <p:nvPr/>
        </p:nvSpPr>
        <p:spPr>
          <a:xfrm>
            <a:off x="7627608" y="4454141"/>
            <a:ext cx="4042588" cy="954107"/>
          </a:xfrm>
          <a:prstGeom prst="rect">
            <a:avLst/>
          </a:prstGeom>
          <a:noFill/>
        </p:spPr>
        <p:txBody>
          <a:bodyPr wrap="square">
            <a:spAutoFit/>
          </a:bodyPr>
          <a:lstStyle/>
          <a:p>
            <a:pPr algn="ctr"/>
            <a:r>
              <a:rPr lang="en-GB" sz="1400" b="1" i="1" dirty="0">
                <a:solidFill>
                  <a:srgbClr val="004899"/>
                </a:solidFill>
              </a:rPr>
              <a:t>“Short breaks and activities have a role but the psychological and emotional support which enables and readies a carer to support and continue journey is really essential.”</a:t>
            </a:r>
          </a:p>
        </p:txBody>
      </p:sp>
      <p:sp>
        <p:nvSpPr>
          <p:cNvPr id="22" name="TextBox 21">
            <a:extLst>
              <a:ext uri="{FF2B5EF4-FFF2-40B4-BE49-F238E27FC236}">
                <a16:creationId xmlns:a16="http://schemas.microsoft.com/office/drawing/2014/main" id="{0513FC8A-3B03-4308-B33D-A17C7C29AF1E}"/>
              </a:ext>
            </a:extLst>
          </p:cNvPr>
          <p:cNvSpPr txBox="1"/>
          <p:nvPr/>
        </p:nvSpPr>
        <p:spPr>
          <a:xfrm>
            <a:off x="7341327" y="5649545"/>
            <a:ext cx="4615150" cy="738664"/>
          </a:xfrm>
          <a:prstGeom prst="rect">
            <a:avLst/>
          </a:prstGeom>
          <a:noFill/>
        </p:spPr>
        <p:txBody>
          <a:bodyPr wrap="square">
            <a:spAutoFit/>
          </a:bodyPr>
          <a:lstStyle/>
          <a:p>
            <a:pPr algn="ctr"/>
            <a:r>
              <a:rPr lang="en-GB" sz="1400" b="1" i="1" dirty="0">
                <a:solidFill>
                  <a:srgbClr val="004899"/>
                </a:solidFill>
              </a:rPr>
              <a:t>“Often carers would love to attend a forum, a weekly peers meeting or a one off event but do not know what respite they can apply for and how to apply.”</a:t>
            </a:r>
          </a:p>
        </p:txBody>
      </p:sp>
    </p:spTree>
    <p:extLst>
      <p:ext uri="{BB962C8B-B14F-4D97-AF65-F5344CB8AC3E}">
        <p14:creationId xmlns:p14="http://schemas.microsoft.com/office/powerpoint/2010/main" val="7109782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AB37FE5B-5FCE-42AA-97C8-16ABDFE83AAA}"/>
              </a:ext>
            </a:extLst>
          </p:cNvPr>
          <p:cNvSpPr>
            <a:spLocks noGrp="1"/>
          </p:cNvSpPr>
          <p:nvPr>
            <p:ph type="dt" sz="half" idx="10"/>
          </p:nvPr>
        </p:nvSpPr>
        <p:spPr/>
        <p:txBody>
          <a:bodyPr/>
          <a:lstStyle/>
          <a:p>
            <a:fld id="{F260B2A5-7D25-4EFB-8691-668AB5BA651F}" type="datetime1">
              <a:rPr lang="en-GB" smtClean="0"/>
              <a:t>28/03/2022</a:t>
            </a:fld>
            <a:endParaRPr lang="en-GB"/>
          </a:p>
        </p:txBody>
      </p:sp>
      <p:sp>
        <p:nvSpPr>
          <p:cNvPr id="7" name="Slide Number Placeholder 6">
            <a:extLst>
              <a:ext uri="{FF2B5EF4-FFF2-40B4-BE49-F238E27FC236}">
                <a16:creationId xmlns:a16="http://schemas.microsoft.com/office/drawing/2014/main" id="{1EA03D33-06FC-4050-9AFA-CA3F50409E1F}"/>
              </a:ext>
            </a:extLst>
          </p:cNvPr>
          <p:cNvSpPr>
            <a:spLocks noGrp="1"/>
          </p:cNvSpPr>
          <p:nvPr>
            <p:ph type="sldNum" sz="quarter" idx="12"/>
          </p:nvPr>
        </p:nvSpPr>
        <p:spPr/>
        <p:txBody>
          <a:bodyPr/>
          <a:lstStyle/>
          <a:p>
            <a:r>
              <a:rPr lang="en-GB"/>
              <a:t>|   </a:t>
            </a:r>
            <a:fld id="{5898CC38-F149-5B45-A1B4-290B41364A0C}" type="slidenum">
              <a:rPr lang="en-GB" smtClean="0"/>
              <a:pPr/>
              <a:t>16</a:t>
            </a:fld>
            <a:endParaRPr lang="en-GB"/>
          </a:p>
        </p:txBody>
      </p:sp>
      <p:sp>
        <p:nvSpPr>
          <p:cNvPr id="8" name="Title 40">
            <a:extLst>
              <a:ext uri="{FF2B5EF4-FFF2-40B4-BE49-F238E27FC236}">
                <a16:creationId xmlns:a16="http://schemas.microsoft.com/office/drawing/2014/main" id="{620E1A4F-DF42-43CD-B9A1-E1D8D99B979D}"/>
              </a:ext>
            </a:extLst>
          </p:cNvPr>
          <p:cNvSpPr>
            <a:spLocks noGrp="1"/>
          </p:cNvSpPr>
          <p:nvPr>
            <p:ph type="title"/>
          </p:nvPr>
        </p:nvSpPr>
        <p:spPr>
          <a:xfrm>
            <a:off x="148048" y="166228"/>
            <a:ext cx="10409118" cy="592932"/>
          </a:xfrm>
          <a:ln w="12700">
            <a:noFill/>
          </a:ln>
        </p:spPr>
        <p:txBody>
          <a:bodyPr>
            <a:noAutofit/>
          </a:bodyPr>
          <a:lstStyle/>
          <a:p>
            <a:r>
              <a:rPr lang="en-GB" sz="2000" dirty="0">
                <a:solidFill>
                  <a:srgbClr val="004899"/>
                </a:solidFill>
              </a:rPr>
              <a:t>Commitment: Carers’ needs and rights will be understood and recognised across Essex communities. </a:t>
            </a:r>
            <a:endParaRPr lang="en-GB" sz="1200" dirty="0"/>
          </a:p>
        </p:txBody>
      </p:sp>
      <p:sp>
        <p:nvSpPr>
          <p:cNvPr id="20" name="Footer Placeholder 9">
            <a:extLst>
              <a:ext uri="{FF2B5EF4-FFF2-40B4-BE49-F238E27FC236}">
                <a16:creationId xmlns:a16="http://schemas.microsoft.com/office/drawing/2014/main" id="{EAE20640-45DE-49D2-862C-C22C22E7741D}"/>
              </a:ext>
            </a:extLst>
          </p:cNvPr>
          <p:cNvSpPr>
            <a:spLocks noGrp="1"/>
          </p:cNvSpPr>
          <p:nvPr>
            <p:ph type="ftr" sz="quarter" idx="11"/>
          </p:nvPr>
        </p:nvSpPr>
        <p:spPr>
          <a:xfrm>
            <a:off x="306000" y="6591600"/>
            <a:ext cx="5760000" cy="136800"/>
          </a:xfrm>
        </p:spPr>
        <p:txBody>
          <a:bodyPr/>
          <a:lstStyle/>
          <a:p>
            <a:pPr defTabSz="914377">
              <a:defRPr/>
            </a:pPr>
            <a:r>
              <a:rPr lang="en-GB">
                <a:solidFill>
                  <a:prstClr val="black">
                    <a:lumMod val="50000"/>
                    <a:lumOff val="50000"/>
                  </a:prstClr>
                </a:solidFill>
                <a:latin typeface="Arial" panose="020B0604020202020204"/>
              </a:rPr>
              <a:t>Produced by Essex County Council Chief Exec’s Office</a:t>
            </a:r>
          </a:p>
        </p:txBody>
      </p:sp>
      <p:sp>
        <p:nvSpPr>
          <p:cNvPr id="14" name="Rectangle 13">
            <a:extLst>
              <a:ext uri="{FF2B5EF4-FFF2-40B4-BE49-F238E27FC236}">
                <a16:creationId xmlns:a16="http://schemas.microsoft.com/office/drawing/2014/main" id="{C4F819A0-A6E2-4874-B6DE-0855A02401E1}"/>
              </a:ext>
            </a:extLst>
          </p:cNvPr>
          <p:cNvSpPr/>
          <p:nvPr/>
        </p:nvSpPr>
        <p:spPr>
          <a:xfrm>
            <a:off x="148046" y="1344694"/>
            <a:ext cx="11826717" cy="5131316"/>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id="{74B01291-D055-464C-8F3C-F1EACD231CDF}"/>
              </a:ext>
            </a:extLst>
          </p:cNvPr>
          <p:cNvSpPr txBox="1"/>
          <p:nvPr/>
        </p:nvSpPr>
        <p:spPr>
          <a:xfrm>
            <a:off x="217236" y="6118307"/>
            <a:ext cx="1387025" cy="276999"/>
          </a:xfrm>
          <a:prstGeom prst="rect">
            <a:avLst/>
          </a:prstGeom>
          <a:noFill/>
        </p:spPr>
        <p:txBody>
          <a:bodyPr wrap="square">
            <a:spAutoFit/>
          </a:bodyPr>
          <a:lstStyle/>
          <a:p>
            <a:pPr>
              <a:spcBef>
                <a:spcPts val="400"/>
              </a:spcBef>
            </a:pPr>
            <a:r>
              <a:rPr lang="en-GB" sz="1200" i="1" dirty="0">
                <a:solidFill>
                  <a:schemeClr val="tx1">
                    <a:lumMod val="65000"/>
                    <a:lumOff val="35000"/>
                  </a:schemeClr>
                </a:solidFill>
              </a:rPr>
              <a:t>[Responses: 90]</a:t>
            </a:r>
          </a:p>
        </p:txBody>
      </p:sp>
      <p:sp>
        <p:nvSpPr>
          <p:cNvPr id="16" name="TextBox 15">
            <a:extLst>
              <a:ext uri="{FF2B5EF4-FFF2-40B4-BE49-F238E27FC236}">
                <a16:creationId xmlns:a16="http://schemas.microsoft.com/office/drawing/2014/main" id="{29DD864B-D559-4E0A-B5F8-4443B30DAB73}"/>
              </a:ext>
            </a:extLst>
          </p:cNvPr>
          <p:cNvSpPr txBox="1"/>
          <p:nvPr/>
        </p:nvSpPr>
        <p:spPr>
          <a:xfrm>
            <a:off x="148047" y="868884"/>
            <a:ext cx="10409118" cy="338554"/>
          </a:xfrm>
          <a:prstGeom prst="rect">
            <a:avLst/>
          </a:prstGeom>
          <a:noFill/>
        </p:spPr>
        <p:txBody>
          <a:bodyPr wrap="square">
            <a:spAutoFit/>
          </a:bodyPr>
          <a:lstStyle/>
          <a:p>
            <a:r>
              <a:rPr lang="en-GB" sz="1600" dirty="0"/>
              <a:t>Respondents were asked to what extent they agree or disagree with each of the aims under this commitment.</a:t>
            </a:r>
          </a:p>
        </p:txBody>
      </p:sp>
      <p:graphicFrame>
        <p:nvGraphicFramePr>
          <p:cNvPr id="10" name="Chart 9">
            <a:extLst>
              <a:ext uri="{FF2B5EF4-FFF2-40B4-BE49-F238E27FC236}">
                <a16:creationId xmlns:a16="http://schemas.microsoft.com/office/drawing/2014/main" id="{A5D6F378-9CCC-4A9C-AEDB-75B9DCCB6B06}"/>
              </a:ext>
              <a:ext uri="{147F2762-F138-4A5C-976F-8EAC2B608ADB}">
                <a16:predDERef xmlns:a16="http://schemas.microsoft.com/office/drawing/2014/main" pred="{1A85DEBD-FCA5-4FE1-9491-D14048D47013}"/>
              </a:ext>
            </a:extLst>
          </p:cNvPr>
          <p:cNvGraphicFramePr>
            <a:graphicFrameLocks/>
          </p:cNvGraphicFramePr>
          <p:nvPr>
            <p:extLst>
              <p:ext uri="{D42A27DB-BD31-4B8C-83A1-F6EECF244321}">
                <p14:modId xmlns:p14="http://schemas.microsoft.com/office/powerpoint/2010/main" val="3515414630"/>
              </p:ext>
            </p:extLst>
          </p:nvPr>
        </p:nvGraphicFramePr>
        <p:xfrm>
          <a:off x="424872" y="1995487"/>
          <a:ext cx="11433528" cy="4042116"/>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id="{4AB05D84-877F-4D18-8715-54B7CD03D6F3}"/>
              </a:ext>
            </a:extLst>
          </p:cNvPr>
          <p:cNvSpPr txBox="1"/>
          <p:nvPr/>
        </p:nvSpPr>
        <p:spPr>
          <a:xfrm>
            <a:off x="230145" y="1409953"/>
            <a:ext cx="11239455" cy="830997"/>
          </a:xfrm>
          <a:prstGeom prst="rect">
            <a:avLst/>
          </a:prstGeom>
          <a:noFill/>
        </p:spPr>
        <p:txBody>
          <a:bodyPr wrap="square" lIns="91440" tIns="45720" rIns="91440" bIns="45720" anchor="t">
            <a:spAutoFit/>
          </a:bodyPr>
          <a:lstStyle/>
          <a:p>
            <a:pPr>
              <a:spcBef>
                <a:spcPts val="400"/>
              </a:spcBef>
            </a:pPr>
            <a:r>
              <a:rPr lang="en-GB" sz="1600" dirty="0"/>
              <a:t>91% agreed with the aim to maintain and develop links with schools, colleges, health, employers and local voluntary organisations. 90% agreed with developing and delivering an awareness training programme, and 89% agreed with designing and promoting support schemes and awards that raise carers awareness and recognition.</a:t>
            </a:r>
          </a:p>
        </p:txBody>
      </p:sp>
    </p:spTree>
    <p:extLst>
      <p:ext uri="{BB962C8B-B14F-4D97-AF65-F5344CB8AC3E}">
        <p14:creationId xmlns:p14="http://schemas.microsoft.com/office/powerpoint/2010/main" val="9063197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AB37FE5B-5FCE-42AA-97C8-16ABDFE83AAA}"/>
              </a:ext>
            </a:extLst>
          </p:cNvPr>
          <p:cNvSpPr>
            <a:spLocks noGrp="1"/>
          </p:cNvSpPr>
          <p:nvPr>
            <p:ph type="dt" sz="half" idx="10"/>
          </p:nvPr>
        </p:nvSpPr>
        <p:spPr/>
        <p:txBody>
          <a:bodyPr/>
          <a:lstStyle/>
          <a:p>
            <a:fld id="{F260B2A5-7D25-4EFB-8691-668AB5BA651F}" type="datetime1">
              <a:rPr lang="en-GB" smtClean="0"/>
              <a:t>28/03/2022</a:t>
            </a:fld>
            <a:endParaRPr lang="en-GB"/>
          </a:p>
        </p:txBody>
      </p:sp>
      <p:sp>
        <p:nvSpPr>
          <p:cNvPr id="7" name="Slide Number Placeholder 6">
            <a:extLst>
              <a:ext uri="{FF2B5EF4-FFF2-40B4-BE49-F238E27FC236}">
                <a16:creationId xmlns:a16="http://schemas.microsoft.com/office/drawing/2014/main" id="{1EA03D33-06FC-4050-9AFA-CA3F50409E1F}"/>
              </a:ext>
            </a:extLst>
          </p:cNvPr>
          <p:cNvSpPr>
            <a:spLocks noGrp="1"/>
          </p:cNvSpPr>
          <p:nvPr>
            <p:ph type="sldNum" sz="quarter" idx="12"/>
          </p:nvPr>
        </p:nvSpPr>
        <p:spPr/>
        <p:txBody>
          <a:bodyPr/>
          <a:lstStyle/>
          <a:p>
            <a:r>
              <a:rPr lang="en-GB"/>
              <a:t>|   </a:t>
            </a:r>
            <a:fld id="{5898CC38-F149-5B45-A1B4-290B41364A0C}" type="slidenum">
              <a:rPr lang="en-GB" smtClean="0"/>
              <a:pPr/>
              <a:t>17</a:t>
            </a:fld>
            <a:endParaRPr lang="en-GB"/>
          </a:p>
        </p:txBody>
      </p:sp>
      <p:sp>
        <p:nvSpPr>
          <p:cNvPr id="8" name="Title 40">
            <a:extLst>
              <a:ext uri="{FF2B5EF4-FFF2-40B4-BE49-F238E27FC236}">
                <a16:creationId xmlns:a16="http://schemas.microsoft.com/office/drawing/2014/main" id="{620E1A4F-DF42-43CD-B9A1-E1D8D99B979D}"/>
              </a:ext>
            </a:extLst>
          </p:cNvPr>
          <p:cNvSpPr>
            <a:spLocks noGrp="1"/>
          </p:cNvSpPr>
          <p:nvPr>
            <p:ph type="title"/>
          </p:nvPr>
        </p:nvSpPr>
        <p:spPr>
          <a:xfrm>
            <a:off x="148047" y="166228"/>
            <a:ext cx="10180319" cy="592932"/>
          </a:xfrm>
          <a:ln w="12700">
            <a:noFill/>
          </a:ln>
        </p:spPr>
        <p:txBody>
          <a:bodyPr>
            <a:noAutofit/>
          </a:bodyPr>
          <a:lstStyle/>
          <a:p>
            <a:r>
              <a:rPr lang="en-GB" sz="2000" dirty="0">
                <a:solidFill>
                  <a:srgbClr val="004899"/>
                </a:solidFill>
              </a:rPr>
              <a:t>Commitment: Carers’ needs and rights will be understood and recognised across Essex communities. </a:t>
            </a:r>
            <a:endParaRPr lang="en-GB" sz="1200" dirty="0"/>
          </a:p>
        </p:txBody>
      </p:sp>
      <p:sp>
        <p:nvSpPr>
          <p:cNvPr id="20" name="Footer Placeholder 9">
            <a:extLst>
              <a:ext uri="{FF2B5EF4-FFF2-40B4-BE49-F238E27FC236}">
                <a16:creationId xmlns:a16="http://schemas.microsoft.com/office/drawing/2014/main" id="{EAE20640-45DE-49D2-862C-C22C22E7741D}"/>
              </a:ext>
            </a:extLst>
          </p:cNvPr>
          <p:cNvSpPr>
            <a:spLocks noGrp="1"/>
          </p:cNvSpPr>
          <p:nvPr>
            <p:ph type="ftr" sz="quarter" idx="11"/>
          </p:nvPr>
        </p:nvSpPr>
        <p:spPr>
          <a:xfrm>
            <a:off x="306000" y="6591600"/>
            <a:ext cx="5760000" cy="136800"/>
          </a:xfrm>
        </p:spPr>
        <p:txBody>
          <a:bodyPr/>
          <a:lstStyle/>
          <a:p>
            <a:pPr defTabSz="914377">
              <a:defRPr/>
            </a:pPr>
            <a:r>
              <a:rPr lang="en-GB">
                <a:solidFill>
                  <a:prstClr val="black">
                    <a:lumMod val="50000"/>
                    <a:lumOff val="50000"/>
                  </a:prstClr>
                </a:solidFill>
                <a:latin typeface="Arial" panose="020B0604020202020204"/>
              </a:rPr>
              <a:t>Produced by Essex County Council Chief Exec’s Office</a:t>
            </a:r>
          </a:p>
        </p:txBody>
      </p:sp>
      <p:sp>
        <p:nvSpPr>
          <p:cNvPr id="9" name="TextBox 8">
            <a:extLst>
              <a:ext uri="{FF2B5EF4-FFF2-40B4-BE49-F238E27FC236}">
                <a16:creationId xmlns:a16="http://schemas.microsoft.com/office/drawing/2014/main" id="{B695DA60-3A8F-4E7A-BD79-747C1F3E82FD}"/>
              </a:ext>
            </a:extLst>
          </p:cNvPr>
          <p:cNvSpPr txBox="1"/>
          <p:nvPr/>
        </p:nvSpPr>
        <p:spPr>
          <a:xfrm>
            <a:off x="148047" y="878673"/>
            <a:ext cx="8085162" cy="338554"/>
          </a:xfrm>
          <a:prstGeom prst="rect">
            <a:avLst/>
          </a:prstGeom>
          <a:noFill/>
        </p:spPr>
        <p:txBody>
          <a:bodyPr wrap="square" lIns="91440" tIns="45720" rIns="91440" bIns="45720" anchor="t">
            <a:spAutoFit/>
          </a:bodyPr>
          <a:lstStyle/>
          <a:p>
            <a:pPr>
              <a:spcBef>
                <a:spcPts val="400"/>
              </a:spcBef>
            </a:pPr>
            <a:r>
              <a:rPr lang="en-GB" sz="1600" b="1" dirty="0"/>
              <a:t>Respondents were asked if they have any comments related to this commitment.</a:t>
            </a:r>
            <a:endParaRPr lang="en-GB" sz="1600" b="1" dirty="0">
              <a:cs typeface="Arial"/>
            </a:endParaRPr>
          </a:p>
        </p:txBody>
      </p:sp>
      <p:sp>
        <p:nvSpPr>
          <p:cNvPr id="10" name="TextBox 9">
            <a:extLst>
              <a:ext uri="{FF2B5EF4-FFF2-40B4-BE49-F238E27FC236}">
                <a16:creationId xmlns:a16="http://schemas.microsoft.com/office/drawing/2014/main" id="{A1C456F4-461F-4829-889D-97686B5BDA32}"/>
              </a:ext>
            </a:extLst>
          </p:cNvPr>
          <p:cNvSpPr txBox="1"/>
          <p:nvPr/>
        </p:nvSpPr>
        <p:spPr>
          <a:xfrm>
            <a:off x="148047" y="1244659"/>
            <a:ext cx="9950748" cy="584775"/>
          </a:xfrm>
          <a:prstGeom prst="rect">
            <a:avLst/>
          </a:prstGeom>
          <a:noFill/>
        </p:spPr>
        <p:txBody>
          <a:bodyPr wrap="square" lIns="91440" tIns="45720" rIns="91440" bIns="45720" anchor="t">
            <a:spAutoFit/>
          </a:bodyPr>
          <a:lstStyle/>
          <a:p>
            <a:pPr>
              <a:spcBef>
                <a:spcPts val="400"/>
              </a:spcBef>
            </a:pPr>
            <a:r>
              <a:rPr lang="en-GB" sz="1600" dirty="0"/>
              <a:t>A total of 25 comments were received in response to this question. All comments have been themed and are presented below in order of prevalence. Please note that some comments are coded into multiple themes.</a:t>
            </a:r>
          </a:p>
        </p:txBody>
      </p:sp>
      <p:graphicFrame>
        <p:nvGraphicFramePr>
          <p:cNvPr id="11" name="Table 2">
            <a:extLst>
              <a:ext uri="{FF2B5EF4-FFF2-40B4-BE49-F238E27FC236}">
                <a16:creationId xmlns:a16="http://schemas.microsoft.com/office/drawing/2014/main" id="{F40EC09A-D91E-4A11-9542-BF8EC1A3DEE1}"/>
              </a:ext>
            </a:extLst>
          </p:cNvPr>
          <p:cNvGraphicFramePr>
            <a:graphicFrameLocks noGrp="1"/>
          </p:cNvGraphicFramePr>
          <p:nvPr>
            <p:extLst>
              <p:ext uri="{D42A27DB-BD31-4B8C-83A1-F6EECF244321}">
                <p14:modId xmlns:p14="http://schemas.microsoft.com/office/powerpoint/2010/main" val="223338069"/>
              </p:ext>
            </p:extLst>
          </p:nvPr>
        </p:nvGraphicFramePr>
        <p:xfrm>
          <a:off x="223704" y="2029937"/>
          <a:ext cx="6497136" cy="4361159"/>
        </p:xfrm>
        <a:graphic>
          <a:graphicData uri="http://schemas.openxmlformats.org/drawingml/2006/table">
            <a:tbl>
              <a:tblPr firstRow="1" bandRow="1">
                <a:tableStyleId>{5C22544A-7EE6-4342-B048-85BDC9FD1C3A}</a:tableStyleId>
              </a:tblPr>
              <a:tblGrid>
                <a:gridCol w="4604328">
                  <a:extLst>
                    <a:ext uri="{9D8B030D-6E8A-4147-A177-3AD203B41FA5}">
                      <a16:colId xmlns:a16="http://schemas.microsoft.com/office/drawing/2014/main" val="2543844809"/>
                    </a:ext>
                  </a:extLst>
                </a:gridCol>
                <a:gridCol w="1892808">
                  <a:extLst>
                    <a:ext uri="{9D8B030D-6E8A-4147-A177-3AD203B41FA5}">
                      <a16:colId xmlns:a16="http://schemas.microsoft.com/office/drawing/2014/main" val="1972967488"/>
                    </a:ext>
                  </a:extLst>
                </a:gridCol>
              </a:tblGrid>
              <a:tr h="363776">
                <a:tc>
                  <a:txBody>
                    <a:bodyPr/>
                    <a:lstStyle/>
                    <a:p>
                      <a:r>
                        <a:rPr lang="en-GB" sz="1600" dirty="0"/>
                        <a:t>Comments by theme</a:t>
                      </a:r>
                    </a:p>
                  </a:txBody>
                  <a:tcPr/>
                </a:tc>
                <a:tc>
                  <a:txBody>
                    <a:bodyPr/>
                    <a:lstStyle/>
                    <a:p>
                      <a:r>
                        <a:rPr lang="en-GB" sz="1600" dirty="0"/>
                        <a:t>No. of comments</a:t>
                      </a:r>
                    </a:p>
                  </a:txBody>
                  <a:tcPr/>
                </a:tc>
                <a:extLst>
                  <a:ext uri="{0D108BD9-81ED-4DB2-BD59-A6C34878D82A}">
                    <a16:rowId xmlns:a16="http://schemas.microsoft.com/office/drawing/2014/main" val="524393773"/>
                  </a:ext>
                </a:extLst>
              </a:tr>
              <a:tr h="300711">
                <a:tc>
                  <a:txBody>
                    <a:bodyPr/>
                    <a:lstStyle/>
                    <a:p>
                      <a:r>
                        <a:rPr lang="en-GB" sz="1400" dirty="0">
                          <a:solidFill>
                            <a:schemeClr val="tx1"/>
                          </a:solidFill>
                        </a:rPr>
                        <a:t>Identification/greater support of young carers needed</a:t>
                      </a:r>
                    </a:p>
                  </a:txBody>
                  <a:tcPr/>
                </a:tc>
                <a:tc>
                  <a:txBody>
                    <a:bodyPr/>
                    <a:lstStyle/>
                    <a:p>
                      <a:pPr algn="ctr"/>
                      <a:r>
                        <a:rPr lang="en-GB" sz="1400" dirty="0">
                          <a:solidFill>
                            <a:schemeClr val="tx1"/>
                          </a:solidFill>
                        </a:rPr>
                        <a:t>5</a:t>
                      </a:r>
                    </a:p>
                  </a:txBody>
                  <a:tcPr/>
                </a:tc>
                <a:extLst>
                  <a:ext uri="{0D108BD9-81ED-4DB2-BD59-A6C34878D82A}">
                    <a16:rowId xmlns:a16="http://schemas.microsoft.com/office/drawing/2014/main" val="2998163648"/>
                  </a:ext>
                </a:extLst>
              </a:tr>
              <a:tr h="300711">
                <a:tc>
                  <a:txBody>
                    <a:bodyPr/>
                    <a:lstStyle/>
                    <a:p>
                      <a:r>
                        <a:rPr lang="en-GB" sz="1400" dirty="0">
                          <a:solidFill>
                            <a:schemeClr val="tx1"/>
                          </a:solidFill>
                        </a:rPr>
                        <a:t>More recognition/support from employers needed</a:t>
                      </a:r>
                    </a:p>
                  </a:txBody>
                  <a:tcPr/>
                </a:tc>
                <a:tc>
                  <a:txBody>
                    <a:bodyPr/>
                    <a:lstStyle/>
                    <a:p>
                      <a:pPr algn="ctr"/>
                      <a:r>
                        <a:rPr lang="en-GB" sz="1400" dirty="0">
                          <a:solidFill>
                            <a:schemeClr val="tx1"/>
                          </a:solidFill>
                        </a:rPr>
                        <a:t>4</a:t>
                      </a:r>
                    </a:p>
                  </a:txBody>
                  <a:tcPr/>
                </a:tc>
                <a:extLst>
                  <a:ext uri="{0D108BD9-81ED-4DB2-BD59-A6C34878D82A}">
                    <a16:rowId xmlns:a16="http://schemas.microsoft.com/office/drawing/2014/main" val="3154731454"/>
                  </a:ext>
                </a:extLst>
              </a:tr>
              <a:tr h="300711">
                <a:tc>
                  <a:txBody>
                    <a:bodyPr/>
                    <a:lstStyle/>
                    <a:p>
                      <a:r>
                        <a:rPr lang="en-GB" sz="1400" dirty="0">
                          <a:solidFill>
                            <a:schemeClr val="tx1"/>
                          </a:solidFill>
                        </a:rPr>
                        <a:t>Practical support needed/support for whole family</a:t>
                      </a:r>
                    </a:p>
                  </a:txBody>
                  <a:tcPr/>
                </a:tc>
                <a:tc>
                  <a:txBody>
                    <a:bodyPr/>
                    <a:lstStyle/>
                    <a:p>
                      <a:pPr algn="ctr"/>
                      <a:r>
                        <a:rPr lang="en-GB" sz="1400" dirty="0">
                          <a:solidFill>
                            <a:schemeClr val="tx1"/>
                          </a:solidFill>
                        </a:rPr>
                        <a:t>3</a:t>
                      </a:r>
                    </a:p>
                  </a:txBody>
                  <a:tcPr/>
                </a:tc>
                <a:extLst>
                  <a:ext uri="{0D108BD9-81ED-4DB2-BD59-A6C34878D82A}">
                    <a16:rowId xmlns:a16="http://schemas.microsoft.com/office/drawing/2014/main" val="2867514547"/>
                  </a:ext>
                </a:extLst>
              </a:tr>
              <a:tr h="299818">
                <a:tc>
                  <a:txBody>
                    <a:bodyPr/>
                    <a:lstStyle/>
                    <a:p>
                      <a:r>
                        <a:rPr lang="en-GB" sz="1400" dirty="0">
                          <a:solidFill>
                            <a:schemeClr val="tx1"/>
                          </a:solidFill>
                        </a:rPr>
                        <a:t>Awards for carers not helpful/don’t like the idea</a:t>
                      </a:r>
                    </a:p>
                  </a:txBody>
                  <a:tcPr/>
                </a:tc>
                <a:tc>
                  <a:txBody>
                    <a:bodyPr/>
                    <a:lstStyle/>
                    <a:p>
                      <a:pPr algn="ctr"/>
                      <a:r>
                        <a:rPr lang="en-GB" sz="1400" dirty="0">
                          <a:solidFill>
                            <a:schemeClr val="tx1"/>
                          </a:solidFill>
                        </a:rPr>
                        <a:t>3</a:t>
                      </a:r>
                    </a:p>
                  </a:txBody>
                  <a:tcPr/>
                </a:tc>
                <a:extLst>
                  <a:ext uri="{0D108BD9-81ED-4DB2-BD59-A6C34878D82A}">
                    <a16:rowId xmlns:a16="http://schemas.microsoft.com/office/drawing/2014/main" val="2384063582"/>
                  </a:ext>
                </a:extLst>
              </a:tr>
              <a:tr h="300711">
                <a:tc>
                  <a:txBody>
                    <a:bodyPr/>
                    <a:lstStyle/>
                    <a:p>
                      <a:r>
                        <a:rPr lang="en-GB" sz="1400" dirty="0">
                          <a:solidFill>
                            <a:schemeClr val="tx1"/>
                          </a:solidFill>
                        </a:rPr>
                        <a:t>Raising awareness needs to be focused on outcomes/have specific purpose</a:t>
                      </a:r>
                    </a:p>
                  </a:txBody>
                  <a:tcPr/>
                </a:tc>
                <a:tc>
                  <a:txBody>
                    <a:bodyPr/>
                    <a:lstStyle/>
                    <a:p>
                      <a:pPr algn="ctr"/>
                      <a:r>
                        <a:rPr lang="en-GB" sz="1400" dirty="0">
                          <a:solidFill>
                            <a:schemeClr val="tx1"/>
                          </a:solidFill>
                        </a:rPr>
                        <a:t>2</a:t>
                      </a:r>
                    </a:p>
                  </a:txBody>
                  <a:tcPr/>
                </a:tc>
                <a:extLst>
                  <a:ext uri="{0D108BD9-81ED-4DB2-BD59-A6C34878D82A}">
                    <a16:rowId xmlns:a16="http://schemas.microsoft.com/office/drawing/2014/main" val="2109675185"/>
                  </a:ext>
                </a:extLst>
              </a:tr>
              <a:tr h="300711">
                <a:tc>
                  <a:txBody>
                    <a:bodyPr/>
                    <a:lstStyle/>
                    <a:p>
                      <a:r>
                        <a:rPr lang="en-GB" sz="1400" dirty="0">
                          <a:solidFill>
                            <a:schemeClr val="tx1"/>
                          </a:solidFill>
                        </a:rPr>
                        <a:t>More recognition of caring role needed</a:t>
                      </a:r>
                    </a:p>
                  </a:txBody>
                  <a:tcPr/>
                </a:tc>
                <a:tc>
                  <a:txBody>
                    <a:bodyPr/>
                    <a:lstStyle/>
                    <a:p>
                      <a:pPr algn="ctr"/>
                      <a:r>
                        <a:rPr lang="en-GB" sz="1400" dirty="0">
                          <a:solidFill>
                            <a:schemeClr val="tx1"/>
                          </a:solidFill>
                        </a:rPr>
                        <a:t>2</a:t>
                      </a:r>
                    </a:p>
                  </a:txBody>
                  <a:tcPr/>
                </a:tc>
                <a:extLst>
                  <a:ext uri="{0D108BD9-81ED-4DB2-BD59-A6C34878D82A}">
                    <a16:rowId xmlns:a16="http://schemas.microsoft.com/office/drawing/2014/main" val="3768271971"/>
                  </a:ext>
                </a:extLst>
              </a:tr>
              <a:tr h="300711">
                <a:tc>
                  <a:txBody>
                    <a:bodyPr/>
                    <a:lstStyle/>
                    <a:p>
                      <a:r>
                        <a:rPr lang="en-GB" sz="1400" dirty="0">
                          <a:solidFill>
                            <a:schemeClr val="tx1"/>
                          </a:solidFill>
                        </a:rPr>
                        <a:t>Travel/transport access needs to be considered</a:t>
                      </a:r>
                    </a:p>
                  </a:txBody>
                  <a:tcPr/>
                </a:tc>
                <a:tc>
                  <a:txBody>
                    <a:bodyPr/>
                    <a:lstStyle/>
                    <a:p>
                      <a:pPr algn="ctr"/>
                      <a:r>
                        <a:rPr lang="en-GB" sz="1400" dirty="0">
                          <a:solidFill>
                            <a:schemeClr val="tx1"/>
                          </a:solidFill>
                        </a:rPr>
                        <a:t>2</a:t>
                      </a:r>
                    </a:p>
                  </a:txBody>
                  <a:tcPr/>
                </a:tc>
                <a:extLst>
                  <a:ext uri="{0D108BD9-81ED-4DB2-BD59-A6C34878D82A}">
                    <a16:rowId xmlns:a16="http://schemas.microsoft.com/office/drawing/2014/main" val="1332680739"/>
                  </a:ext>
                </a:extLst>
              </a:tr>
              <a:tr h="300711">
                <a:tc>
                  <a:txBody>
                    <a:bodyPr/>
                    <a:lstStyle/>
                    <a:p>
                      <a:r>
                        <a:rPr lang="en-GB" sz="1400" dirty="0">
                          <a:solidFill>
                            <a:schemeClr val="tx1"/>
                          </a:solidFill>
                        </a:rPr>
                        <a:t>Understanding/awareness training needed for those coming into contact with carers</a:t>
                      </a:r>
                    </a:p>
                  </a:txBody>
                  <a:tcPr/>
                </a:tc>
                <a:tc>
                  <a:txBody>
                    <a:bodyPr/>
                    <a:lstStyle/>
                    <a:p>
                      <a:pPr algn="ctr"/>
                      <a:r>
                        <a:rPr lang="en-GB" sz="1400" dirty="0">
                          <a:solidFill>
                            <a:schemeClr val="tx1"/>
                          </a:solidFill>
                        </a:rPr>
                        <a:t>2</a:t>
                      </a:r>
                    </a:p>
                  </a:txBody>
                  <a:tcPr/>
                </a:tc>
                <a:extLst>
                  <a:ext uri="{0D108BD9-81ED-4DB2-BD59-A6C34878D82A}">
                    <a16:rowId xmlns:a16="http://schemas.microsoft.com/office/drawing/2014/main" val="1912457151"/>
                  </a:ext>
                </a:extLst>
              </a:tr>
              <a:tr h="300711">
                <a:tc>
                  <a:txBody>
                    <a:bodyPr/>
                    <a:lstStyle/>
                    <a:p>
                      <a:r>
                        <a:rPr lang="en-GB" sz="1400" dirty="0">
                          <a:solidFill>
                            <a:schemeClr val="tx1"/>
                          </a:solidFill>
                        </a:rPr>
                        <a:t>Partnerships with other organisations/charities needed/appropriate funding for charities </a:t>
                      </a:r>
                    </a:p>
                  </a:txBody>
                  <a:tcPr/>
                </a:tc>
                <a:tc>
                  <a:txBody>
                    <a:bodyPr/>
                    <a:lstStyle/>
                    <a:p>
                      <a:pPr algn="ctr"/>
                      <a:r>
                        <a:rPr lang="en-GB" sz="1400" dirty="0">
                          <a:solidFill>
                            <a:schemeClr val="tx1"/>
                          </a:solidFill>
                        </a:rPr>
                        <a:t>2</a:t>
                      </a:r>
                    </a:p>
                  </a:txBody>
                  <a:tcPr/>
                </a:tc>
                <a:extLst>
                  <a:ext uri="{0D108BD9-81ED-4DB2-BD59-A6C34878D82A}">
                    <a16:rowId xmlns:a16="http://schemas.microsoft.com/office/drawing/2014/main" val="690503149"/>
                  </a:ext>
                </a:extLst>
              </a:tr>
              <a:tr h="300711">
                <a:tc>
                  <a:txBody>
                    <a:bodyPr/>
                    <a:lstStyle/>
                    <a:p>
                      <a:r>
                        <a:rPr lang="en-GB" sz="1400" dirty="0">
                          <a:solidFill>
                            <a:schemeClr val="tx1"/>
                          </a:solidFill>
                        </a:rPr>
                        <a:t>General negative comments aims aims/existing support</a:t>
                      </a:r>
                    </a:p>
                  </a:txBody>
                  <a:tcPr/>
                </a:tc>
                <a:tc>
                  <a:txBody>
                    <a:bodyPr/>
                    <a:lstStyle/>
                    <a:p>
                      <a:pPr algn="ctr"/>
                      <a:r>
                        <a:rPr lang="en-GB" sz="1400" dirty="0">
                          <a:solidFill>
                            <a:schemeClr val="tx1"/>
                          </a:solidFill>
                        </a:rPr>
                        <a:t>2</a:t>
                      </a:r>
                    </a:p>
                  </a:txBody>
                  <a:tcPr/>
                </a:tc>
                <a:extLst>
                  <a:ext uri="{0D108BD9-81ED-4DB2-BD59-A6C34878D82A}">
                    <a16:rowId xmlns:a16="http://schemas.microsoft.com/office/drawing/2014/main" val="604707300"/>
                  </a:ext>
                </a:extLst>
              </a:tr>
              <a:tr h="309303">
                <a:tc>
                  <a:txBody>
                    <a:bodyPr/>
                    <a:lstStyle/>
                    <a:p>
                      <a:r>
                        <a:rPr lang="en-GB" sz="1400" dirty="0">
                          <a:solidFill>
                            <a:schemeClr val="tx1"/>
                          </a:solidFill>
                        </a:rPr>
                        <a:t>Ensure robust offer throughout carer life-course</a:t>
                      </a:r>
                    </a:p>
                  </a:txBody>
                  <a:tcPr/>
                </a:tc>
                <a:tc>
                  <a:txBody>
                    <a:bodyPr/>
                    <a:lstStyle/>
                    <a:p>
                      <a:pPr algn="ctr"/>
                      <a:r>
                        <a:rPr lang="en-GB" sz="1400" dirty="0">
                          <a:solidFill>
                            <a:schemeClr val="tx1"/>
                          </a:solidFill>
                        </a:rPr>
                        <a:t>1</a:t>
                      </a:r>
                    </a:p>
                  </a:txBody>
                  <a:tcPr/>
                </a:tc>
                <a:extLst>
                  <a:ext uri="{0D108BD9-81ED-4DB2-BD59-A6C34878D82A}">
                    <a16:rowId xmlns:a16="http://schemas.microsoft.com/office/drawing/2014/main" val="1661168127"/>
                  </a:ext>
                </a:extLst>
              </a:tr>
            </a:tbl>
          </a:graphicData>
        </a:graphic>
      </p:graphicFrame>
      <p:sp>
        <p:nvSpPr>
          <p:cNvPr id="12" name="TextBox 11">
            <a:extLst>
              <a:ext uri="{FF2B5EF4-FFF2-40B4-BE49-F238E27FC236}">
                <a16:creationId xmlns:a16="http://schemas.microsoft.com/office/drawing/2014/main" id="{79504BD1-6B1F-4E40-8DF0-0690ACAA306D}"/>
              </a:ext>
            </a:extLst>
          </p:cNvPr>
          <p:cNvSpPr txBox="1"/>
          <p:nvPr/>
        </p:nvSpPr>
        <p:spPr>
          <a:xfrm>
            <a:off x="7199964" y="4154718"/>
            <a:ext cx="4333392" cy="523220"/>
          </a:xfrm>
          <a:prstGeom prst="rect">
            <a:avLst/>
          </a:prstGeom>
          <a:noFill/>
        </p:spPr>
        <p:txBody>
          <a:bodyPr wrap="square">
            <a:spAutoFit/>
          </a:bodyPr>
          <a:lstStyle/>
          <a:p>
            <a:pPr algn="ctr"/>
            <a:r>
              <a:rPr lang="en-GB" sz="1400" b="1" i="1" dirty="0">
                <a:solidFill>
                  <a:srgbClr val="004899"/>
                </a:solidFill>
              </a:rPr>
              <a:t>“Young carers needs are often ignored so having added support to help them is a good idea.”</a:t>
            </a:r>
          </a:p>
        </p:txBody>
      </p:sp>
      <p:sp>
        <p:nvSpPr>
          <p:cNvPr id="14" name="TextBox 13">
            <a:extLst>
              <a:ext uri="{FF2B5EF4-FFF2-40B4-BE49-F238E27FC236}">
                <a16:creationId xmlns:a16="http://schemas.microsoft.com/office/drawing/2014/main" id="{042F0FE2-0406-45AF-8ED3-BCB192C99220}"/>
              </a:ext>
            </a:extLst>
          </p:cNvPr>
          <p:cNvSpPr txBox="1"/>
          <p:nvPr/>
        </p:nvSpPr>
        <p:spPr>
          <a:xfrm>
            <a:off x="6974620" y="2029906"/>
            <a:ext cx="4921426" cy="1815882"/>
          </a:xfrm>
          <a:prstGeom prst="rect">
            <a:avLst/>
          </a:prstGeom>
          <a:noFill/>
        </p:spPr>
        <p:txBody>
          <a:bodyPr wrap="square">
            <a:spAutoFit/>
          </a:bodyPr>
          <a:lstStyle/>
          <a:p>
            <a:pPr algn="ctr"/>
            <a:r>
              <a:rPr lang="en-GB" sz="1400" b="1" i="1" dirty="0">
                <a:solidFill>
                  <a:srgbClr val="004899"/>
                </a:solidFill>
              </a:rPr>
              <a:t>“Employment is key. So many carers struggle to maintain full time (or even part-time) paid work but with flexibility we can continue to contribute professionally and support our loved-ones…Losing us from the workplace (perhaps prematurely) is bad for everyone - loss of experience and skills (to employers/society), loss of professional identity (of carer). Massive </a:t>
            </a:r>
            <a:br>
              <a:rPr lang="en-GB" sz="1400" b="1" i="1" dirty="0">
                <a:solidFill>
                  <a:srgbClr val="004899"/>
                </a:solidFill>
              </a:rPr>
            </a:br>
            <a:r>
              <a:rPr lang="en-GB" sz="1400" b="1" i="1" dirty="0">
                <a:solidFill>
                  <a:srgbClr val="004899"/>
                </a:solidFill>
              </a:rPr>
              <a:t>financial implications for carer and family.”</a:t>
            </a:r>
          </a:p>
        </p:txBody>
      </p:sp>
      <p:sp>
        <p:nvSpPr>
          <p:cNvPr id="16" name="TextBox 15">
            <a:extLst>
              <a:ext uri="{FF2B5EF4-FFF2-40B4-BE49-F238E27FC236}">
                <a16:creationId xmlns:a16="http://schemas.microsoft.com/office/drawing/2014/main" id="{9588CA3A-CEFF-4292-9011-2036D819E3C8}"/>
              </a:ext>
            </a:extLst>
          </p:cNvPr>
          <p:cNvSpPr txBox="1"/>
          <p:nvPr/>
        </p:nvSpPr>
        <p:spPr>
          <a:xfrm>
            <a:off x="6936974" y="5028567"/>
            <a:ext cx="4983480" cy="1384995"/>
          </a:xfrm>
          <a:prstGeom prst="rect">
            <a:avLst/>
          </a:prstGeom>
          <a:noFill/>
        </p:spPr>
        <p:txBody>
          <a:bodyPr wrap="square">
            <a:spAutoFit/>
          </a:bodyPr>
          <a:lstStyle/>
          <a:p>
            <a:pPr algn="ctr"/>
            <a:r>
              <a:rPr lang="en-GB" sz="1400" b="1" i="1" dirty="0">
                <a:solidFill>
                  <a:srgbClr val="004899"/>
                </a:solidFill>
              </a:rPr>
              <a:t>“I care for my husband because I love him, I don't need a reward, it is enough to be with him. Awards can also make others who are also doing a fantastic 'job' feel they are not doing well enough, or they may wonder why they are not 'recognised'. Please, we don't need platitudes, we need someone to talk to when it is hardest.”</a:t>
            </a:r>
          </a:p>
        </p:txBody>
      </p:sp>
    </p:spTree>
    <p:extLst>
      <p:ext uri="{BB962C8B-B14F-4D97-AF65-F5344CB8AC3E}">
        <p14:creationId xmlns:p14="http://schemas.microsoft.com/office/powerpoint/2010/main" val="3633060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AB37FE5B-5FCE-42AA-97C8-16ABDFE83AAA}"/>
              </a:ext>
            </a:extLst>
          </p:cNvPr>
          <p:cNvSpPr>
            <a:spLocks noGrp="1"/>
          </p:cNvSpPr>
          <p:nvPr>
            <p:ph type="dt" sz="half" idx="10"/>
          </p:nvPr>
        </p:nvSpPr>
        <p:spPr/>
        <p:txBody>
          <a:bodyPr/>
          <a:lstStyle/>
          <a:p>
            <a:fld id="{F260B2A5-7D25-4EFB-8691-668AB5BA651F}" type="datetime1">
              <a:rPr lang="en-GB" smtClean="0"/>
              <a:t>28/03/2022</a:t>
            </a:fld>
            <a:endParaRPr lang="en-GB"/>
          </a:p>
        </p:txBody>
      </p:sp>
      <p:sp>
        <p:nvSpPr>
          <p:cNvPr id="7" name="Slide Number Placeholder 6">
            <a:extLst>
              <a:ext uri="{FF2B5EF4-FFF2-40B4-BE49-F238E27FC236}">
                <a16:creationId xmlns:a16="http://schemas.microsoft.com/office/drawing/2014/main" id="{1EA03D33-06FC-4050-9AFA-CA3F50409E1F}"/>
              </a:ext>
            </a:extLst>
          </p:cNvPr>
          <p:cNvSpPr>
            <a:spLocks noGrp="1"/>
          </p:cNvSpPr>
          <p:nvPr>
            <p:ph type="sldNum" sz="quarter" idx="12"/>
          </p:nvPr>
        </p:nvSpPr>
        <p:spPr/>
        <p:txBody>
          <a:bodyPr/>
          <a:lstStyle/>
          <a:p>
            <a:r>
              <a:rPr lang="en-GB"/>
              <a:t>|   </a:t>
            </a:r>
            <a:fld id="{5898CC38-F149-5B45-A1B4-290B41364A0C}" type="slidenum">
              <a:rPr lang="en-GB" smtClean="0"/>
              <a:pPr/>
              <a:t>18</a:t>
            </a:fld>
            <a:endParaRPr lang="en-GB"/>
          </a:p>
        </p:txBody>
      </p:sp>
      <p:sp>
        <p:nvSpPr>
          <p:cNvPr id="8" name="Title 40">
            <a:extLst>
              <a:ext uri="{FF2B5EF4-FFF2-40B4-BE49-F238E27FC236}">
                <a16:creationId xmlns:a16="http://schemas.microsoft.com/office/drawing/2014/main" id="{620E1A4F-DF42-43CD-B9A1-E1D8D99B979D}"/>
              </a:ext>
            </a:extLst>
          </p:cNvPr>
          <p:cNvSpPr>
            <a:spLocks noGrp="1"/>
          </p:cNvSpPr>
          <p:nvPr>
            <p:ph type="title"/>
          </p:nvPr>
        </p:nvSpPr>
        <p:spPr>
          <a:xfrm>
            <a:off x="148047" y="166228"/>
            <a:ext cx="11826717" cy="592932"/>
          </a:xfrm>
          <a:ln w="12700">
            <a:noFill/>
          </a:ln>
        </p:spPr>
        <p:txBody>
          <a:bodyPr>
            <a:noAutofit/>
          </a:bodyPr>
          <a:lstStyle/>
          <a:p>
            <a:r>
              <a:rPr lang="en-GB" sz="2000" dirty="0">
                <a:solidFill>
                  <a:srgbClr val="004899"/>
                </a:solidFill>
              </a:rPr>
              <a:t>Commitment: Carers will be the experts that influence, shape and be involved in the decisions that are intended to improve their support and wellbeing.</a:t>
            </a:r>
            <a:endParaRPr lang="en-GB" sz="1200" dirty="0"/>
          </a:p>
        </p:txBody>
      </p:sp>
      <p:sp>
        <p:nvSpPr>
          <p:cNvPr id="20" name="Footer Placeholder 9">
            <a:extLst>
              <a:ext uri="{FF2B5EF4-FFF2-40B4-BE49-F238E27FC236}">
                <a16:creationId xmlns:a16="http://schemas.microsoft.com/office/drawing/2014/main" id="{EAE20640-45DE-49D2-862C-C22C22E7741D}"/>
              </a:ext>
            </a:extLst>
          </p:cNvPr>
          <p:cNvSpPr>
            <a:spLocks noGrp="1"/>
          </p:cNvSpPr>
          <p:nvPr>
            <p:ph type="ftr" sz="quarter" idx="11"/>
          </p:nvPr>
        </p:nvSpPr>
        <p:spPr>
          <a:xfrm>
            <a:off x="306000" y="6591600"/>
            <a:ext cx="5760000" cy="136800"/>
          </a:xfrm>
        </p:spPr>
        <p:txBody>
          <a:bodyPr/>
          <a:lstStyle/>
          <a:p>
            <a:pPr defTabSz="914377">
              <a:defRPr/>
            </a:pPr>
            <a:r>
              <a:rPr lang="en-GB">
                <a:solidFill>
                  <a:prstClr val="black">
                    <a:lumMod val="50000"/>
                    <a:lumOff val="50000"/>
                  </a:prstClr>
                </a:solidFill>
                <a:latin typeface="Arial" panose="020B0604020202020204"/>
              </a:rPr>
              <a:t>Produced by Essex County Council Chief Exec’s Office</a:t>
            </a:r>
          </a:p>
        </p:txBody>
      </p:sp>
      <p:sp>
        <p:nvSpPr>
          <p:cNvPr id="14" name="Rectangle 13">
            <a:extLst>
              <a:ext uri="{FF2B5EF4-FFF2-40B4-BE49-F238E27FC236}">
                <a16:creationId xmlns:a16="http://schemas.microsoft.com/office/drawing/2014/main" id="{C4F819A0-A6E2-4874-B6DE-0855A02401E1}"/>
              </a:ext>
            </a:extLst>
          </p:cNvPr>
          <p:cNvSpPr/>
          <p:nvPr/>
        </p:nvSpPr>
        <p:spPr>
          <a:xfrm>
            <a:off x="148046" y="1344694"/>
            <a:ext cx="11826717" cy="5131316"/>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id="{74B01291-D055-464C-8F3C-F1EACD231CDF}"/>
              </a:ext>
            </a:extLst>
          </p:cNvPr>
          <p:cNvSpPr txBox="1"/>
          <p:nvPr/>
        </p:nvSpPr>
        <p:spPr>
          <a:xfrm>
            <a:off x="217236" y="6118307"/>
            <a:ext cx="1387025" cy="276999"/>
          </a:xfrm>
          <a:prstGeom prst="rect">
            <a:avLst/>
          </a:prstGeom>
          <a:noFill/>
        </p:spPr>
        <p:txBody>
          <a:bodyPr wrap="square">
            <a:spAutoFit/>
          </a:bodyPr>
          <a:lstStyle/>
          <a:p>
            <a:pPr>
              <a:spcBef>
                <a:spcPts val="400"/>
              </a:spcBef>
            </a:pPr>
            <a:r>
              <a:rPr lang="en-GB" sz="1200" i="1" dirty="0">
                <a:solidFill>
                  <a:schemeClr val="tx1">
                    <a:lumMod val="65000"/>
                    <a:lumOff val="35000"/>
                  </a:schemeClr>
                </a:solidFill>
              </a:rPr>
              <a:t>[Responses: 90]</a:t>
            </a:r>
          </a:p>
        </p:txBody>
      </p:sp>
      <p:sp>
        <p:nvSpPr>
          <p:cNvPr id="16" name="TextBox 15">
            <a:extLst>
              <a:ext uri="{FF2B5EF4-FFF2-40B4-BE49-F238E27FC236}">
                <a16:creationId xmlns:a16="http://schemas.microsoft.com/office/drawing/2014/main" id="{29DD864B-D559-4E0A-B5F8-4443B30DAB73}"/>
              </a:ext>
            </a:extLst>
          </p:cNvPr>
          <p:cNvSpPr txBox="1"/>
          <p:nvPr/>
        </p:nvSpPr>
        <p:spPr>
          <a:xfrm>
            <a:off x="148047" y="868884"/>
            <a:ext cx="10409118" cy="338554"/>
          </a:xfrm>
          <a:prstGeom prst="rect">
            <a:avLst/>
          </a:prstGeom>
          <a:noFill/>
        </p:spPr>
        <p:txBody>
          <a:bodyPr wrap="square">
            <a:spAutoFit/>
          </a:bodyPr>
          <a:lstStyle/>
          <a:p>
            <a:r>
              <a:rPr lang="en-GB" sz="1600" dirty="0"/>
              <a:t>Respondents were asked to what extent they agree or disagree with each of the aims under this commitment.</a:t>
            </a:r>
          </a:p>
        </p:txBody>
      </p:sp>
      <p:graphicFrame>
        <p:nvGraphicFramePr>
          <p:cNvPr id="10" name="Chart 9">
            <a:extLst>
              <a:ext uri="{FF2B5EF4-FFF2-40B4-BE49-F238E27FC236}">
                <a16:creationId xmlns:a16="http://schemas.microsoft.com/office/drawing/2014/main" id="{01A62679-7924-4FAD-988F-F1DDEF844CF9}"/>
              </a:ext>
              <a:ext uri="{147F2762-F138-4A5C-976F-8EAC2B608ADB}">
                <a16:predDERef xmlns:a16="http://schemas.microsoft.com/office/drawing/2014/main" pred="{A5D6F378-9CCC-4A9C-AEDB-75B9DCCB6B06}"/>
              </a:ext>
            </a:extLst>
          </p:cNvPr>
          <p:cNvGraphicFramePr>
            <a:graphicFrameLocks/>
          </p:cNvGraphicFramePr>
          <p:nvPr>
            <p:extLst>
              <p:ext uri="{D42A27DB-BD31-4B8C-83A1-F6EECF244321}">
                <p14:modId xmlns:p14="http://schemas.microsoft.com/office/powerpoint/2010/main" val="3647846712"/>
              </p:ext>
            </p:extLst>
          </p:nvPr>
        </p:nvGraphicFramePr>
        <p:xfrm>
          <a:off x="463954" y="2119699"/>
          <a:ext cx="11239455" cy="4137107"/>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id="{2CD55A7D-1E2A-4EB5-97E5-276C3305E638}"/>
              </a:ext>
            </a:extLst>
          </p:cNvPr>
          <p:cNvSpPr txBox="1"/>
          <p:nvPr/>
        </p:nvSpPr>
        <p:spPr>
          <a:xfrm>
            <a:off x="306000" y="1428444"/>
            <a:ext cx="11239455" cy="830997"/>
          </a:xfrm>
          <a:prstGeom prst="rect">
            <a:avLst/>
          </a:prstGeom>
          <a:noFill/>
        </p:spPr>
        <p:txBody>
          <a:bodyPr wrap="square" lIns="91440" tIns="45720" rIns="91440" bIns="45720" anchor="t">
            <a:spAutoFit/>
          </a:bodyPr>
          <a:lstStyle/>
          <a:p>
            <a:pPr>
              <a:spcBef>
                <a:spcPts val="400"/>
              </a:spcBef>
            </a:pPr>
            <a:r>
              <a:rPr lang="en-GB" sz="1600" dirty="0"/>
              <a:t>94% agreed with the aim to stay connected with carers and continue to build understanding of lived experiences. 93% agreed with supporting carers to be involved in the decisions that will deliver this strategy, and 91% agreed with the aim to work with carers to co-produce the action plans that will deliver this strategy.</a:t>
            </a:r>
          </a:p>
        </p:txBody>
      </p:sp>
    </p:spTree>
    <p:extLst>
      <p:ext uri="{BB962C8B-B14F-4D97-AF65-F5344CB8AC3E}">
        <p14:creationId xmlns:p14="http://schemas.microsoft.com/office/powerpoint/2010/main" val="11047428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AB37FE5B-5FCE-42AA-97C8-16ABDFE83AAA}"/>
              </a:ext>
            </a:extLst>
          </p:cNvPr>
          <p:cNvSpPr>
            <a:spLocks noGrp="1"/>
          </p:cNvSpPr>
          <p:nvPr>
            <p:ph type="dt" sz="half" idx="10"/>
          </p:nvPr>
        </p:nvSpPr>
        <p:spPr/>
        <p:txBody>
          <a:bodyPr/>
          <a:lstStyle/>
          <a:p>
            <a:fld id="{F260B2A5-7D25-4EFB-8691-668AB5BA651F}" type="datetime1">
              <a:rPr lang="en-GB" smtClean="0"/>
              <a:t>28/03/2022</a:t>
            </a:fld>
            <a:endParaRPr lang="en-GB"/>
          </a:p>
        </p:txBody>
      </p:sp>
      <p:sp>
        <p:nvSpPr>
          <p:cNvPr id="7" name="Slide Number Placeholder 6">
            <a:extLst>
              <a:ext uri="{FF2B5EF4-FFF2-40B4-BE49-F238E27FC236}">
                <a16:creationId xmlns:a16="http://schemas.microsoft.com/office/drawing/2014/main" id="{1EA03D33-06FC-4050-9AFA-CA3F50409E1F}"/>
              </a:ext>
            </a:extLst>
          </p:cNvPr>
          <p:cNvSpPr>
            <a:spLocks noGrp="1"/>
          </p:cNvSpPr>
          <p:nvPr>
            <p:ph type="sldNum" sz="quarter" idx="12"/>
          </p:nvPr>
        </p:nvSpPr>
        <p:spPr/>
        <p:txBody>
          <a:bodyPr/>
          <a:lstStyle/>
          <a:p>
            <a:r>
              <a:rPr lang="en-GB"/>
              <a:t>|   </a:t>
            </a:r>
            <a:fld id="{5898CC38-F149-5B45-A1B4-290B41364A0C}" type="slidenum">
              <a:rPr lang="en-GB" smtClean="0"/>
              <a:pPr/>
              <a:t>19</a:t>
            </a:fld>
            <a:endParaRPr lang="en-GB"/>
          </a:p>
        </p:txBody>
      </p:sp>
      <p:sp>
        <p:nvSpPr>
          <p:cNvPr id="8" name="Title 40">
            <a:extLst>
              <a:ext uri="{FF2B5EF4-FFF2-40B4-BE49-F238E27FC236}">
                <a16:creationId xmlns:a16="http://schemas.microsoft.com/office/drawing/2014/main" id="{620E1A4F-DF42-43CD-B9A1-E1D8D99B979D}"/>
              </a:ext>
            </a:extLst>
          </p:cNvPr>
          <p:cNvSpPr>
            <a:spLocks noGrp="1"/>
          </p:cNvSpPr>
          <p:nvPr>
            <p:ph type="title"/>
          </p:nvPr>
        </p:nvSpPr>
        <p:spPr>
          <a:xfrm>
            <a:off x="148047" y="166228"/>
            <a:ext cx="11826717" cy="592932"/>
          </a:xfrm>
          <a:ln w="12700">
            <a:noFill/>
          </a:ln>
        </p:spPr>
        <p:txBody>
          <a:bodyPr>
            <a:noAutofit/>
          </a:bodyPr>
          <a:lstStyle/>
          <a:p>
            <a:r>
              <a:rPr lang="en-GB" sz="2000" dirty="0">
                <a:solidFill>
                  <a:srgbClr val="004899"/>
                </a:solidFill>
              </a:rPr>
              <a:t>Commitment: Carers will be the experts that influence, shape and be involved in the decisions that are intended to improve their support and wellbeing.</a:t>
            </a:r>
            <a:endParaRPr lang="en-GB" sz="1200" dirty="0"/>
          </a:p>
        </p:txBody>
      </p:sp>
      <p:sp>
        <p:nvSpPr>
          <p:cNvPr id="20" name="Footer Placeholder 9">
            <a:extLst>
              <a:ext uri="{FF2B5EF4-FFF2-40B4-BE49-F238E27FC236}">
                <a16:creationId xmlns:a16="http://schemas.microsoft.com/office/drawing/2014/main" id="{EAE20640-45DE-49D2-862C-C22C22E7741D}"/>
              </a:ext>
            </a:extLst>
          </p:cNvPr>
          <p:cNvSpPr>
            <a:spLocks noGrp="1"/>
          </p:cNvSpPr>
          <p:nvPr>
            <p:ph type="ftr" sz="quarter" idx="11"/>
          </p:nvPr>
        </p:nvSpPr>
        <p:spPr>
          <a:xfrm>
            <a:off x="306000" y="6591600"/>
            <a:ext cx="5760000" cy="136800"/>
          </a:xfrm>
        </p:spPr>
        <p:txBody>
          <a:bodyPr/>
          <a:lstStyle/>
          <a:p>
            <a:pPr defTabSz="914377">
              <a:defRPr/>
            </a:pPr>
            <a:r>
              <a:rPr lang="en-GB">
                <a:solidFill>
                  <a:prstClr val="black">
                    <a:lumMod val="50000"/>
                    <a:lumOff val="50000"/>
                  </a:prstClr>
                </a:solidFill>
                <a:latin typeface="Arial" panose="020B0604020202020204"/>
              </a:rPr>
              <a:t>Produced by Essex County Council Chief Exec’s Office</a:t>
            </a:r>
          </a:p>
        </p:txBody>
      </p:sp>
      <p:sp>
        <p:nvSpPr>
          <p:cNvPr id="9" name="TextBox 8">
            <a:extLst>
              <a:ext uri="{FF2B5EF4-FFF2-40B4-BE49-F238E27FC236}">
                <a16:creationId xmlns:a16="http://schemas.microsoft.com/office/drawing/2014/main" id="{A3C20051-582C-46B9-9709-175DAA77471E}"/>
              </a:ext>
            </a:extLst>
          </p:cNvPr>
          <p:cNvSpPr txBox="1"/>
          <p:nvPr/>
        </p:nvSpPr>
        <p:spPr>
          <a:xfrm>
            <a:off x="148047" y="878673"/>
            <a:ext cx="8085162" cy="338554"/>
          </a:xfrm>
          <a:prstGeom prst="rect">
            <a:avLst/>
          </a:prstGeom>
          <a:noFill/>
        </p:spPr>
        <p:txBody>
          <a:bodyPr wrap="square" lIns="91440" tIns="45720" rIns="91440" bIns="45720" anchor="t">
            <a:spAutoFit/>
          </a:bodyPr>
          <a:lstStyle/>
          <a:p>
            <a:pPr>
              <a:spcBef>
                <a:spcPts val="400"/>
              </a:spcBef>
            </a:pPr>
            <a:r>
              <a:rPr lang="en-GB" sz="1600" b="1" dirty="0"/>
              <a:t>Respondents were asked if they have any comments related to this commitment.</a:t>
            </a:r>
            <a:endParaRPr lang="en-GB" sz="1600" b="1" dirty="0">
              <a:cs typeface="Arial"/>
            </a:endParaRPr>
          </a:p>
        </p:txBody>
      </p:sp>
      <p:sp>
        <p:nvSpPr>
          <p:cNvPr id="10" name="TextBox 9">
            <a:extLst>
              <a:ext uri="{FF2B5EF4-FFF2-40B4-BE49-F238E27FC236}">
                <a16:creationId xmlns:a16="http://schemas.microsoft.com/office/drawing/2014/main" id="{18774504-B9C6-4388-9BD4-708FE0B123E7}"/>
              </a:ext>
            </a:extLst>
          </p:cNvPr>
          <p:cNvSpPr txBox="1"/>
          <p:nvPr/>
        </p:nvSpPr>
        <p:spPr>
          <a:xfrm>
            <a:off x="148046" y="1244659"/>
            <a:ext cx="10058399" cy="584775"/>
          </a:xfrm>
          <a:prstGeom prst="rect">
            <a:avLst/>
          </a:prstGeom>
          <a:noFill/>
        </p:spPr>
        <p:txBody>
          <a:bodyPr wrap="square" lIns="91440" tIns="45720" rIns="91440" bIns="45720" anchor="t">
            <a:spAutoFit/>
          </a:bodyPr>
          <a:lstStyle/>
          <a:p>
            <a:pPr>
              <a:spcBef>
                <a:spcPts val="400"/>
              </a:spcBef>
            </a:pPr>
            <a:r>
              <a:rPr lang="en-GB" sz="1600" dirty="0"/>
              <a:t>A total of 24 comments were received in response to this question. All comments have been themed and are presented below in order of prevalence. Please note that some comments are coded into multiple themes.</a:t>
            </a:r>
          </a:p>
        </p:txBody>
      </p:sp>
      <p:graphicFrame>
        <p:nvGraphicFramePr>
          <p:cNvPr id="11" name="Table 2">
            <a:extLst>
              <a:ext uri="{FF2B5EF4-FFF2-40B4-BE49-F238E27FC236}">
                <a16:creationId xmlns:a16="http://schemas.microsoft.com/office/drawing/2014/main" id="{CEE48544-F4F0-4BDA-8008-5C888366A2EB}"/>
              </a:ext>
            </a:extLst>
          </p:cNvPr>
          <p:cNvGraphicFramePr>
            <a:graphicFrameLocks noGrp="1"/>
          </p:cNvGraphicFramePr>
          <p:nvPr>
            <p:extLst>
              <p:ext uri="{D42A27DB-BD31-4B8C-83A1-F6EECF244321}">
                <p14:modId xmlns:p14="http://schemas.microsoft.com/office/powerpoint/2010/main" val="3343954542"/>
              </p:ext>
            </p:extLst>
          </p:nvPr>
        </p:nvGraphicFramePr>
        <p:xfrm>
          <a:off x="306000" y="2089550"/>
          <a:ext cx="8016416" cy="3017520"/>
        </p:xfrm>
        <a:graphic>
          <a:graphicData uri="http://schemas.openxmlformats.org/drawingml/2006/table">
            <a:tbl>
              <a:tblPr firstRow="1" bandRow="1">
                <a:tableStyleId>{5C22544A-7EE6-4342-B048-85BDC9FD1C3A}</a:tableStyleId>
              </a:tblPr>
              <a:tblGrid>
                <a:gridCol w="6708824">
                  <a:extLst>
                    <a:ext uri="{9D8B030D-6E8A-4147-A177-3AD203B41FA5}">
                      <a16:colId xmlns:a16="http://schemas.microsoft.com/office/drawing/2014/main" val="2543844809"/>
                    </a:ext>
                  </a:extLst>
                </a:gridCol>
                <a:gridCol w="1307592">
                  <a:extLst>
                    <a:ext uri="{9D8B030D-6E8A-4147-A177-3AD203B41FA5}">
                      <a16:colId xmlns:a16="http://schemas.microsoft.com/office/drawing/2014/main" val="1972967488"/>
                    </a:ext>
                  </a:extLst>
                </a:gridCol>
              </a:tblGrid>
              <a:tr h="363776">
                <a:tc>
                  <a:txBody>
                    <a:bodyPr/>
                    <a:lstStyle/>
                    <a:p>
                      <a:r>
                        <a:rPr lang="en-GB" sz="1600" dirty="0"/>
                        <a:t>Comments by theme</a:t>
                      </a:r>
                    </a:p>
                  </a:txBody>
                  <a:tcPr/>
                </a:tc>
                <a:tc>
                  <a:txBody>
                    <a:bodyPr/>
                    <a:lstStyle/>
                    <a:p>
                      <a:r>
                        <a:rPr lang="en-GB" sz="1600" dirty="0"/>
                        <a:t>No. of comments</a:t>
                      </a:r>
                    </a:p>
                  </a:txBody>
                  <a:tcPr/>
                </a:tc>
                <a:extLst>
                  <a:ext uri="{0D108BD9-81ED-4DB2-BD59-A6C34878D82A}">
                    <a16:rowId xmlns:a16="http://schemas.microsoft.com/office/drawing/2014/main" val="524393773"/>
                  </a:ext>
                </a:extLst>
              </a:tr>
              <a:tr h="300711">
                <a:tc>
                  <a:txBody>
                    <a:bodyPr/>
                    <a:lstStyle/>
                    <a:p>
                      <a:r>
                        <a:rPr lang="en-GB" sz="1400" dirty="0">
                          <a:solidFill>
                            <a:schemeClr val="tx1"/>
                          </a:solidFill>
                        </a:rPr>
                        <a:t>Carers views/engagement needed/carers are central to decision-making</a:t>
                      </a:r>
                    </a:p>
                  </a:txBody>
                  <a:tcPr/>
                </a:tc>
                <a:tc>
                  <a:txBody>
                    <a:bodyPr/>
                    <a:lstStyle/>
                    <a:p>
                      <a:pPr algn="ctr"/>
                      <a:r>
                        <a:rPr lang="en-GB" sz="1400" dirty="0">
                          <a:solidFill>
                            <a:schemeClr val="tx1"/>
                          </a:solidFill>
                        </a:rPr>
                        <a:t>6</a:t>
                      </a:r>
                    </a:p>
                  </a:txBody>
                  <a:tcPr/>
                </a:tc>
                <a:extLst>
                  <a:ext uri="{0D108BD9-81ED-4DB2-BD59-A6C34878D82A}">
                    <a16:rowId xmlns:a16="http://schemas.microsoft.com/office/drawing/2014/main" val="2998163648"/>
                  </a:ext>
                </a:extLst>
              </a:tr>
              <a:tr h="300711">
                <a:tc>
                  <a:txBody>
                    <a:bodyPr/>
                    <a:lstStyle/>
                    <a:p>
                      <a:r>
                        <a:rPr lang="en-GB" sz="1400" dirty="0">
                          <a:solidFill>
                            <a:schemeClr val="tx1"/>
                          </a:solidFill>
                        </a:rPr>
                        <a:t>General negative comments about aims/existing support</a:t>
                      </a:r>
                    </a:p>
                  </a:txBody>
                  <a:tcPr/>
                </a:tc>
                <a:tc>
                  <a:txBody>
                    <a:bodyPr/>
                    <a:lstStyle/>
                    <a:p>
                      <a:pPr algn="ctr"/>
                      <a:r>
                        <a:rPr lang="en-GB" sz="1400" dirty="0">
                          <a:solidFill>
                            <a:schemeClr val="tx1"/>
                          </a:solidFill>
                        </a:rPr>
                        <a:t>6</a:t>
                      </a:r>
                    </a:p>
                  </a:txBody>
                  <a:tcPr/>
                </a:tc>
                <a:extLst>
                  <a:ext uri="{0D108BD9-81ED-4DB2-BD59-A6C34878D82A}">
                    <a16:rowId xmlns:a16="http://schemas.microsoft.com/office/drawing/2014/main" val="3154731454"/>
                  </a:ext>
                </a:extLst>
              </a:tr>
              <a:tr h="300711">
                <a:tc>
                  <a:txBody>
                    <a:bodyPr/>
                    <a:lstStyle/>
                    <a:p>
                      <a:r>
                        <a:rPr lang="en-GB" sz="1400" dirty="0">
                          <a:solidFill>
                            <a:schemeClr val="tx1"/>
                          </a:solidFill>
                        </a:rPr>
                        <a:t>Need to use range of engagement approaches/engage diverse groups</a:t>
                      </a:r>
                    </a:p>
                  </a:txBody>
                  <a:tcPr/>
                </a:tc>
                <a:tc>
                  <a:txBody>
                    <a:bodyPr/>
                    <a:lstStyle/>
                    <a:p>
                      <a:pPr algn="ctr"/>
                      <a:r>
                        <a:rPr lang="en-GB" sz="1400" dirty="0">
                          <a:solidFill>
                            <a:schemeClr val="tx1"/>
                          </a:solidFill>
                        </a:rPr>
                        <a:t>5</a:t>
                      </a:r>
                    </a:p>
                  </a:txBody>
                  <a:tcPr/>
                </a:tc>
                <a:extLst>
                  <a:ext uri="{0D108BD9-81ED-4DB2-BD59-A6C34878D82A}">
                    <a16:rowId xmlns:a16="http://schemas.microsoft.com/office/drawing/2014/main" val="2867514547"/>
                  </a:ext>
                </a:extLst>
              </a:tr>
              <a:tr h="299818">
                <a:tc>
                  <a:txBody>
                    <a:bodyPr/>
                    <a:lstStyle/>
                    <a:p>
                      <a:r>
                        <a:rPr lang="en-GB" sz="1400" dirty="0">
                          <a:solidFill>
                            <a:schemeClr val="tx1"/>
                          </a:solidFill>
                        </a:rPr>
                        <a:t>Scepticism around involvement of carers/truly listening to carers and taking action</a:t>
                      </a:r>
                    </a:p>
                  </a:txBody>
                  <a:tcPr/>
                </a:tc>
                <a:tc>
                  <a:txBody>
                    <a:bodyPr/>
                    <a:lstStyle/>
                    <a:p>
                      <a:pPr algn="ctr"/>
                      <a:r>
                        <a:rPr lang="en-GB" sz="1400" dirty="0">
                          <a:solidFill>
                            <a:schemeClr val="tx1"/>
                          </a:solidFill>
                        </a:rPr>
                        <a:t>4</a:t>
                      </a:r>
                    </a:p>
                  </a:txBody>
                  <a:tcPr/>
                </a:tc>
                <a:extLst>
                  <a:ext uri="{0D108BD9-81ED-4DB2-BD59-A6C34878D82A}">
                    <a16:rowId xmlns:a16="http://schemas.microsoft.com/office/drawing/2014/main" val="2384063582"/>
                  </a:ext>
                </a:extLst>
              </a:tr>
              <a:tr h="300711">
                <a:tc>
                  <a:txBody>
                    <a:bodyPr/>
                    <a:lstStyle/>
                    <a:p>
                      <a:r>
                        <a:rPr lang="en-GB" sz="1400" dirty="0">
                          <a:solidFill>
                            <a:schemeClr val="tx1"/>
                          </a:solidFill>
                        </a:rPr>
                        <a:t>Carers’ roles can be busy/unpredictable – can be difficult to engage</a:t>
                      </a:r>
                    </a:p>
                  </a:txBody>
                  <a:tcPr/>
                </a:tc>
                <a:tc>
                  <a:txBody>
                    <a:bodyPr/>
                    <a:lstStyle/>
                    <a:p>
                      <a:pPr algn="ctr"/>
                      <a:r>
                        <a:rPr lang="en-GB" sz="1400" dirty="0">
                          <a:solidFill>
                            <a:schemeClr val="tx1"/>
                          </a:solidFill>
                        </a:rPr>
                        <a:t>2</a:t>
                      </a:r>
                    </a:p>
                  </a:txBody>
                  <a:tcPr/>
                </a:tc>
                <a:extLst>
                  <a:ext uri="{0D108BD9-81ED-4DB2-BD59-A6C34878D82A}">
                    <a16:rowId xmlns:a16="http://schemas.microsoft.com/office/drawing/2014/main" val="2109675185"/>
                  </a:ext>
                </a:extLst>
              </a:tr>
              <a:tr h="300711">
                <a:tc>
                  <a:txBody>
                    <a:bodyPr/>
                    <a:lstStyle/>
                    <a:p>
                      <a:r>
                        <a:rPr lang="en-GB" sz="1400" dirty="0">
                          <a:solidFill>
                            <a:schemeClr val="tx1"/>
                          </a:solidFill>
                        </a:rPr>
                        <a:t>General supportive comments about aims</a:t>
                      </a:r>
                    </a:p>
                  </a:txBody>
                  <a:tcPr/>
                </a:tc>
                <a:tc>
                  <a:txBody>
                    <a:bodyPr/>
                    <a:lstStyle/>
                    <a:p>
                      <a:pPr algn="ctr"/>
                      <a:r>
                        <a:rPr lang="en-GB" sz="1400" dirty="0">
                          <a:solidFill>
                            <a:schemeClr val="tx1"/>
                          </a:solidFill>
                        </a:rPr>
                        <a:t>2</a:t>
                      </a:r>
                    </a:p>
                  </a:txBody>
                  <a:tcPr/>
                </a:tc>
                <a:extLst>
                  <a:ext uri="{0D108BD9-81ED-4DB2-BD59-A6C34878D82A}">
                    <a16:rowId xmlns:a16="http://schemas.microsoft.com/office/drawing/2014/main" val="3768271971"/>
                  </a:ext>
                </a:extLst>
              </a:tr>
              <a:tr h="300711">
                <a:tc>
                  <a:txBody>
                    <a:bodyPr/>
                    <a:lstStyle/>
                    <a:p>
                      <a:r>
                        <a:rPr lang="en-GB" sz="1400" dirty="0">
                          <a:solidFill>
                            <a:schemeClr val="tx1"/>
                          </a:solidFill>
                        </a:rPr>
                        <a:t>Access to funding/free breaks/respite needed</a:t>
                      </a:r>
                    </a:p>
                  </a:txBody>
                  <a:tcPr/>
                </a:tc>
                <a:tc>
                  <a:txBody>
                    <a:bodyPr/>
                    <a:lstStyle/>
                    <a:p>
                      <a:pPr algn="ctr"/>
                      <a:r>
                        <a:rPr lang="en-GB" sz="1400" dirty="0">
                          <a:solidFill>
                            <a:schemeClr val="tx1"/>
                          </a:solidFill>
                        </a:rPr>
                        <a:t>2</a:t>
                      </a:r>
                    </a:p>
                  </a:txBody>
                  <a:tcPr/>
                </a:tc>
                <a:extLst>
                  <a:ext uri="{0D108BD9-81ED-4DB2-BD59-A6C34878D82A}">
                    <a16:rowId xmlns:a16="http://schemas.microsoft.com/office/drawing/2014/main" val="1332680739"/>
                  </a:ext>
                </a:extLst>
              </a:tr>
              <a:tr h="300711">
                <a:tc>
                  <a:txBody>
                    <a:bodyPr/>
                    <a:lstStyle/>
                    <a:p>
                      <a:r>
                        <a:rPr lang="en-GB" sz="1400" dirty="0">
                          <a:solidFill>
                            <a:schemeClr val="tx1"/>
                          </a:solidFill>
                        </a:rPr>
                        <a:t>Partnership working needed</a:t>
                      </a:r>
                    </a:p>
                  </a:txBody>
                  <a:tcPr/>
                </a:tc>
                <a:tc>
                  <a:txBody>
                    <a:bodyPr/>
                    <a:lstStyle/>
                    <a:p>
                      <a:pPr algn="ctr"/>
                      <a:r>
                        <a:rPr lang="en-GB" sz="1400" dirty="0">
                          <a:solidFill>
                            <a:schemeClr val="tx1"/>
                          </a:solidFill>
                        </a:rPr>
                        <a:t>1</a:t>
                      </a:r>
                    </a:p>
                  </a:txBody>
                  <a:tcPr/>
                </a:tc>
                <a:extLst>
                  <a:ext uri="{0D108BD9-81ED-4DB2-BD59-A6C34878D82A}">
                    <a16:rowId xmlns:a16="http://schemas.microsoft.com/office/drawing/2014/main" val="1912457151"/>
                  </a:ext>
                </a:extLst>
              </a:tr>
            </a:tbl>
          </a:graphicData>
        </a:graphic>
      </p:graphicFrame>
      <p:sp>
        <p:nvSpPr>
          <p:cNvPr id="12" name="TextBox 11">
            <a:extLst>
              <a:ext uri="{FF2B5EF4-FFF2-40B4-BE49-F238E27FC236}">
                <a16:creationId xmlns:a16="http://schemas.microsoft.com/office/drawing/2014/main" id="{A89FA880-88C3-4247-A016-9958AF91363C}"/>
              </a:ext>
            </a:extLst>
          </p:cNvPr>
          <p:cNvSpPr txBox="1"/>
          <p:nvPr/>
        </p:nvSpPr>
        <p:spPr>
          <a:xfrm>
            <a:off x="8377645" y="2164003"/>
            <a:ext cx="3657600" cy="738664"/>
          </a:xfrm>
          <a:prstGeom prst="rect">
            <a:avLst/>
          </a:prstGeom>
          <a:noFill/>
        </p:spPr>
        <p:txBody>
          <a:bodyPr wrap="square">
            <a:spAutoFit/>
          </a:bodyPr>
          <a:lstStyle/>
          <a:p>
            <a:pPr algn="ctr"/>
            <a:r>
              <a:rPr lang="en-GB" sz="1400" b="1" i="1" dirty="0">
                <a:solidFill>
                  <a:srgbClr val="004899"/>
                </a:solidFill>
              </a:rPr>
              <a:t>“Carers are central in the decision making planning as they are having the lived experience day to day, everyday.”</a:t>
            </a:r>
          </a:p>
        </p:txBody>
      </p:sp>
      <p:sp>
        <p:nvSpPr>
          <p:cNvPr id="13" name="TextBox 12">
            <a:extLst>
              <a:ext uri="{FF2B5EF4-FFF2-40B4-BE49-F238E27FC236}">
                <a16:creationId xmlns:a16="http://schemas.microsoft.com/office/drawing/2014/main" id="{17FA111E-E560-470C-A3B3-3C5368204874}"/>
              </a:ext>
            </a:extLst>
          </p:cNvPr>
          <p:cNvSpPr txBox="1"/>
          <p:nvPr/>
        </p:nvSpPr>
        <p:spPr>
          <a:xfrm>
            <a:off x="8377645" y="3181646"/>
            <a:ext cx="3657600" cy="523220"/>
          </a:xfrm>
          <a:prstGeom prst="rect">
            <a:avLst/>
          </a:prstGeom>
          <a:noFill/>
        </p:spPr>
        <p:txBody>
          <a:bodyPr wrap="square">
            <a:spAutoFit/>
          </a:bodyPr>
          <a:lstStyle/>
          <a:p>
            <a:pPr algn="ctr"/>
            <a:r>
              <a:rPr lang="en-GB" sz="1400" b="1" i="1" dirty="0">
                <a:solidFill>
                  <a:srgbClr val="004899"/>
                </a:solidFill>
              </a:rPr>
              <a:t>“Yes but waiting lists for support and action plans will need to be addressed.”</a:t>
            </a:r>
          </a:p>
        </p:txBody>
      </p:sp>
      <p:sp>
        <p:nvSpPr>
          <p:cNvPr id="14" name="TextBox 13">
            <a:extLst>
              <a:ext uri="{FF2B5EF4-FFF2-40B4-BE49-F238E27FC236}">
                <a16:creationId xmlns:a16="http://schemas.microsoft.com/office/drawing/2014/main" id="{7BB2EC6F-DDB4-4EC9-AD4B-77A092A259C7}"/>
              </a:ext>
            </a:extLst>
          </p:cNvPr>
          <p:cNvSpPr txBox="1"/>
          <p:nvPr/>
        </p:nvSpPr>
        <p:spPr>
          <a:xfrm>
            <a:off x="8452583" y="3983845"/>
            <a:ext cx="3522181" cy="1384995"/>
          </a:xfrm>
          <a:prstGeom prst="rect">
            <a:avLst/>
          </a:prstGeom>
          <a:noFill/>
        </p:spPr>
        <p:txBody>
          <a:bodyPr wrap="square">
            <a:spAutoFit/>
          </a:bodyPr>
          <a:lstStyle/>
          <a:p>
            <a:pPr algn="ctr"/>
            <a:r>
              <a:rPr lang="en-GB" sz="1400" b="1" i="1" dirty="0">
                <a:solidFill>
                  <a:srgbClr val="004899"/>
                </a:solidFill>
              </a:rPr>
              <a:t>“Carers are a massive disparate group with many different experiences. It would need to engage carers in a </a:t>
            </a:r>
            <a:br>
              <a:rPr lang="en-GB" sz="1400" b="1" i="1" dirty="0">
                <a:solidFill>
                  <a:srgbClr val="004899"/>
                </a:solidFill>
              </a:rPr>
            </a:br>
            <a:r>
              <a:rPr lang="en-GB" sz="1400" b="1" i="1" dirty="0">
                <a:solidFill>
                  <a:srgbClr val="004899"/>
                </a:solidFill>
              </a:rPr>
              <a:t>range of situations and effort would be needed to ensure that less confident people are supported to get involved.”</a:t>
            </a:r>
          </a:p>
        </p:txBody>
      </p:sp>
      <p:sp>
        <p:nvSpPr>
          <p:cNvPr id="18" name="TextBox 17">
            <a:extLst>
              <a:ext uri="{FF2B5EF4-FFF2-40B4-BE49-F238E27FC236}">
                <a16:creationId xmlns:a16="http://schemas.microsoft.com/office/drawing/2014/main" id="{356E6DE9-65D4-4297-9DCE-F06FA9324CFD}"/>
              </a:ext>
            </a:extLst>
          </p:cNvPr>
          <p:cNvSpPr txBox="1"/>
          <p:nvPr/>
        </p:nvSpPr>
        <p:spPr>
          <a:xfrm>
            <a:off x="976648" y="5367186"/>
            <a:ext cx="6675120" cy="954107"/>
          </a:xfrm>
          <a:prstGeom prst="rect">
            <a:avLst/>
          </a:prstGeom>
          <a:noFill/>
        </p:spPr>
        <p:txBody>
          <a:bodyPr wrap="square">
            <a:spAutoFit/>
          </a:bodyPr>
          <a:lstStyle/>
          <a:p>
            <a:pPr algn="ctr"/>
            <a:r>
              <a:rPr lang="en-GB" sz="1400" b="1" i="1" dirty="0">
                <a:solidFill>
                  <a:srgbClr val="004899"/>
                </a:solidFill>
              </a:rPr>
              <a:t>“All sounds good but please don’t take over, ECC. Coproduction is important as an ideal but this area is complex and there are already lots of agencies and offers. Where ECC has a statutory duty they should lead and be visible, otherwise partnership in a real sense is needed.”</a:t>
            </a:r>
          </a:p>
        </p:txBody>
      </p:sp>
    </p:spTree>
    <p:extLst>
      <p:ext uri="{BB962C8B-B14F-4D97-AF65-F5344CB8AC3E}">
        <p14:creationId xmlns:p14="http://schemas.microsoft.com/office/powerpoint/2010/main" val="895572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AB37FE5B-5FCE-42AA-97C8-16ABDFE83AAA}"/>
              </a:ext>
            </a:extLst>
          </p:cNvPr>
          <p:cNvSpPr>
            <a:spLocks noGrp="1"/>
          </p:cNvSpPr>
          <p:nvPr>
            <p:ph type="dt" sz="half" idx="10"/>
          </p:nvPr>
        </p:nvSpPr>
        <p:spPr/>
        <p:txBody>
          <a:bodyPr/>
          <a:lstStyle/>
          <a:p>
            <a:fld id="{F260B2A5-7D25-4EFB-8691-668AB5BA651F}" type="datetime1">
              <a:rPr lang="en-GB" smtClean="0"/>
              <a:t>28/03/2022</a:t>
            </a:fld>
            <a:endParaRPr lang="en-GB"/>
          </a:p>
        </p:txBody>
      </p:sp>
      <p:sp>
        <p:nvSpPr>
          <p:cNvPr id="7" name="Slide Number Placeholder 6">
            <a:extLst>
              <a:ext uri="{FF2B5EF4-FFF2-40B4-BE49-F238E27FC236}">
                <a16:creationId xmlns:a16="http://schemas.microsoft.com/office/drawing/2014/main" id="{1EA03D33-06FC-4050-9AFA-CA3F50409E1F}"/>
              </a:ext>
            </a:extLst>
          </p:cNvPr>
          <p:cNvSpPr>
            <a:spLocks noGrp="1"/>
          </p:cNvSpPr>
          <p:nvPr>
            <p:ph type="sldNum" sz="quarter" idx="12"/>
          </p:nvPr>
        </p:nvSpPr>
        <p:spPr/>
        <p:txBody>
          <a:bodyPr/>
          <a:lstStyle/>
          <a:p>
            <a:r>
              <a:rPr lang="en-GB"/>
              <a:t>|   </a:t>
            </a:r>
            <a:fld id="{5898CC38-F149-5B45-A1B4-290B41364A0C}" type="slidenum">
              <a:rPr lang="en-GB" smtClean="0"/>
              <a:pPr/>
              <a:t>2</a:t>
            </a:fld>
            <a:endParaRPr lang="en-GB"/>
          </a:p>
        </p:txBody>
      </p:sp>
      <p:sp>
        <p:nvSpPr>
          <p:cNvPr id="8" name="Title 40">
            <a:extLst>
              <a:ext uri="{FF2B5EF4-FFF2-40B4-BE49-F238E27FC236}">
                <a16:creationId xmlns:a16="http://schemas.microsoft.com/office/drawing/2014/main" id="{620E1A4F-DF42-43CD-B9A1-E1D8D99B979D}"/>
              </a:ext>
            </a:extLst>
          </p:cNvPr>
          <p:cNvSpPr>
            <a:spLocks noGrp="1"/>
          </p:cNvSpPr>
          <p:nvPr>
            <p:ph type="title"/>
          </p:nvPr>
        </p:nvSpPr>
        <p:spPr>
          <a:xfrm>
            <a:off x="203200" y="110838"/>
            <a:ext cx="10067635" cy="480290"/>
          </a:xfrm>
        </p:spPr>
        <p:txBody>
          <a:bodyPr>
            <a:noAutofit/>
          </a:bodyPr>
          <a:lstStyle/>
          <a:p>
            <a:r>
              <a:rPr lang="en-GB" sz="2400" dirty="0">
                <a:solidFill>
                  <a:srgbClr val="004899"/>
                </a:solidFill>
              </a:rPr>
              <a:t>Background</a:t>
            </a:r>
            <a:endParaRPr lang="en-GB" sz="2400" dirty="0"/>
          </a:p>
        </p:txBody>
      </p:sp>
      <p:sp>
        <p:nvSpPr>
          <p:cNvPr id="20" name="Footer Placeholder 9">
            <a:extLst>
              <a:ext uri="{FF2B5EF4-FFF2-40B4-BE49-F238E27FC236}">
                <a16:creationId xmlns:a16="http://schemas.microsoft.com/office/drawing/2014/main" id="{EAE20640-45DE-49D2-862C-C22C22E7741D}"/>
              </a:ext>
            </a:extLst>
          </p:cNvPr>
          <p:cNvSpPr>
            <a:spLocks noGrp="1"/>
          </p:cNvSpPr>
          <p:nvPr>
            <p:ph type="ftr" sz="quarter" idx="11"/>
          </p:nvPr>
        </p:nvSpPr>
        <p:spPr>
          <a:xfrm>
            <a:off x="306000" y="6591600"/>
            <a:ext cx="5760000" cy="136800"/>
          </a:xfrm>
        </p:spPr>
        <p:txBody>
          <a:bodyPr/>
          <a:lstStyle/>
          <a:p>
            <a:pPr defTabSz="914377">
              <a:defRPr/>
            </a:pPr>
            <a:r>
              <a:rPr lang="en-GB">
                <a:solidFill>
                  <a:prstClr val="black">
                    <a:lumMod val="50000"/>
                    <a:lumOff val="50000"/>
                  </a:prstClr>
                </a:solidFill>
                <a:latin typeface="Arial" panose="020B0604020202020204"/>
              </a:rPr>
              <a:t>Produced by Essex County Council Chief Exec’s Office</a:t>
            </a:r>
          </a:p>
        </p:txBody>
      </p:sp>
      <p:sp>
        <p:nvSpPr>
          <p:cNvPr id="29" name="Rectangle 28">
            <a:extLst>
              <a:ext uri="{FF2B5EF4-FFF2-40B4-BE49-F238E27FC236}">
                <a16:creationId xmlns:a16="http://schemas.microsoft.com/office/drawing/2014/main" id="{B9F985DF-B945-4691-8CCB-D59B0671D0D6}"/>
              </a:ext>
            </a:extLst>
          </p:cNvPr>
          <p:cNvSpPr/>
          <p:nvPr/>
        </p:nvSpPr>
        <p:spPr>
          <a:xfrm>
            <a:off x="203200" y="806599"/>
            <a:ext cx="11162792" cy="5560291"/>
          </a:xfrm>
          <a:prstGeom prst="rect">
            <a:avLst/>
          </a:prstGeom>
        </p:spPr>
        <p:txBody>
          <a:bodyPr vert="horz" lIns="91440" tIns="45720" rIns="91440" bIns="45720" rtlCol="0" anchor="t">
            <a:noAutofit/>
          </a:bodyPr>
          <a:lstStyle/>
          <a:p>
            <a:r>
              <a:rPr lang="en-GB" dirty="0">
                <a:solidFill>
                  <a:srgbClr val="000000"/>
                </a:solidFill>
                <a:latin typeface="Arial" panose="020B0604020202020204" pitchFamily="34" charset="0"/>
                <a:cs typeface="Arial" panose="020B0604020202020204" pitchFamily="34" charset="0"/>
              </a:rPr>
              <a:t>Essex County Council recognises the importance of supporting unpaid carers in Essex and our aim is that </a:t>
            </a:r>
            <a:r>
              <a:rPr lang="en-GB" i="1" dirty="0">
                <a:solidFill>
                  <a:srgbClr val="000000"/>
                </a:solidFill>
                <a:latin typeface="Arial" panose="020B0604020202020204" pitchFamily="34" charset="0"/>
                <a:cs typeface="Arial" panose="020B0604020202020204" pitchFamily="34" charset="0"/>
              </a:rPr>
              <a:t>“We will help those carers of all ages whose caring duties are impacting most on their wellbeing by achieving a step change in the advice, guidance and support we provide to support wellbeing and independence, and by targeting it at those who need it most”</a:t>
            </a:r>
            <a:r>
              <a:rPr lang="en-GB" dirty="0">
                <a:solidFill>
                  <a:srgbClr val="000000"/>
                </a:solidFill>
                <a:latin typeface="Arial" panose="020B0604020202020204" pitchFamily="34" charset="0"/>
                <a:cs typeface="Arial" panose="020B0604020202020204" pitchFamily="34" charset="0"/>
              </a:rPr>
              <a:t> [Everyone’s Essex, 2021-25].</a:t>
            </a:r>
          </a:p>
          <a:p>
            <a:endParaRPr lang="en-GB" dirty="0">
              <a:solidFill>
                <a:srgbClr val="000000"/>
              </a:solidFill>
              <a:latin typeface="Arial" panose="020B0604020202020204" pitchFamily="34" charset="0"/>
              <a:cs typeface="Arial" panose="020B0604020202020204" pitchFamily="34" charset="0"/>
            </a:endParaRPr>
          </a:p>
          <a:p>
            <a:r>
              <a:rPr lang="en-GB" dirty="0">
                <a:solidFill>
                  <a:srgbClr val="000000"/>
                </a:solidFill>
                <a:latin typeface="Arial" panose="020B0604020202020204" pitchFamily="34" charset="0"/>
                <a:cs typeface="Arial" panose="020B0604020202020204" pitchFamily="34" charset="0"/>
              </a:rPr>
              <a:t>To ensure ECC can meet this objective, research and engagement has been carried out with carers in </a:t>
            </a:r>
            <a:br>
              <a:rPr lang="en-GB" dirty="0">
                <a:solidFill>
                  <a:srgbClr val="000000"/>
                </a:solidFill>
                <a:latin typeface="Arial" panose="020B0604020202020204" pitchFamily="34" charset="0"/>
                <a:cs typeface="Arial" panose="020B0604020202020204" pitchFamily="34" charset="0"/>
              </a:rPr>
            </a:br>
            <a:r>
              <a:rPr lang="en-GB" dirty="0">
                <a:solidFill>
                  <a:srgbClr val="000000"/>
                </a:solidFill>
                <a:latin typeface="Arial" panose="020B0604020202020204" pitchFamily="34" charset="0"/>
                <a:cs typeface="Arial" panose="020B0604020202020204" pitchFamily="34" charset="0"/>
              </a:rPr>
              <a:t>Essex and those who support them, to understand their lived experiences and gather their views.</a:t>
            </a:r>
          </a:p>
          <a:p>
            <a:endParaRPr lang="en-GB" dirty="0">
              <a:solidFill>
                <a:srgbClr val="000000"/>
              </a:solidFill>
              <a:latin typeface="Arial" panose="020B0604020202020204" pitchFamily="34" charset="0"/>
              <a:cs typeface="Arial" panose="020B0604020202020204" pitchFamily="34" charset="0"/>
            </a:endParaRPr>
          </a:p>
          <a:p>
            <a:r>
              <a:rPr lang="en-GB" dirty="0">
                <a:solidFill>
                  <a:srgbClr val="000000"/>
                </a:solidFill>
                <a:latin typeface="Arial" panose="020B0604020202020204" pitchFamily="34" charset="0"/>
                <a:cs typeface="Arial" panose="020B0604020202020204" pitchFamily="34" charset="0"/>
              </a:rPr>
              <a:t>Through the engagement, </a:t>
            </a:r>
            <a:r>
              <a:rPr lang="en-GB" b="1" dirty="0">
                <a:solidFill>
                  <a:srgbClr val="000000"/>
                </a:solidFill>
                <a:latin typeface="Arial" panose="020B0604020202020204" pitchFamily="34" charset="0"/>
                <a:cs typeface="Arial" panose="020B0604020202020204" pitchFamily="34" charset="0"/>
              </a:rPr>
              <a:t>six commitments to carers </a:t>
            </a:r>
            <a:r>
              <a:rPr lang="en-GB" dirty="0">
                <a:solidFill>
                  <a:srgbClr val="000000"/>
                </a:solidFill>
                <a:latin typeface="Arial" panose="020B0604020202020204" pitchFamily="34" charset="0"/>
                <a:cs typeface="Arial" panose="020B0604020202020204" pitchFamily="34" charset="0"/>
              </a:rPr>
              <a:t>have been co-produced. This consultation sought views on these proposed commitments, asking for level of agreement/disagreement with the aims under each commitment, and providing opportunities to share comments or ideas.</a:t>
            </a:r>
          </a:p>
          <a:p>
            <a:endParaRPr lang="en-GB" dirty="0">
              <a:solidFill>
                <a:srgbClr val="000000"/>
              </a:solidFill>
              <a:latin typeface="Arial" panose="020B0604020202020204" pitchFamily="34" charset="0"/>
              <a:cs typeface="Arial" panose="020B0604020202020204" pitchFamily="34" charset="0"/>
            </a:endParaRPr>
          </a:p>
          <a:p>
            <a:r>
              <a:rPr lang="en-GB" dirty="0">
                <a:solidFill>
                  <a:srgbClr val="000000"/>
                </a:solidFill>
                <a:latin typeface="Arial" panose="020B0604020202020204" pitchFamily="34" charset="0"/>
                <a:cs typeface="Arial" panose="020B0604020202020204" pitchFamily="34" charset="0"/>
              </a:rPr>
              <a:t>The consultation ran from </a:t>
            </a:r>
            <a:r>
              <a:rPr lang="en-GB" b="1" dirty="0">
                <a:solidFill>
                  <a:srgbClr val="000000"/>
                </a:solidFill>
                <a:latin typeface="Arial" panose="020B0604020202020204" pitchFamily="34" charset="0"/>
                <a:cs typeface="Arial" panose="020B0604020202020204" pitchFamily="34" charset="0"/>
              </a:rPr>
              <a:t>14</a:t>
            </a:r>
            <a:r>
              <a:rPr lang="en-GB" b="1" baseline="30000" dirty="0">
                <a:solidFill>
                  <a:srgbClr val="000000"/>
                </a:solidFill>
                <a:latin typeface="Arial" panose="020B0604020202020204" pitchFamily="34" charset="0"/>
                <a:cs typeface="Arial" panose="020B0604020202020204" pitchFamily="34" charset="0"/>
              </a:rPr>
              <a:t>th</a:t>
            </a:r>
            <a:r>
              <a:rPr lang="en-GB" b="1" dirty="0">
                <a:solidFill>
                  <a:srgbClr val="000000"/>
                </a:solidFill>
                <a:latin typeface="Arial" panose="020B0604020202020204" pitchFamily="34" charset="0"/>
                <a:cs typeface="Arial" panose="020B0604020202020204" pitchFamily="34" charset="0"/>
              </a:rPr>
              <a:t> February to 13</a:t>
            </a:r>
            <a:r>
              <a:rPr lang="en-GB" b="1" baseline="30000" dirty="0">
                <a:solidFill>
                  <a:srgbClr val="000000"/>
                </a:solidFill>
                <a:latin typeface="Arial" panose="020B0604020202020204" pitchFamily="34" charset="0"/>
                <a:cs typeface="Arial" panose="020B0604020202020204" pitchFamily="34" charset="0"/>
              </a:rPr>
              <a:t>th</a:t>
            </a:r>
            <a:r>
              <a:rPr lang="en-GB" b="1" dirty="0">
                <a:solidFill>
                  <a:srgbClr val="000000"/>
                </a:solidFill>
                <a:latin typeface="Arial" panose="020B0604020202020204" pitchFamily="34" charset="0"/>
                <a:cs typeface="Arial" panose="020B0604020202020204" pitchFamily="34" charset="0"/>
              </a:rPr>
              <a:t> March 2022</a:t>
            </a:r>
            <a:r>
              <a:rPr lang="en-GB" dirty="0">
                <a:solidFill>
                  <a:srgbClr val="000000"/>
                </a:solidFill>
                <a:latin typeface="Arial" panose="020B0604020202020204" pitchFamily="34" charset="0"/>
                <a:cs typeface="Arial" panose="020B0604020202020204" pitchFamily="34" charset="0"/>
              </a:rPr>
              <a:t>, and was promoted via the ECC website, social media, and direct with a number of carers organisations and community groups. A number of events were also held virtually and in-person which provided opportunity to promote the consultation.</a:t>
            </a:r>
          </a:p>
          <a:p>
            <a:endParaRPr lang="en-GB" dirty="0">
              <a:solidFill>
                <a:srgbClr val="000000"/>
              </a:solidFill>
              <a:latin typeface="Arial" panose="020B0604020202020204" pitchFamily="34" charset="0"/>
              <a:cs typeface="Arial" panose="020B0604020202020204" pitchFamily="34" charset="0"/>
            </a:endParaRPr>
          </a:p>
          <a:p>
            <a:r>
              <a:rPr lang="en-GB" dirty="0">
                <a:solidFill>
                  <a:srgbClr val="000000"/>
                </a:solidFill>
                <a:latin typeface="Arial" panose="020B0604020202020204" pitchFamily="34" charset="0"/>
                <a:cs typeface="Arial" panose="020B0604020202020204" pitchFamily="34" charset="0"/>
              </a:rPr>
              <a:t>These commitments, and carer’s feedback on them, will be used to inform the final </a:t>
            </a:r>
            <a:r>
              <a:rPr lang="en-GB" b="1" dirty="0">
                <a:solidFill>
                  <a:srgbClr val="000000"/>
                </a:solidFill>
                <a:latin typeface="Arial" panose="020B0604020202020204" pitchFamily="34" charset="0"/>
                <a:cs typeface="Arial" panose="020B0604020202020204" pitchFamily="34" charset="0"/>
              </a:rPr>
              <a:t>Essex Carers All-Age Strategy 2022-26</a:t>
            </a:r>
            <a:r>
              <a:rPr lang="en-GB" dirty="0">
                <a:solidFill>
                  <a:srgbClr val="000000"/>
                </a:solidFill>
                <a:latin typeface="Arial" panose="020B0604020202020204" pitchFamily="34" charset="0"/>
                <a:cs typeface="Arial" panose="020B0604020202020204" pitchFamily="34" charset="0"/>
              </a:rPr>
              <a:t>, due to be launched in April 2022. </a:t>
            </a:r>
          </a:p>
          <a:p>
            <a:endParaRPr lang="en-GB" dirty="0">
              <a:solidFill>
                <a:srgbClr val="000000"/>
              </a:solidFill>
              <a:latin typeface="Arial" panose="020B0604020202020204" pitchFamily="34" charset="0"/>
              <a:cs typeface="Arial" panose="020B0604020202020204" pitchFamily="34" charset="0"/>
            </a:endParaRPr>
          </a:p>
          <a:p>
            <a:r>
              <a:rPr lang="en-GB" dirty="0">
                <a:solidFill>
                  <a:srgbClr val="000000"/>
                </a:solidFill>
                <a:latin typeface="Arial" panose="020B0604020202020204" pitchFamily="34" charset="0"/>
                <a:cs typeface="Arial" panose="020B0604020202020204" pitchFamily="34" charset="0"/>
              </a:rPr>
              <a:t>This report presents detailed responses from the consultation.</a:t>
            </a:r>
          </a:p>
        </p:txBody>
      </p:sp>
    </p:spTree>
    <p:extLst>
      <p:ext uri="{BB962C8B-B14F-4D97-AF65-F5344CB8AC3E}">
        <p14:creationId xmlns:p14="http://schemas.microsoft.com/office/powerpoint/2010/main" val="13011092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AB37FE5B-5FCE-42AA-97C8-16ABDFE83AAA}"/>
              </a:ext>
            </a:extLst>
          </p:cNvPr>
          <p:cNvSpPr>
            <a:spLocks noGrp="1"/>
          </p:cNvSpPr>
          <p:nvPr>
            <p:ph type="dt" sz="half" idx="10"/>
          </p:nvPr>
        </p:nvSpPr>
        <p:spPr/>
        <p:txBody>
          <a:bodyPr/>
          <a:lstStyle/>
          <a:p>
            <a:fld id="{F260B2A5-7D25-4EFB-8691-668AB5BA651F}" type="datetime1">
              <a:rPr lang="en-GB" smtClean="0"/>
              <a:t>28/03/2022</a:t>
            </a:fld>
            <a:endParaRPr lang="en-GB"/>
          </a:p>
        </p:txBody>
      </p:sp>
      <p:sp>
        <p:nvSpPr>
          <p:cNvPr id="7" name="Slide Number Placeholder 6">
            <a:extLst>
              <a:ext uri="{FF2B5EF4-FFF2-40B4-BE49-F238E27FC236}">
                <a16:creationId xmlns:a16="http://schemas.microsoft.com/office/drawing/2014/main" id="{1EA03D33-06FC-4050-9AFA-CA3F50409E1F}"/>
              </a:ext>
            </a:extLst>
          </p:cNvPr>
          <p:cNvSpPr>
            <a:spLocks noGrp="1"/>
          </p:cNvSpPr>
          <p:nvPr>
            <p:ph type="sldNum" sz="quarter" idx="12"/>
          </p:nvPr>
        </p:nvSpPr>
        <p:spPr/>
        <p:txBody>
          <a:bodyPr/>
          <a:lstStyle/>
          <a:p>
            <a:r>
              <a:rPr lang="en-GB"/>
              <a:t>|   </a:t>
            </a:r>
            <a:fld id="{5898CC38-F149-5B45-A1B4-290B41364A0C}" type="slidenum">
              <a:rPr lang="en-GB" smtClean="0"/>
              <a:pPr/>
              <a:t>20</a:t>
            </a:fld>
            <a:endParaRPr lang="en-GB"/>
          </a:p>
        </p:txBody>
      </p:sp>
      <p:sp>
        <p:nvSpPr>
          <p:cNvPr id="8" name="Title 40">
            <a:extLst>
              <a:ext uri="{FF2B5EF4-FFF2-40B4-BE49-F238E27FC236}">
                <a16:creationId xmlns:a16="http://schemas.microsoft.com/office/drawing/2014/main" id="{620E1A4F-DF42-43CD-B9A1-E1D8D99B979D}"/>
              </a:ext>
            </a:extLst>
          </p:cNvPr>
          <p:cNvSpPr>
            <a:spLocks noGrp="1"/>
          </p:cNvSpPr>
          <p:nvPr>
            <p:ph type="title"/>
          </p:nvPr>
        </p:nvSpPr>
        <p:spPr>
          <a:xfrm>
            <a:off x="148047" y="166228"/>
            <a:ext cx="11027953" cy="338554"/>
          </a:xfrm>
          <a:ln w="12700">
            <a:noFill/>
          </a:ln>
        </p:spPr>
        <p:txBody>
          <a:bodyPr>
            <a:noAutofit/>
          </a:bodyPr>
          <a:lstStyle/>
          <a:p>
            <a:r>
              <a:rPr lang="en-GB" sz="2000" dirty="0">
                <a:solidFill>
                  <a:srgbClr val="004899"/>
                </a:solidFill>
              </a:rPr>
              <a:t>Are there any other commitments you believe should be included for carers in Essex?</a:t>
            </a:r>
            <a:endParaRPr lang="en-GB" sz="1200" dirty="0"/>
          </a:p>
        </p:txBody>
      </p:sp>
      <p:sp>
        <p:nvSpPr>
          <p:cNvPr id="20" name="Footer Placeholder 9">
            <a:extLst>
              <a:ext uri="{FF2B5EF4-FFF2-40B4-BE49-F238E27FC236}">
                <a16:creationId xmlns:a16="http://schemas.microsoft.com/office/drawing/2014/main" id="{EAE20640-45DE-49D2-862C-C22C22E7741D}"/>
              </a:ext>
            </a:extLst>
          </p:cNvPr>
          <p:cNvSpPr>
            <a:spLocks noGrp="1"/>
          </p:cNvSpPr>
          <p:nvPr>
            <p:ph type="ftr" sz="quarter" idx="11"/>
          </p:nvPr>
        </p:nvSpPr>
        <p:spPr>
          <a:xfrm>
            <a:off x="306000" y="6591600"/>
            <a:ext cx="5760000" cy="136800"/>
          </a:xfrm>
        </p:spPr>
        <p:txBody>
          <a:bodyPr/>
          <a:lstStyle/>
          <a:p>
            <a:pPr defTabSz="914377">
              <a:defRPr/>
            </a:pPr>
            <a:r>
              <a:rPr lang="en-GB">
                <a:solidFill>
                  <a:prstClr val="black">
                    <a:lumMod val="50000"/>
                    <a:lumOff val="50000"/>
                  </a:prstClr>
                </a:solidFill>
                <a:latin typeface="Arial" panose="020B0604020202020204"/>
              </a:rPr>
              <a:t>Produced by Essex County Council Chief Exec’s Office</a:t>
            </a:r>
          </a:p>
        </p:txBody>
      </p:sp>
      <p:sp>
        <p:nvSpPr>
          <p:cNvPr id="9" name="TextBox 8">
            <a:extLst>
              <a:ext uri="{FF2B5EF4-FFF2-40B4-BE49-F238E27FC236}">
                <a16:creationId xmlns:a16="http://schemas.microsoft.com/office/drawing/2014/main" id="{B1642373-3303-41B6-8EB8-6515C337949A}"/>
              </a:ext>
            </a:extLst>
          </p:cNvPr>
          <p:cNvSpPr txBox="1"/>
          <p:nvPr/>
        </p:nvSpPr>
        <p:spPr>
          <a:xfrm>
            <a:off x="148047" y="701076"/>
            <a:ext cx="10058399" cy="584775"/>
          </a:xfrm>
          <a:prstGeom prst="rect">
            <a:avLst/>
          </a:prstGeom>
          <a:noFill/>
        </p:spPr>
        <p:txBody>
          <a:bodyPr wrap="square" lIns="91440" tIns="45720" rIns="91440" bIns="45720" anchor="t">
            <a:spAutoFit/>
          </a:bodyPr>
          <a:lstStyle/>
          <a:p>
            <a:pPr>
              <a:spcBef>
                <a:spcPts val="400"/>
              </a:spcBef>
            </a:pPr>
            <a:r>
              <a:rPr lang="en-GB" sz="1600" dirty="0"/>
              <a:t>A total of 31 comments were received in response to this question. All comments have been themed and are presented below in order of prevalence. Please note that some comments are coded into multiple themes.</a:t>
            </a:r>
          </a:p>
        </p:txBody>
      </p:sp>
      <p:graphicFrame>
        <p:nvGraphicFramePr>
          <p:cNvPr id="10" name="Table 2">
            <a:extLst>
              <a:ext uri="{FF2B5EF4-FFF2-40B4-BE49-F238E27FC236}">
                <a16:creationId xmlns:a16="http://schemas.microsoft.com/office/drawing/2014/main" id="{39BB6E69-2779-4966-961F-E2FE2D02CAD7}"/>
              </a:ext>
            </a:extLst>
          </p:cNvPr>
          <p:cNvGraphicFramePr>
            <a:graphicFrameLocks noGrp="1"/>
          </p:cNvGraphicFramePr>
          <p:nvPr>
            <p:extLst>
              <p:ext uri="{D42A27DB-BD31-4B8C-83A1-F6EECF244321}">
                <p14:modId xmlns:p14="http://schemas.microsoft.com/office/powerpoint/2010/main" val="1846452683"/>
              </p:ext>
            </p:extLst>
          </p:nvPr>
        </p:nvGraphicFramePr>
        <p:xfrm>
          <a:off x="217236" y="1521499"/>
          <a:ext cx="6000684" cy="4768389"/>
        </p:xfrm>
        <a:graphic>
          <a:graphicData uri="http://schemas.openxmlformats.org/drawingml/2006/table">
            <a:tbl>
              <a:tblPr firstRow="1" bandRow="1">
                <a:tableStyleId>{5C22544A-7EE6-4342-B048-85BDC9FD1C3A}</a:tableStyleId>
              </a:tblPr>
              <a:tblGrid>
                <a:gridCol w="4674804">
                  <a:extLst>
                    <a:ext uri="{9D8B030D-6E8A-4147-A177-3AD203B41FA5}">
                      <a16:colId xmlns:a16="http://schemas.microsoft.com/office/drawing/2014/main" val="2543844809"/>
                    </a:ext>
                  </a:extLst>
                </a:gridCol>
                <a:gridCol w="1325880">
                  <a:extLst>
                    <a:ext uri="{9D8B030D-6E8A-4147-A177-3AD203B41FA5}">
                      <a16:colId xmlns:a16="http://schemas.microsoft.com/office/drawing/2014/main" val="1972967488"/>
                    </a:ext>
                  </a:extLst>
                </a:gridCol>
              </a:tblGrid>
              <a:tr h="363776">
                <a:tc>
                  <a:txBody>
                    <a:bodyPr/>
                    <a:lstStyle/>
                    <a:p>
                      <a:r>
                        <a:rPr lang="en-GB" sz="1600" dirty="0"/>
                        <a:t>Comments by theme</a:t>
                      </a:r>
                    </a:p>
                  </a:txBody>
                  <a:tcPr/>
                </a:tc>
                <a:tc>
                  <a:txBody>
                    <a:bodyPr/>
                    <a:lstStyle/>
                    <a:p>
                      <a:r>
                        <a:rPr lang="en-GB" sz="1600" dirty="0"/>
                        <a:t>No. of comments</a:t>
                      </a:r>
                    </a:p>
                  </a:txBody>
                  <a:tcPr/>
                </a:tc>
                <a:extLst>
                  <a:ext uri="{0D108BD9-81ED-4DB2-BD59-A6C34878D82A}">
                    <a16:rowId xmlns:a16="http://schemas.microsoft.com/office/drawing/2014/main" val="524393773"/>
                  </a:ext>
                </a:extLst>
              </a:tr>
              <a:tr h="300711">
                <a:tc>
                  <a:txBody>
                    <a:bodyPr/>
                    <a:lstStyle/>
                    <a:p>
                      <a:r>
                        <a:rPr lang="en-GB" sz="1400" dirty="0">
                          <a:solidFill>
                            <a:schemeClr val="tx1"/>
                          </a:solidFill>
                        </a:rPr>
                        <a:t>Practical help and support needed for carer/family</a:t>
                      </a:r>
                    </a:p>
                  </a:txBody>
                  <a:tcPr/>
                </a:tc>
                <a:tc>
                  <a:txBody>
                    <a:bodyPr/>
                    <a:lstStyle/>
                    <a:p>
                      <a:pPr algn="ctr"/>
                      <a:r>
                        <a:rPr lang="en-GB" sz="1400" dirty="0">
                          <a:solidFill>
                            <a:schemeClr val="tx1"/>
                          </a:solidFill>
                        </a:rPr>
                        <a:t>4</a:t>
                      </a:r>
                    </a:p>
                  </a:txBody>
                  <a:tcPr/>
                </a:tc>
                <a:extLst>
                  <a:ext uri="{0D108BD9-81ED-4DB2-BD59-A6C34878D82A}">
                    <a16:rowId xmlns:a16="http://schemas.microsoft.com/office/drawing/2014/main" val="2998163648"/>
                  </a:ext>
                </a:extLst>
              </a:tr>
              <a:tr h="300711">
                <a:tc>
                  <a:txBody>
                    <a:bodyPr/>
                    <a:lstStyle/>
                    <a:p>
                      <a:r>
                        <a:rPr lang="en-GB" sz="1400" dirty="0">
                          <a:solidFill>
                            <a:schemeClr val="tx1"/>
                          </a:solidFill>
                        </a:rPr>
                        <a:t>General negative comments about aims/existing support</a:t>
                      </a:r>
                    </a:p>
                  </a:txBody>
                  <a:tcPr/>
                </a:tc>
                <a:tc>
                  <a:txBody>
                    <a:bodyPr/>
                    <a:lstStyle/>
                    <a:p>
                      <a:pPr algn="ctr"/>
                      <a:r>
                        <a:rPr lang="en-GB" sz="1400" dirty="0">
                          <a:solidFill>
                            <a:schemeClr val="tx1"/>
                          </a:solidFill>
                        </a:rPr>
                        <a:t>4</a:t>
                      </a:r>
                    </a:p>
                  </a:txBody>
                  <a:tcPr/>
                </a:tc>
                <a:extLst>
                  <a:ext uri="{0D108BD9-81ED-4DB2-BD59-A6C34878D82A}">
                    <a16:rowId xmlns:a16="http://schemas.microsoft.com/office/drawing/2014/main" val="3154731454"/>
                  </a:ext>
                </a:extLst>
              </a:tr>
              <a:tr h="300711">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400" dirty="0">
                          <a:solidFill>
                            <a:schemeClr val="tx1"/>
                          </a:solidFill>
                        </a:rPr>
                        <a:t>How will aims be achieved/more detail/action needed</a:t>
                      </a:r>
                    </a:p>
                  </a:txBody>
                  <a:tcPr/>
                </a:tc>
                <a:tc>
                  <a:txBody>
                    <a:bodyPr/>
                    <a:lstStyle/>
                    <a:p>
                      <a:pPr algn="ctr"/>
                      <a:r>
                        <a:rPr lang="en-GB" sz="1400" dirty="0">
                          <a:solidFill>
                            <a:schemeClr val="tx1"/>
                          </a:solidFill>
                        </a:rPr>
                        <a:t>3</a:t>
                      </a:r>
                    </a:p>
                  </a:txBody>
                  <a:tcPr/>
                </a:tc>
                <a:extLst>
                  <a:ext uri="{0D108BD9-81ED-4DB2-BD59-A6C34878D82A}">
                    <a16:rowId xmlns:a16="http://schemas.microsoft.com/office/drawing/2014/main" val="2867514547"/>
                  </a:ext>
                </a:extLst>
              </a:tr>
              <a:tr h="299818">
                <a:tc>
                  <a:txBody>
                    <a:bodyPr/>
                    <a:lstStyle/>
                    <a:p>
                      <a:r>
                        <a:rPr lang="en-GB" sz="1400" dirty="0">
                          <a:solidFill>
                            <a:schemeClr val="tx1"/>
                          </a:solidFill>
                        </a:rPr>
                        <a:t>Support needed for carers who are older or disabled</a:t>
                      </a:r>
                    </a:p>
                  </a:txBody>
                  <a:tcPr/>
                </a:tc>
                <a:tc>
                  <a:txBody>
                    <a:bodyPr/>
                    <a:lstStyle/>
                    <a:p>
                      <a:pPr algn="ctr"/>
                      <a:r>
                        <a:rPr lang="en-GB" sz="1400" dirty="0">
                          <a:solidFill>
                            <a:schemeClr val="tx1"/>
                          </a:solidFill>
                        </a:rPr>
                        <a:t>3</a:t>
                      </a:r>
                    </a:p>
                  </a:txBody>
                  <a:tcPr/>
                </a:tc>
                <a:extLst>
                  <a:ext uri="{0D108BD9-81ED-4DB2-BD59-A6C34878D82A}">
                    <a16:rowId xmlns:a16="http://schemas.microsoft.com/office/drawing/2014/main" val="2384063582"/>
                  </a:ext>
                </a:extLst>
              </a:tr>
              <a:tr h="300711">
                <a:tc>
                  <a:txBody>
                    <a:bodyPr/>
                    <a:lstStyle/>
                    <a:p>
                      <a:r>
                        <a:rPr lang="en-GB" sz="1400" dirty="0">
                          <a:solidFill>
                            <a:schemeClr val="tx1"/>
                          </a:solidFill>
                        </a:rPr>
                        <a:t>More financial support for carers needed</a:t>
                      </a:r>
                    </a:p>
                  </a:txBody>
                  <a:tcPr/>
                </a:tc>
                <a:tc>
                  <a:txBody>
                    <a:bodyPr/>
                    <a:lstStyle/>
                    <a:p>
                      <a:pPr algn="ctr"/>
                      <a:r>
                        <a:rPr lang="en-GB" sz="1400" dirty="0">
                          <a:solidFill>
                            <a:schemeClr val="tx1"/>
                          </a:solidFill>
                        </a:rPr>
                        <a:t>3</a:t>
                      </a:r>
                    </a:p>
                  </a:txBody>
                  <a:tcPr/>
                </a:tc>
                <a:extLst>
                  <a:ext uri="{0D108BD9-81ED-4DB2-BD59-A6C34878D82A}">
                    <a16:rowId xmlns:a16="http://schemas.microsoft.com/office/drawing/2014/main" val="2109675185"/>
                  </a:ext>
                </a:extLst>
              </a:tr>
              <a:tr h="300711">
                <a:tc>
                  <a:txBody>
                    <a:bodyPr/>
                    <a:lstStyle/>
                    <a:p>
                      <a:r>
                        <a:rPr lang="en-GB" sz="1400" dirty="0">
                          <a:solidFill>
                            <a:schemeClr val="tx1"/>
                          </a:solidFill>
                        </a:rPr>
                        <a:t>Make it easier to find information/access support</a:t>
                      </a:r>
                    </a:p>
                  </a:txBody>
                  <a:tcPr/>
                </a:tc>
                <a:tc>
                  <a:txBody>
                    <a:bodyPr/>
                    <a:lstStyle/>
                    <a:p>
                      <a:pPr algn="ctr"/>
                      <a:r>
                        <a:rPr lang="en-GB" sz="1400" dirty="0">
                          <a:solidFill>
                            <a:schemeClr val="tx1"/>
                          </a:solidFill>
                        </a:rPr>
                        <a:t>3</a:t>
                      </a:r>
                    </a:p>
                  </a:txBody>
                  <a:tcPr/>
                </a:tc>
                <a:extLst>
                  <a:ext uri="{0D108BD9-81ED-4DB2-BD59-A6C34878D82A}">
                    <a16:rowId xmlns:a16="http://schemas.microsoft.com/office/drawing/2014/main" val="3768271971"/>
                  </a:ext>
                </a:extLst>
              </a:tr>
              <a:tr h="300711">
                <a:tc>
                  <a:txBody>
                    <a:bodyPr/>
                    <a:lstStyle/>
                    <a:p>
                      <a:r>
                        <a:rPr lang="en-GB" sz="1400" dirty="0">
                          <a:solidFill>
                            <a:schemeClr val="tx1"/>
                          </a:solidFill>
                        </a:rPr>
                        <a:t>More peer support/groups/breaks needed</a:t>
                      </a:r>
                    </a:p>
                  </a:txBody>
                  <a:tcPr/>
                </a:tc>
                <a:tc>
                  <a:txBody>
                    <a:bodyPr/>
                    <a:lstStyle/>
                    <a:p>
                      <a:pPr algn="ctr"/>
                      <a:r>
                        <a:rPr lang="en-GB" sz="1400" dirty="0">
                          <a:solidFill>
                            <a:schemeClr val="tx1"/>
                          </a:solidFill>
                        </a:rPr>
                        <a:t>3</a:t>
                      </a:r>
                    </a:p>
                  </a:txBody>
                  <a:tcPr/>
                </a:tc>
                <a:extLst>
                  <a:ext uri="{0D108BD9-81ED-4DB2-BD59-A6C34878D82A}">
                    <a16:rowId xmlns:a16="http://schemas.microsoft.com/office/drawing/2014/main" val="1332680739"/>
                  </a:ext>
                </a:extLst>
              </a:tr>
              <a:tr h="300711">
                <a:tc>
                  <a:txBody>
                    <a:bodyPr/>
                    <a:lstStyle/>
                    <a:p>
                      <a:r>
                        <a:rPr lang="en-GB" sz="1400" dirty="0">
                          <a:solidFill>
                            <a:schemeClr val="tx1"/>
                          </a:solidFill>
                        </a:rPr>
                        <a:t>More identification/support for young carers needed</a:t>
                      </a:r>
                    </a:p>
                  </a:txBody>
                  <a:tcPr/>
                </a:tc>
                <a:tc>
                  <a:txBody>
                    <a:bodyPr/>
                    <a:lstStyle/>
                    <a:p>
                      <a:pPr algn="ctr"/>
                      <a:r>
                        <a:rPr lang="en-GB" sz="1400" dirty="0">
                          <a:solidFill>
                            <a:schemeClr val="tx1"/>
                          </a:solidFill>
                        </a:rPr>
                        <a:t>2</a:t>
                      </a:r>
                    </a:p>
                  </a:txBody>
                  <a:tcPr/>
                </a:tc>
                <a:extLst>
                  <a:ext uri="{0D108BD9-81ED-4DB2-BD59-A6C34878D82A}">
                    <a16:rowId xmlns:a16="http://schemas.microsoft.com/office/drawing/2014/main" val="1912457151"/>
                  </a:ext>
                </a:extLst>
              </a:tr>
              <a:tr h="300711">
                <a:tc>
                  <a:txBody>
                    <a:bodyPr/>
                    <a:lstStyle/>
                    <a:p>
                      <a:r>
                        <a:rPr lang="en-GB" sz="1400" dirty="0">
                          <a:solidFill>
                            <a:schemeClr val="tx1"/>
                          </a:solidFill>
                        </a:rPr>
                        <a:t>Better partnership working/support for partner agencies</a:t>
                      </a:r>
                    </a:p>
                  </a:txBody>
                  <a:tcPr/>
                </a:tc>
                <a:tc>
                  <a:txBody>
                    <a:bodyPr/>
                    <a:lstStyle/>
                    <a:p>
                      <a:pPr algn="ctr"/>
                      <a:r>
                        <a:rPr lang="en-GB" sz="1400" dirty="0">
                          <a:solidFill>
                            <a:schemeClr val="tx1"/>
                          </a:solidFill>
                        </a:rPr>
                        <a:t>2</a:t>
                      </a:r>
                    </a:p>
                  </a:txBody>
                  <a:tcPr/>
                </a:tc>
                <a:extLst>
                  <a:ext uri="{0D108BD9-81ED-4DB2-BD59-A6C34878D82A}">
                    <a16:rowId xmlns:a16="http://schemas.microsoft.com/office/drawing/2014/main" val="690503149"/>
                  </a:ext>
                </a:extLst>
              </a:tr>
              <a:tr h="300711">
                <a:tc>
                  <a:txBody>
                    <a:bodyPr/>
                    <a:lstStyle/>
                    <a:p>
                      <a:r>
                        <a:rPr lang="en-GB" sz="1400" dirty="0">
                          <a:solidFill>
                            <a:schemeClr val="tx1"/>
                          </a:solidFill>
                        </a:rPr>
                        <a:t>Targeted resource/appropriate resourcing for services and support</a:t>
                      </a:r>
                    </a:p>
                  </a:txBody>
                  <a:tcPr/>
                </a:tc>
                <a:tc>
                  <a:txBody>
                    <a:bodyPr/>
                    <a:lstStyle/>
                    <a:p>
                      <a:pPr algn="ctr"/>
                      <a:r>
                        <a:rPr lang="en-GB" sz="1400" dirty="0">
                          <a:solidFill>
                            <a:schemeClr val="tx1"/>
                          </a:solidFill>
                        </a:rPr>
                        <a:t>2</a:t>
                      </a:r>
                    </a:p>
                  </a:txBody>
                  <a:tcPr/>
                </a:tc>
                <a:extLst>
                  <a:ext uri="{0D108BD9-81ED-4DB2-BD59-A6C34878D82A}">
                    <a16:rowId xmlns:a16="http://schemas.microsoft.com/office/drawing/2014/main" val="604707300"/>
                  </a:ext>
                </a:extLst>
              </a:tr>
              <a:tr h="309303">
                <a:tc>
                  <a:txBody>
                    <a:bodyPr/>
                    <a:lstStyle/>
                    <a:p>
                      <a:r>
                        <a:rPr lang="en-GB" sz="1400" dirty="0">
                          <a:solidFill>
                            <a:schemeClr val="tx1"/>
                          </a:solidFill>
                        </a:rPr>
                        <a:t>Improvement to carer’s assessment process</a:t>
                      </a:r>
                    </a:p>
                  </a:txBody>
                  <a:tcPr/>
                </a:tc>
                <a:tc>
                  <a:txBody>
                    <a:bodyPr/>
                    <a:lstStyle/>
                    <a:p>
                      <a:pPr algn="ctr"/>
                      <a:r>
                        <a:rPr lang="en-GB" sz="1400" dirty="0">
                          <a:solidFill>
                            <a:schemeClr val="tx1"/>
                          </a:solidFill>
                        </a:rPr>
                        <a:t>2</a:t>
                      </a:r>
                    </a:p>
                  </a:txBody>
                  <a:tcPr/>
                </a:tc>
                <a:extLst>
                  <a:ext uri="{0D108BD9-81ED-4DB2-BD59-A6C34878D82A}">
                    <a16:rowId xmlns:a16="http://schemas.microsoft.com/office/drawing/2014/main" val="1661168127"/>
                  </a:ext>
                </a:extLst>
              </a:tr>
              <a:tr h="309303">
                <a:tc>
                  <a:txBody>
                    <a:bodyPr/>
                    <a:lstStyle/>
                    <a:p>
                      <a:r>
                        <a:rPr lang="en-GB" sz="1400" dirty="0">
                          <a:solidFill>
                            <a:schemeClr val="tx1"/>
                          </a:solidFill>
                        </a:rPr>
                        <a:t>Need commitment to measure/review/learn</a:t>
                      </a:r>
                    </a:p>
                  </a:txBody>
                  <a:tcPr/>
                </a:tc>
                <a:tc>
                  <a:txBody>
                    <a:bodyPr/>
                    <a:lstStyle/>
                    <a:p>
                      <a:pPr algn="ctr"/>
                      <a:r>
                        <a:rPr lang="en-GB" sz="1400" dirty="0">
                          <a:solidFill>
                            <a:schemeClr val="tx1"/>
                          </a:solidFill>
                        </a:rPr>
                        <a:t>2</a:t>
                      </a:r>
                    </a:p>
                  </a:txBody>
                  <a:tcPr/>
                </a:tc>
                <a:extLst>
                  <a:ext uri="{0D108BD9-81ED-4DB2-BD59-A6C34878D82A}">
                    <a16:rowId xmlns:a16="http://schemas.microsoft.com/office/drawing/2014/main" val="2995209477"/>
                  </a:ext>
                </a:extLst>
              </a:tr>
              <a:tr h="309303">
                <a:tc>
                  <a:txBody>
                    <a:bodyPr/>
                    <a:lstStyle/>
                    <a:p>
                      <a:r>
                        <a:rPr lang="en-GB" sz="1400" dirty="0">
                          <a:solidFill>
                            <a:schemeClr val="tx1"/>
                          </a:solidFill>
                        </a:rPr>
                        <a:t>Person being cared for should also have a voice</a:t>
                      </a:r>
                    </a:p>
                  </a:txBody>
                  <a:tcPr/>
                </a:tc>
                <a:tc>
                  <a:txBody>
                    <a:bodyPr/>
                    <a:lstStyle/>
                    <a:p>
                      <a:pPr algn="ctr"/>
                      <a:r>
                        <a:rPr lang="en-GB" sz="1400" dirty="0">
                          <a:solidFill>
                            <a:schemeClr val="tx1"/>
                          </a:solidFill>
                        </a:rPr>
                        <a:t>1</a:t>
                      </a:r>
                    </a:p>
                  </a:txBody>
                  <a:tcPr/>
                </a:tc>
                <a:extLst>
                  <a:ext uri="{0D108BD9-81ED-4DB2-BD59-A6C34878D82A}">
                    <a16:rowId xmlns:a16="http://schemas.microsoft.com/office/drawing/2014/main" val="280553038"/>
                  </a:ext>
                </a:extLst>
              </a:tr>
            </a:tbl>
          </a:graphicData>
        </a:graphic>
      </p:graphicFrame>
      <p:sp>
        <p:nvSpPr>
          <p:cNvPr id="11" name="TextBox 10">
            <a:extLst>
              <a:ext uri="{FF2B5EF4-FFF2-40B4-BE49-F238E27FC236}">
                <a16:creationId xmlns:a16="http://schemas.microsoft.com/office/drawing/2014/main" id="{35C9522D-3DBE-4EC1-B500-E701C454B6BB}"/>
              </a:ext>
            </a:extLst>
          </p:cNvPr>
          <p:cNvSpPr txBox="1"/>
          <p:nvPr/>
        </p:nvSpPr>
        <p:spPr>
          <a:xfrm>
            <a:off x="7487134" y="1586078"/>
            <a:ext cx="3688866" cy="523220"/>
          </a:xfrm>
          <a:prstGeom prst="rect">
            <a:avLst/>
          </a:prstGeom>
          <a:noFill/>
        </p:spPr>
        <p:txBody>
          <a:bodyPr wrap="square">
            <a:spAutoFit/>
          </a:bodyPr>
          <a:lstStyle/>
          <a:p>
            <a:pPr algn="ctr"/>
            <a:r>
              <a:rPr lang="en-GB" sz="1400" b="1" i="1" dirty="0">
                <a:solidFill>
                  <a:srgbClr val="004899"/>
                </a:solidFill>
              </a:rPr>
              <a:t>“More help for parents with disabled children who also have other children.” </a:t>
            </a:r>
          </a:p>
        </p:txBody>
      </p:sp>
      <p:sp>
        <p:nvSpPr>
          <p:cNvPr id="12" name="TextBox 11">
            <a:extLst>
              <a:ext uri="{FF2B5EF4-FFF2-40B4-BE49-F238E27FC236}">
                <a16:creationId xmlns:a16="http://schemas.microsoft.com/office/drawing/2014/main" id="{856AB7BB-5A2D-41F0-BD1D-528B37AA2811}"/>
              </a:ext>
            </a:extLst>
          </p:cNvPr>
          <p:cNvSpPr txBox="1"/>
          <p:nvPr/>
        </p:nvSpPr>
        <p:spPr>
          <a:xfrm>
            <a:off x="6958763" y="2368553"/>
            <a:ext cx="4696863" cy="954107"/>
          </a:xfrm>
          <a:prstGeom prst="rect">
            <a:avLst/>
          </a:prstGeom>
          <a:noFill/>
        </p:spPr>
        <p:txBody>
          <a:bodyPr wrap="square">
            <a:spAutoFit/>
          </a:bodyPr>
          <a:lstStyle/>
          <a:p>
            <a:pPr algn="ctr"/>
            <a:r>
              <a:rPr lang="en-GB" sz="1400" b="1" i="1" dirty="0">
                <a:solidFill>
                  <a:srgbClr val="004899"/>
                </a:solidFill>
              </a:rPr>
              <a:t>“The aims are great and tick all the necessary boxes, I would like to know how you are going to do it? Unless staff are given the correct support and resources it will be very difficult to fulfil the aims.”</a:t>
            </a:r>
          </a:p>
        </p:txBody>
      </p:sp>
      <p:sp>
        <p:nvSpPr>
          <p:cNvPr id="14" name="TextBox 13">
            <a:extLst>
              <a:ext uri="{FF2B5EF4-FFF2-40B4-BE49-F238E27FC236}">
                <a16:creationId xmlns:a16="http://schemas.microsoft.com/office/drawing/2014/main" id="{AE40A627-BB93-4B38-81FC-35582DE14E2A}"/>
              </a:ext>
            </a:extLst>
          </p:cNvPr>
          <p:cNvSpPr txBox="1"/>
          <p:nvPr/>
        </p:nvSpPr>
        <p:spPr>
          <a:xfrm>
            <a:off x="6309361" y="3626676"/>
            <a:ext cx="5723506" cy="738664"/>
          </a:xfrm>
          <a:prstGeom prst="rect">
            <a:avLst/>
          </a:prstGeom>
          <a:noFill/>
        </p:spPr>
        <p:txBody>
          <a:bodyPr wrap="square">
            <a:spAutoFit/>
          </a:bodyPr>
          <a:lstStyle/>
          <a:p>
            <a:pPr algn="ctr"/>
            <a:r>
              <a:rPr lang="en-GB" sz="1400" b="1" i="1" dirty="0">
                <a:solidFill>
                  <a:srgbClr val="004899"/>
                </a:solidFill>
              </a:rPr>
              <a:t>“To include ‘older’ carers that have families of their own, who are looking after, are often the main carers for their elderly parents, when they themselves are having their own health issues.”</a:t>
            </a:r>
          </a:p>
        </p:txBody>
      </p:sp>
      <p:sp>
        <p:nvSpPr>
          <p:cNvPr id="16" name="TextBox 15">
            <a:extLst>
              <a:ext uri="{FF2B5EF4-FFF2-40B4-BE49-F238E27FC236}">
                <a16:creationId xmlns:a16="http://schemas.microsoft.com/office/drawing/2014/main" id="{E19D5BC2-B815-4493-B050-090FB0A75EB0}"/>
              </a:ext>
            </a:extLst>
          </p:cNvPr>
          <p:cNvSpPr txBox="1"/>
          <p:nvPr/>
        </p:nvSpPr>
        <p:spPr>
          <a:xfrm>
            <a:off x="7438390" y="5895314"/>
            <a:ext cx="3737610" cy="523220"/>
          </a:xfrm>
          <a:prstGeom prst="rect">
            <a:avLst/>
          </a:prstGeom>
          <a:noFill/>
        </p:spPr>
        <p:txBody>
          <a:bodyPr wrap="square">
            <a:spAutoFit/>
          </a:bodyPr>
          <a:lstStyle/>
          <a:p>
            <a:pPr algn="ctr"/>
            <a:r>
              <a:rPr lang="en-GB" sz="1400" b="1" i="1" dirty="0">
                <a:solidFill>
                  <a:srgbClr val="004899"/>
                </a:solidFill>
              </a:rPr>
              <a:t>“Make it easier for people to access support from professionals.”</a:t>
            </a:r>
          </a:p>
        </p:txBody>
      </p:sp>
      <p:sp>
        <p:nvSpPr>
          <p:cNvPr id="19" name="TextBox 18">
            <a:extLst>
              <a:ext uri="{FF2B5EF4-FFF2-40B4-BE49-F238E27FC236}">
                <a16:creationId xmlns:a16="http://schemas.microsoft.com/office/drawing/2014/main" id="{B54A8FF7-F3B2-4E8B-A671-87466C4C2152}"/>
              </a:ext>
            </a:extLst>
          </p:cNvPr>
          <p:cNvSpPr txBox="1"/>
          <p:nvPr/>
        </p:nvSpPr>
        <p:spPr>
          <a:xfrm>
            <a:off x="6365724" y="4640980"/>
            <a:ext cx="5667143" cy="954107"/>
          </a:xfrm>
          <a:prstGeom prst="rect">
            <a:avLst/>
          </a:prstGeom>
          <a:noFill/>
        </p:spPr>
        <p:txBody>
          <a:bodyPr wrap="square">
            <a:spAutoFit/>
          </a:bodyPr>
          <a:lstStyle/>
          <a:p>
            <a:pPr algn="ctr"/>
            <a:r>
              <a:rPr lang="en-GB" sz="1400" b="1" i="1" dirty="0">
                <a:solidFill>
                  <a:srgbClr val="004899"/>
                </a:solidFill>
              </a:rPr>
              <a:t>“Better partnership working with health and other organisations so carers are not exhausted with repeating the same information several times. This could be with linked / co-terminus teams </a:t>
            </a:r>
            <a:br>
              <a:rPr lang="en-GB" sz="1400" b="1" i="1" dirty="0">
                <a:solidFill>
                  <a:srgbClr val="004899"/>
                </a:solidFill>
              </a:rPr>
            </a:br>
            <a:r>
              <a:rPr lang="en-GB" sz="1400" b="1" i="1" dirty="0">
                <a:solidFill>
                  <a:srgbClr val="004899"/>
                </a:solidFill>
              </a:rPr>
              <a:t>or better sharing of recorded data on IT systems.”</a:t>
            </a:r>
          </a:p>
        </p:txBody>
      </p:sp>
    </p:spTree>
    <p:extLst>
      <p:ext uri="{BB962C8B-B14F-4D97-AF65-F5344CB8AC3E}">
        <p14:creationId xmlns:p14="http://schemas.microsoft.com/office/powerpoint/2010/main" val="23361710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AB37FE5B-5FCE-42AA-97C8-16ABDFE83AAA}"/>
              </a:ext>
            </a:extLst>
          </p:cNvPr>
          <p:cNvSpPr>
            <a:spLocks noGrp="1"/>
          </p:cNvSpPr>
          <p:nvPr>
            <p:ph type="dt" sz="half" idx="10"/>
          </p:nvPr>
        </p:nvSpPr>
        <p:spPr/>
        <p:txBody>
          <a:bodyPr/>
          <a:lstStyle/>
          <a:p>
            <a:fld id="{F260B2A5-7D25-4EFB-8691-668AB5BA651F}" type="datetime1">
              <a:rPr lang="en-GB" smtClean="0"/>
              <a:t>28/03/2022</a:t>
            </a:fld>
            <a:endParaRPr lang="en-GB"/>
          </a:p>
        </p:txBody>
      </p:sp>
      <p:sp>
        <p:nvSpPr>
          <p:cNvPr id="7" name="Slide Number Placeholder 6">
            <a:extLst>
              <a:ext uri="{FF2B5EF4-FFF2-40B4-BE49-F238E27FC236}">
                <a16:creationId xmlns:a16="http://schemas.microsoft.com/office/drawing/2014/main" id="{1EA03D33-06FC-4050-9AFA-CA3F50409E1F}"/>
              </a:ext>
            </a:extLst>
          </p:cNvPr>
          <p:cNvSpPr>
            <a:spLocks noGrp="1"/>
          </p:cNvSpPr>
          <p:nvPr>
            <p:ph type="sldNum" sz="quarter" idx="12"/>
          </p:nvPr>
        </p:nvSpPr>
        <p:spPr/>
        <p:txBody>
          <a:bodyPr/>
          <a:lstStyle/>
          <a:p>
            <a:r>
              <a:rPr lang="en-GB"/>
              <a:t>|   </a:t>
            </a:r>
            <a:fld id="{5898CC38-F149-5B45-A1B4-290B41364A0C}" type="slidenum">
              <a:rPr lang="en-GB" smtClean="0"/>
              <a:pPr/>
              <a:t>21</a:t>
            </a:fld>
            <a:endParaRPr lang="en-GB"/>
          </a:p>
        </p:txBody>
      </p:sp>
      <p:sp>
        <p:nvSpPr>
          <p:cNvPr id="8" name="Title 40">
            <a:extLst>
              <a:ext uri="{FF2B5EF4-FFF2-40B4-BE49-F238E27FC236}">
                <a16:creationId xmlns:a16="http://schemas.microsoft.com/office/drawing/2014/main" id="{620E1A4F-DF42-43CD-B9A1-E1D8D99B979D}"/>
              </a:ext>
            </a:extLst>
          </p:cNvPr>
          <p:cNvSpPr>
            <a:spLocks noGrp="1"/>
          </p:cNvSpPr>
          <p:nvPr>
            <p:ph type="title"/>
          </p:nvPr>
        </p:nvSpPr>
        <p:spPr>
          <a:xfrm>
            <a:off x="148047" y="225362"/>
            <a:ext cx="11027953" cy="524446"/>
          </a:xfrm>
          <a:ln w="12700">
            <a:noFill/>
          </a:ln>
        </p:spPr>
        <p:txBody>
          <a:bodyPr>
            <a:noAutofit/>
          </a:bodyPr>
          <a:lstStyle/>
          <a:p>
            <a:r>
              <a:rPr lang="en-GB" sz="3200" dirty="0">
                <a:solidFill>
                  <a:srgbClr val="004899"/>
                </a:solidFill>
              </a:rPr>
              <a:t>Appendices</a:t>
            </a:r>
            <a:endParaRPr lang="en-GB" sz="1800" dirty="0"/>
          </a:p>
        </p:txBody>
      </p:sp>
      <p:sp>
        <p:nvSpPr>
          <p:cNvPr id="20" name="Footer Placeholder 9">
            <a:extLst>
              <a:ext uri="{FF2B5EF4-FFF2-40B4-BE49-F238E27FC236}">
                <a16:creationId xmlns:a16="http://schemas.microsoft.com/office/drawing/2014/main" id="{EAE20640-45DE-49D2-862C-C22C22E7741D}"/>
              </a:ext>
            </a:extLst>
          </p:cNvPr>
          <p:cNvSpPr>
            <a:spLocks noGrp="1"/>
          </p:cNvSpPr>
          <p:nvPr>
            <p:ph type="ftr" sz="quarter" idx="11"/>
          </p:nvPr>
        </p:nvSpPr>
        <p:spPr>
          <a:xfrm>
            <a:off x="306000" y="6591600"/>
            <a:ext cx="5760000" cy="136800"/>
          </a:xfrm>
        </p:spPr>
        <p:txBody>
          <a:bodyPr/>
          <a:lstStyle/>
          <a:p>
            <a:pPr defTabSz="914377">
              <a:defRPr/>
            </a:pPr>
            <a:r>
              <a:rPr lang="en-GB">
                <a:solidFill>
                  <a:prstClr val="black">
                    <a:lumMod val="50000"/>
                    <a:lumOff val="50000"/>
                  </a:prstClr>
                </a:solidFill>
                <a:latin typeface="Arial" panose="020B0604020202020204"/>
              </a:rPr>
              <a:t>Produced by Essex County Council Chief Exec’s Office</a:t>
            </a:r>
          </a:p>
        </p:txBody>
      </p:sp>
      <p:sp>
        <p:nvSpPr>
          <p:cNvPr id="9" name="TextBox 8">
            <a:extLst>
              <a:ext uri="{FF2B5EF4-FFF2-40B4-BE49-F238E27FC236}">
                <a16:creationId xmlns:a16="http://schemas.microsoft.com/office/drawing/2014/main" id="{B1642373-3303-41B6-8EB8-6515C337949A}"/>
              </a:ext>
            </a:extLst>
          </p:cNvPr>
          <p:cNvSpPr txBox="1"/>
          <p:nvPr/>
        </p:nvSpPr>
        <p:spPr>
          <a:xfrm>
            <a:off x="148047" y="1139988"/>
            <a:ext cx="10846353" cy="1579920"/>
          </a:xfrm>
          <a:prstGeom prst="rect">
            <a:avLst/>
          </a:prstGeom>
          <a:noFill/>
        </p:spPr>
        <p:txBody>
          <a:bodyPr wrap="square" lIns="91440" tIns="45720" rIns="91440" bIns="45720" anchor="t">
            <a:spAutoFit/>
          </a:bodyPr>
          <a:lstStyle/>
          <a:p>
            <a:pPr marL="285750" indent="-285750">
              <a:spcBef>
                <a:spcPts val="400"/>
              </a:spcBef>
              <a:buFont typeface="Arial" panose="020B0604020202020204" pitchFamily="34" charset="0"/>
              <a:buChar char="•"/>
            </a:pPr>
            <a:r>
              <a:rPr lang="en-GB" b="1" dirty="0"/>
              <a:t>Previous carers engagement reports </a:t>
            </a:r>
            <a:r>
              <a:rPr lang="en-GB" dirty="0"/>
              <a:t>[focus groups and survey carried out between Nov-Dec 2021]: </a:t>
            </a:r>
            <a:r>
              <a:rPr lang="en-GB" dirty="0">
                <a:hlinkClick r:id="rId3"/>
              </a:rPr>
              <a:t>https://consultations.essex.gov.uk/commissioning-delivery/carers-survey/</a:t>
            </a:r>
            <a:r>
              <a:rPr lang="en-GB" dirty="0"/>
              <a:t> </a:t>
            </a:r>
          </a:p>
          <a:p>
            <a:pPr>
              <a:spcBef>
                <a:spcPts val="400"/>
              </a:spcBef>
            </a:pPr>
            <a:endParaRPr lang="en-GB" dirty="0"/>
          </a:p>
          <a:p>
            <a:pPr marL="285750" indent="-285750">
              <a:spcBef>
                <a:spcPts val="400"/>
              </a:spcBef>
              <a:buFont typeface="Arial" panose="020B0604020202020204" pitchFamily="34" charset="0"/>
              <a:buChar char="•"/>
            </a:pPr>
            <a:r>
              <a:rPr lang="en-GB" b="1" dirty="0"/>
              <a:t>Essex Carers All-Age Strategy 2022-26 Consultation:</a:t>
            </a:r>
            <a:r>
              <a:rPr lang="en-GB" dirty="0"/>
              <a:t> </a:t>
            </a:r>
            <a:br>
              <a:rPr lang="en-GB" dirty="0"/>
            </a:br>
            <a:r>
              <a:rPr lang="en-GB" dirty="0">
                <a:hlinkClick r:id="rId4"/>
              </a:rPr>
              <a:t>Copy of consultation questions</a:t>
            </a:r>
            <a:endParaRPr lang="en-GB" dirty="0"/>
          </a:p>
        </p:txBody>
      </p:sp>
    </p:spTree>
    <p:extLst>
      <p:ext uri="{BB962C8B-B14F-4D97-AF65-F5344CB8AC3E}">
        <p14:creationId xmlns:p14="http://schemas.microsoft.com/office/powerpoint/2010/main" val="41565917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4899"/>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4E3C08B-3B4A-2D48-BE14-E227300AF175}"/>
              </a:ext>
            </a:extLst>
          </p:cNvPr>
          <p:cNvSpPr>
            <a:spLocks noGrp="1"/>
          </p:cNvSpPr>
          <p:nvPr>
            <p:ph type="body" sz="quarter" idx="10"/>
          </p:nvPr>
        </p:nvSpPr>
        <p:spPr/>
        <p:txBody>
          <a:bodyPr/>
          <a:lstStyle/>
          <a:p>
            <a:pPr lvl="0"/>
            <a:r>
              <a:rPr lang="en-GB"/>
              <a:t>This information is issued by:</a:t>
            </a:r>
          </a:p>
          <a:p>
            <a:pPr lvl="0"/>
            <a:r>
              <a:rPr lang="en-GB"/>
              <a:t>Essex County Council</a:t>
            </a:r>
          </a:p>
          <a:p>
            <a:pPr lvl="0"/>
            <a:r>
              <a:rPr lang="en-GB"/>
              <a:t>Research &amp; Citizen Insight</a:t>
            </a:r>
          </a:p>
          <a:p>
            <a:pPr lvl="0"/>
            <a:endParaRPr lang="en-GB"/>
          </a:p>
          <a:p>
            <a:pPr lvl="0"/>
            <a:r>
              <a:rPr lang="en-GB"/>
              <a:t>Contact us:</a:t>
            </a:r>
          </a:p>
          <a:p>
            <a:pPr lvl="0"/>
            <a:r>
              <a:rPr lang="en-GB"/>
              <a:t>research@essex.gov.uk</a:t>
            </a:r>
          </a:p>
          <a:p>
            <a:pPr lvl="0"/>
            <a:endParaRPr lang="en-GB"/>
          </a:p>
          <a:p>
            <a:pPr lvl="0"/>
            <a:r>
              <a:rPr lang="en-GB"/>
              <a:t>County Hall</a:t>
            </a:r>
          </a:p>
          <a:p>
            <a:pPr lvl="0"/>
            <a:r>
              <a:rPr lang="en-GB"/>
              <a:t>Market Road</a:t>
            </a:r>
          </a:p>
          <a:p>
            <a:pPr lvl="0"/>
            <a:r>
              <a:rPr lang="en-GB"/>
              <a:t>Chelmsford</a:t>
            </a:r>
          </a:p>
          <a:p>
            <a:pPr lvl="0"/>
            <a:r>
              <a:rPr lang="en-GB"/>
              <a:t>CM1 1QH</a:t>
            </a:r>
          </a:p>
          <a:p>
            <a:pPr lvl="0"/>
            <a:endParaRPr lang="en-GB"/>
          </a:p>
          <a:p>
            <a:pPr lvl="0"/>
            <a:endParaRPr lang="en-GB"/>
          </a:p>
          <a:p>
            <a:pPr lvl="0"/>
            <a:endParaRPr lang="en-GB"/>
          </a:p>
          <a:p>
            <a:endParaRPr lang="en-GB"/>
          </a:p>
        </p:txBody>
      </p:sp>
      <p:sp>
        <p:nvSpPr>
          <p:cNvPr id="3" name="Text Placeholder 2">
            <a:extLst>
              <a:ext uri="{FF2B5EF4-FFF2-40B4-BE49-F238E27FC236}">
                <a16:creationId xmlns:a16="http://schemas.microsoft.com/office/drawing/2014/main" id="{3A298B8B-CE54-BB49-9A44-F1BB5539282D}"/>
              </a:ext>
            </a:extLst>
          </p:cNvPr>
          <p:cNvSpPr>
            <a:spLocks noGrp="1"/>
          </p:cNvSpPr>
          <p:nvPr>
            <p:ph type="body" sz="quarter" idx="11"/>
          </p:nvPr>
        </p:nvSpPr>
        <p:spPr/>
        <p:txBody>
          <a:bodyPr/>
          <a:lstStyle/>
          <a:p>
            <a:pPr lvl="0"/>
            <a:r>
              <a:rPr lang="en-GB" dirty="0"/>
              <a:t>Sign up to Keep Me Posted email updates:</a:t>
            </a:r>
          </a:p>
          <a:p>
            <a:pPr lvl="0"/>
            <a:r>
              <a:rPr lang="en-GB" dirty="0"/>
              <a:t>Essex.gov.uk/</a:t>
            </a:r>
            <a:r>
              <a:rPr lang="en-GB" dirty="0" err="1"/>
              <a:t>keepmeposted</a:t>
            </a:r>
            <a:endParaRPr lang="en-GB" dirty="0"/>
          </a:p>
          <a:p>
            <a:pPr lvl="0"/>
            <a:endParaRPr lang="en-GB" dirty="0"/>
          </a:p>
          <a:p>
            <a:pPr lvl="0"/>
            <a:r>
              <a:rPr lang="en-GB" dirty="0"/>
              <a:t>     </a:t>
            </a:r>
            <a:r>
              <a:rPr lang="en-GB" dirty="0" err="1"/>
              <a:t>Essex_CC</a:t>
            </a:r>
            <a:endParaRPr lang="en-GB" dirty="0"/>
          </a:p>
          <a:p>
            <a:r>
              <a:rPr lang="en-GB" dirty="0"/>
              <a:t>     Facebook.com/</a:t>
            </a:r>
            <a:r>
              <a:rPr lang="en-GB" dirty="0" err="1"/>
              <a:t>essexcountycouncil</a:t>
            </a:r>
            <a:endParaRPr lang="en-GB" dirty="0"/>
          </a:p>
          <a:p>
            <a:pPr lvl="0"/>
            <a:endParaRPr lang="en-GB" dirty="0"/>
          </a:p>
          <a:p>
            <a:pPr lvl="0"/>
            <a:r>
              <a:rPr lang="en-GB" dirty="0"/>
              <a:t>The information contained in this document can be translated, and/or made available in alternative formats, on request.</a:t>
            </a:r>
          </a:p>
          <a:p>
            <a:pPr lvl="0"/>
            <a:endParaRPr lang="en-GB" dirty="0"/>
          </a:p>
          <a:p>
            <a:r>
              <a:rPr lang="en-GB" dirty="0"/>
              <a:t>Published March 2022.</a:t>
            </a:r>
          </a:p>
        </p:txBody>
      </p:sp>
    </p:spTree>
    <p:extLst>
      <p:ext uri="{BB962C8B-B14F-4D97-AF65-F5344CB8AC3E}">
        <p14:creationId xmlns:p14="http://schemas.microsoft.com/office/powerpoint/2010/main" val="1573206022"/>
      </p:ext>
    </p:extLst>
  </p:cSld>
  <p:clrMapOvr>
    <a:masterClrMapping/>
  </p:clrMapOvr>
  <p:transition spd="slow">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AB37FE5B-5FCE-42AA-97C8-16ABDFE83AAA}"/>
              </a:ext>
            </a:extLst>
          </p:cNvPr>
          <p:cNvSpPr>
            <a:spLocks noGrp="1"/>
          </p:cNvSpPr>
          <p:nvPr>
            <p:ph type="dt" sz="half" idx="10"/>
          </p:nvPr>
        </p:nvSpPr>
        <p:spPr/>
        <p:txBody>
          <a:bodyPr/>
          <a:lstStyle/>
          <a:p>
            <a:fld id="{F260B2A5-7D25-4EFB-8691-668AB5BA651F}" type="datetime1">
              <a:rPr lang="en-GB" smtClean="0"/>
              <a:t>28/03/2022</a:t>
            </a:fld>
            <a:endParaRPr lang="en-GB"/>
          </a:p>
        </p:txBody>
      </p:sp>
      <p:sp>
        <p:nvSpPr>
          <p:cNvPr id="7" name="Slide Number Placeholder 6">
            <a:extLst>
              <a:ext uri="{FF2B5EF4-FFF2-40B4-BE49-F238E27FC236}">
                <a16:creationId xmlns:a16="http://schemas.microsoft.com/office/drawing/2014/main" id="{1EA03D33-06FC-4050-9AFA-CA3F50409E1F}"/>
              </a:ext>
            </a:extLst>
          </p:cNvPr>
          <p:cNvSpPr>
            <a:spLocks noGrp="1"/>
          </p:cNvSpPr>
          <p:nvPr>
            <p:ph type="sldNum" sz="quarter" idx="12"/>
          </p:nvPr>
        </p:nvSpPr>
        <p:spPr/>
        <p:txBody>
          <a:bodyPr/>
          <a:lstStyle/>
          <a:p>
            <a:r>
              <a:rPr lang="en-GB"/>
              <a:t>|   </a:t>
            </a:r>
            <a:fld id="{5898CC38-F149-5B45-A1B4-290B41364A0C}" type="slidenum">
              <a:rPr lang="en-GB" smtClean="0"/>
              <a:pPr/>
              <a:t>3</a:t>
            </a:fld>
            <a:endParaRPr lang="en-GB"/>
          </a:p>
        </p:txBody>
      </p:sp>
      <p:sp>
        <p:nvSpPr>
          <p:cNvPr id="8" name="Title 40">
            <a:extLst>
              <a:ext uri="{FF2B5EF4-FFF2-40B4-BE49-F238E27FC236}">
                <a16:creationId xmlns:a16="http://schemas.microsoft.com/office/drawing/2014/main" id="{620E1A4F-DF42-43CD-B9A1-E1D8D99B979D}"/>
              </a:ext>
            </a:extLst>
          </p:cNvPr>
          <p:cNvSpPr>
            <a:spLocks noGrp="1"/>
          </p:cNvSpPr>
          <p:nvPr>
            <p:ph type="title"/>
          </p:nvPr>
        </p:nvSpPr>
        <p:spPr>
          <a:xfrm>
            <a:off x="239157" y="238463"/>
            <a:ext cx="10923267" cy="426556"/>
          </a:xfrm>
        </p:spPr>
        <p:txBody>
          <a:bodyPr>
            <a:noAutofit/>
          </a:bodyPr>
          <a:lstStyle/>
          <a:p>
            <a:r>
              <a:rPr lang="en-GB" sz="2400" dirty="0"/>
              <a:t>Interpreting the data within the consultation</a:t>
            </a:r>
            <a:r>
              <a:rPr lang="en-GB" sz="2400" b="0" dirty="0"/>
              <a:t> </a:t>
            </a:r>
            <a:endParaRPr lang="en-US" sz="2400" dirty="0"/>
          </a:p>
        </p:txBody>
      </p:sp>
      <p:sp>
        <p:nvSpPr>
          <p:cNvPr id="20" name="Footer Placeholder 9">
            <a:extLst>
              <a:ext uri="{FF2B5EF4-FFF2-40B4-BE49-F238E27FC236}">
                <a16:creationId xmlns:a16="http://schemas.microsoft.com/office/drawing/2014/main" id="{EAE20640-45DE-49D2-862C-C22C22E7741D}"/>
              </a:ext>
            </a:extLst>
          </p:cNvPr>
          <p:cNvSpPr>
            <a:spLocks noGrp="1"/>
          </p:cNvSpPr>
          <p:nvPr>
            <p:ph type="ftr" sz="quarter" idx="11"/>
          </p:nvPr>
        </p:nvSpPr>
        <p:spPr>
          <a:xfrm>
            <a:off x="306000" y="6591600"/>
            <a:ext cx="5760000" cy="136800"/>
          </a:xfrm>
        </p:spPr>
        <p:txBody>
          <a:bodyPr/>
          <a:lstStyle/>
          <a:p>
            <a:pPr defTabSz="914377">
              <a:defRPr/>
            </a:pPr>
            <a:r>
              <a:rPr lang="en-GB">
                <a:solidFill>
                  <a:prstClr val="black">
                    <a:lumMod val="50000"/>
                    <a:lumOff val="50000"/>
                  </a:prstClr>
                </a:solidFill>
                <a:latin typeface="Arial" panose="020B0604020202020204"/>
              </a:rPr>
              <a:t>Produced by Essex County Council Chief Exec’s Office</a:t>
            </a:r>
          </a:p>
        </p:txBody>
      </p:sp>
      <p:sp>
        <p:nvSpPr>
          <p:cNvPr id="29" name="Rectangle 28">
            <a:extLst>
              <a:ext uri="{FF2B5EF4-FFF2-40B4-BE49-F238E27FC236}">
                <a16:creationId xmlns:a16="http://schemas.microsoft.com/office/drawing/2014/main" id="{B9F985DF-B945-4691-8CCB-D59B0671D0D6}"/>
              </a:ext>
            </a:extLst>
          </p:cNvPr>
          <p:cNvSpPr/>
          <p:nvPr/>
        </p:nvSpPr>
        <p:spPr>
          <a:xfrm>
            <a:off x="383177" y="946672"/>
            <a:ext cx="11399519" cy="5158706"/>
          </a:xfrm>
          <a:prstGeom prst="rect">
            <a:avLst/>
          </a:prstGeom>
        </p:spPr>
        <p:txBody>
          <a:bodyPr vert="horz" lIns="91440" tIns="45720" rIns="91440" bIns="45720" rtlCol="0" anchor="t">
            <a:noAutofit/>
          </a:bodyPr>
          <a:lstStyle/>
          <a:p>
            <a:endParaRPr lang="en-GB">
              <a:cs typeface="Arial"/>
            </a:endParaRPr>
          </a:p>
        </p:txBody>
      </p:sp>
      <p:sp>
        <p:nvSpPr>
          <p:cNvPr id="2" name="TextBox 1">
            <a:extLst>
              <a:ext uri="{FF2B5EF4-FFF2-40B4-BE49-F238E27FC236}">
                <a16:creationId xmlns:a16="http://schemas.microsoft.com/office/drawing/2014/main" id="{61F4C4DF-9974-413B-9325-A8B8F25BB343}"/>
              </a:ext>
            </a:extLst>
          </p:cNvPr>
          <p:cNvSpPr txBox="1"/>
          <p:nvPr/>
        </p:nvSpPr>
        <p:spPr>
          <a:xfrm>
            <a:off x="229409" y="1043512"/>
            <a:ext cx="11579414"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cs typeface="Segoe UI"/>
              </a:rPr>
              <a:t>This report contains several tables and charts that present the consultation and survey findings. In some instances, responses may not add up to 100%. This is due to either rounding of percentages, or where the question allowed respondents to give more than one answer. Please note that data labels on some charts have not been added where responses are 1% or below, to make for clearer visibility/interpretation of data.</a:t>
            </a:r>
          </a:p>
          <a:p>
            <a:endParaRPr lang="en-GB" dirty="0">
              <a:cs typeface="Arial"/>
            </a:endParaRPr>
          </a:p>
          <a:p>
            <a:pPr marL="285115" indent="-285115">
              <a:buFont typeface="Arial" panose="020B0604020202020204" pitchFamily="34" charset="0"/>
              <a:buChar char="•"/>
            </a:pPr>
            <a:r>
              <a:rPr lang="en-GB" dirty="0">
                <a:cs typeface="Arial"/>
              </a:rPr>
              <a:t>As the questionnaire was completed by respondents themselves (self-completion), not all respondents have answered all the questions. Therefore, the base size (the number of people answering a question) may vary by question. </a:t>
            </a:r>
          </a:p>
          <a:p>
            <a:endParaRPr lang="en-GB" dirty="0">
              <a:cs typeface="Arial"/>
            </a:endParaRPr>
          </a:p>
          <a:p>
            <a:pPr marL="285115" indent="-285115">
              <a:buFont typeface="Arial" panose="020B0604020202020204" pitchFamily="34" charset="0"/>
              <a:buChar char="•"/>
            </a:pPr>
            <a:r>
              <a:rPr lang="en-GB" dirty="0">
                <a:cs typeface="Arial"/>
              </a:rPr>
              <a:t>To ensure inclusivity, the questionnaire was open for anyone to take part and was available online and in paper format, including Easy Read. </a:t>
            </a:r>
          </a:p>
          <a:p>
            <a:endParaRPr lang="en-GB" dirty="0">
              <a:cs typeface="Arial"/>
            </a:endParaRPr>
          </a:p>
          <a:p>
            <a:pPr marL="285115" indent="-285115">
              <a:buFont typeface="Arial" panose="020B0604020202020204" pitchFamily="34" charset="0"/>
              <a:buChar char="•"/>
            </a:pPr>
            <a:r>
              <a:rPr lang="en-GB" dirty="0">
                <a:cs typeface="Arial"/>
              </a:rPr>
              <a:t>For the analysis of free text comments, all have been read through and a coding frame was developed on a theme by theme basis and quantified thereafter. </a:t>
            </a:r>
          </a:p>
          <a:p>
            <a:endParaRPr lang="en-GB" dirty="0">
              <a:cs typeface="Arial"/>
            </a:endParaRPr>
          </a:p>
          <a:p>
            <a:pPr marL="285115" indent="-285115">
              <a:buFont typeface="Arial" panose="020B0604020202020204" pitchFamily="34" charset="0"/>
              <a:buChar char="•"/>
            </a:pPr>
            <a:r>
              <a:rPr lang="en-GB" dirty="0">
                <a:cs typeface="Times New Roman"/>
              </a:rPr>
              <a:t>Please note Easy Read responses (5 received) have been incorporated into the analysis.</a:t>
            </a:r>
          </a:p>
        </p:txBody>
      </p:sp>
    </p:spTree>
    <p:extLst>
      <p:ext uri="{BB962C8B-B14F-4D97-AF65-F5344CB8AC3E}">
        <p14:creationId xmlns:p14="http://schemas.microsoft.com/office/powerpoint/2010/main" val="3996737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AB37FE5B-5FCE-42AA-97C8-16ABDFE83AAA}"/>
              </a:ext>
            </a:extLst>
          </p:cNvPr>
          <p:cNvSpPr>
            <a:spLocks noGrp="1"/>
          </p:cNvSpPr>
          <p:nvPr>
            <p:ph type="dt" sz="half" idx="10"/>
          </p:nvPr>
        </p:nvSpPr>
        <p:spPr/>
        <p:txBody>
          <a:bodyPr/>
          <a:lstStyle/>
          <a:p>
            <a:fld id="{F260B2A5-7D25-4EFB-8691-668AB5BA651F}" type="datetime1">
              <a:rPr lang="en-GB" smtClean="0"/>
              <a:t>28/03/2022</a:t>
            </a:fld>
            <a:endParaRPr lang="en-GB"/>
          </a:p>
        </p:txBody>
      </p:sp>
      <p:sp>
        <p:nvSpPr>
          <p:cNvPr id="7" name="Slide Number Placeholder 6">
            <a:extLst>
              <a:ext uri="{FF2B5EF4-FFF2-40B4-BE49-F238E27FC236}">
                <a16:creationId xmlns:a16="http://schemas.microsoft.com/office/drawing/2014/main" id="{1EA03D33-06FC-4050-9AFA-CA3F50409E1F}"/>
              </a:ext>
            </a:extLst>
          </p:cNvPr>
          <p:cNvSpPr>
            <a:spLocks noGrp="1"/>
          </p:cNvSpPr>
          <p:nvPr>
            <p:ph type="sldNum" sz="quarter" idx="12"/>
          </p:nvPr>
        </p:nvSpPr>
        <p:spPr/>
        <p:txBody>
          <a:bodyPr/>
          <a:lstStyle/>
          <a:p>
            <a:r>
              <a:rPr lang="en-GB"/>
              <a:t>|   </a:t>
            </a:r>
            <a:fld id="{5898CC38-F149-5B45-A1B4-290B41364A0C}" type="slidenum">
              <a:rPr lang="en-GB" smtClean="0"/>
              <a:pPr/>
              <a:t>4</a:t>
            </a:fld>
            <a:endParaRPr lang="en-GB"/>
          </a:p>
        </p:txBody>
      </p:sp>
      <p:sp>
        <p:nvSpPr>
          <p:cNvPr id="8" name="Title 40">
            <a:extLst>
              <a:ext uri="{FF2B5EF4-FFF2-40B4-BE49-F238E27FC236}">
                <a16:creationId xmlns:a16="http://schemas.microsoft.com/office/drawing/2014/main" id="{620E1A4F-DF42-43CD-B9A1-E1D8D99B979D}"/>
              </a:ext>
            </a:extLst>
          </p:cNvPr>
          <p:cNvSpPr>
            <a:spLocks noGrp="1"/>
          </p:cNvSpPr>
          <p:nvPr>
            <p:ph type="title"/>
          </p:nvPr>
        </p:nvSpPr>
        <p:spPr>
          <a:xfrm>
            <a:off x="305999" y="87999"/>
            <a:ext cx="8744215" cy="499337"/>
          </a:xfrm>
        </p:spPr>
        <p:txBody>
          <a:bodyPr>
            <a:noAutofit/>
          </a:bodyPr>
          <a:lstStyle/>
          <a:p>
            <a:r>
              <a:rPr lang="en-GB" sz="2400" dirty="0">
                <a:solidFill>
                  <a:srgbClr val="004899"/>
                </a:solidFill>
              </a:rPr>
              <a:t>Executive Summary </a:t>
            </a:r>
            <a:endParaRPr lang="en-GB" sz="2400" dirty="0"/>
          </a:p>
        </p:txBody>
      </p:sp>
      <p:sp>
        <p:nvSpPr>
          <p:cNvPr id="20" name="Footer Placeholder 9">
            <a:extLst>
              <a:ext uri="{FF2B5EF4-FFF2-40B4-BE49-F238E27FC236}">
                <a16:creationId xmlns:a16="http://schemas.microsoft.com/office/drawing/2014/main" id="{EAE20640-45DE-49D2-862C-C22C22E7741D}"/>
              </a:ext>
            </a:extLst>
          </p:cNvPr>
          <p:cNvSpPr>
            <a:spLocks noGrp="1"/>
          </p:cNvSpPr>
          <p:nvPr>
            <p:ph type="ftr" sz="quarter" idx="11"/>
          </p:nvPr>
        </p:nvSpPr>
        <p:spPr>
          <a:xfrm>
            <a:off x="306000" y="6591600"/>
            <a:ext cx="5760000" cy="136800"/>
          </a:xfrm>
        </p:spPr>
        <p:txBody>
          <a:bodyPr/>
          <a:lstStyle/>
          <a:p>
            <a:pPr defTabSz="914377">
              <a:defRPr/>
            </a:pPr>
            <a:r>
              <a:rPr lang="en-GB">
                <a:solidFill>
                  <a:prstClr val="black">
                    <a:lumMod val="50000"/>
                    <a:lumOff val="50000"/>
                  </a:prstClr>
                </a:solidFill>
                <a:latin typeface="Arial" panose="020B0604020202020204"/>
              </a:rPr>
              <a:t>Produced by Essex County Council Chief Exec’s Office</a:t>
            </a:r>
          </a:p>
        </p:txBody>
      </p:sp>
      <p:sp>
        <p:nvSpPr>
          <p:cNvPr id="29" name="Rectangle 28">
            <a:extLst>
              <a:ext uri="{FF2B5EF4-FFF2-40B4-BE49-F238E27FC236}">
                <a16:creationId xmlns:a16="http://schemas.microsoft.com/office/drawing/2014/main" id="{B9F985DF-B945-4691-8CCB-D59B0671D0D6}"/>
              </a:ext>
            </a:extLst>
          </p:cNvPr>
          <p:cNvSpPr/>
          <p:nvPr/>
        </p:nvSpPr>
        <p:spPr>
          <a:xfrm>
            <a:off x="383177" y="946672"/>
            <a:ext cx="11399519" cy="5158706"/>
          </a:xfrm>
          <a:prstGeom prst="rect">
            <a:avLst/>
          </a:prstGeom>
        </p:spPr>
        <p:txBody>
          <a:bodyPr vert="horz" lIns="91440" tIns="45720" rIns="91440" bIns="45720" rtlCol="0">
            <a:noAutofit/>
          </a:bodyPr>
          <a:lstStyle/>
          <a:p>
            <a:r>
              <a:rPr lang="en-GB"/>
              <a:t> </a:t>
            </a:r>
          </a:p>
        </p:txBody>
      </p:sp>
      <p:sp>
        <p:nvSpPr>
          <p:cNvPr id="9" name="TextBox 8">
            <a:extLst>
              <a:ext uri="{FF2B5EF4-FFF2-40B4-BE49-F238E27FC236}">
                <a16:creationId xmlns:a16="http://schemas.microsoft.com/office/drawing/2014/main" id="{20DE745A-148C-4515-B515-AE64529DC94F}"/>
              </a:ext>
            </a:extLst>
          </p:cNvPr>
          <p:cNvSpPr txBox="1"/>
          <p:nvPr/>
        </p:nvSpPr>
        <p:spPr>
          <a:xfrm>
            <a:off x="305999" y="702822"/>
            <a:ext cx="10760294"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600" dirty="0"/>
              <a:t>The consultation received a total of </a:t>
            </a:r>
            <a:r>
              <a:rPr lang="en-GB" sz="2000" b="1" dirty="0"/>
              <a:t>90 responses</a:t>
            </a:r>
            <a:r>
              <a:rPr lang="en-GB" sz="1600" dirty="0"/>
              <a:t>. This included 2 paper copies and 5 Easy Read responses.</a:t>
            </a:r>
          </a:p>
        </p:txBody>
      </p:sp>
      <p:sp>
        <p:nvSpPr>
          <p:cNvPr id="10" name="TextBox 9">
            <a:extLst>
              <a:ext uri="{FF2B5EF4-FFF2-40B4-BE49-F238E27FC236}">
                <a16:creationId xmlns:a16="http://schemas.microsoft.com/office/drawing/2014/main" id="{197199A5-2CEA-4369-827D-7ACC9412E98A}"/>
              </a:ext>
            </a:extLst>
          </p:cNvPr>
          <p:cNvSpPr txBox="1"/>
          <p:nvPr/>
        </p:nvSpPr>
        <p:spPr>
          <a:xfrm>
            <a:off x="338105" y="1578691"/>
            <a:ext cx="11475224" cy="4939814"/>
          </a:xfrm>
          <a:prstGeom prst="rect">
            <a:avLst/>
          </a:prstGeom>
          <a:noFill/>
        </p:spPr>
        <p:txBody>
          <a:bodyPr wrap="square" lIns="91440" tIns="45720" rIns="91440" bIns="45720" anchor="t">
            <a:spAutoFit/>
          </a:bodyPr>
          <a:lstStyle/>
          <a:p>
            <a:r>
              <a:rPr lang="en-GB" sz="1500" dirty="0"/>
              <a:t>1) Carers can easily access information and support when they need it and early into their caring role</a:t>
            </a:r>
          </a:p>
          <a:p>
            <a:r>
              <a:rPr lang="en-GB" sz="1500" b="1" dirty="0"/>
              <a:t>At least 93% agreed or strongly agreed with the aims under this commitment.</a:t>
            </a:r>
          </a:p>
          <a:p>
            <a:endParaRPr lang="en-GB" sz="1500" dirty="0"/>
          </a:p>
          <a:p>
            <a:r>
              <a:rPr lang="en-GB" sz="1500" dirty="0"/>
              <a:t>2) Develop professional practice and processes to improve identification of and support to carers</a:t>
            </a:r>
          </a:p>
          <a:p>
            <a:r>
              <a:rPr lang="en-GB" sz="1500" b="1" dirty="0"/>
              <a:t>At least 93% agreed or strongly agreed with the aims under this commitment.</a:t>
            </a:r>
          </a:p>
          <a:p>
            <a:endParaRPr lang="en-GB" sz="1500" dirty="0"/>
          </a:p>
          <a:p>
            <a:r>
              <a:rPr lang="en-GB" sz="1500" dirty="0"/>
              <a:t>3) Improve transitions for carers as they move through specific phases or events in their caring role</a:t>
            </a:r>
          </a:p>
          <a:p>
            <a:r>
              <a:rPr lang="en-GB" sz="1500" b="1" dirty="0"/>
              <a:t>At least 91% agreed or strongly agreed with the aims under this commitment.</a:t>
            </a:r>
            <a:endParaRPr lang="en-GB" sz="1500" b="1" dirty="0">
              <a:cs typeface="Arial"/>
            </a:endParaRPr>
          </a:p>
          <a:p>
            <a:endParaRPr lang="en-GB" sz="1500" dirty="0"/>
          </a:p>
          <a:p>
            <a:r>
              <a:rPr lang="en-GB" sz="1500" dirty="0"/>
              <a:t>4) Carers will have increased opportunity to access good quality support, including short breaks</a:t>
            </a:r>
          </a:p>
          <a:p>
            <a:r>
              <a:rPr lang="en-GB" sz="1500" b="1" dirty="0"/>
              <a:t>At least 89% agreed or strongly agreed with the aims under this commitment.</a:t>
            </a:r>
            <a:endParaRPr lang="en-GB" sz="1500" b="1" dirty="0">
              <a:cs typeface="Arial"/>
            </a:endParaRPr>
          </a:p>
          <a:p>
            <a:endParaRPr lang="en-GB" sz="1500" dirty="0"/>
          </a:p>
          <a:p>
            <a:r>
              <a:rPr lang="en-GB" sz="1500" dirty="0"/>
              <a:t>5) Carers’ needs and rights will be understood and recognised across Essex communities</a:t>
            </a:r>
          </a:p>
          <a:p>
            <a:r>
              <a:rPr lang="en-GB" sz="1500" b="1" dirty="0"/>
              <a:t>At least 89% agreed or strongly agreed with the aims under this commitment.</a:t>
            </a:r>
            <a:endParaRPr lang="en-GB" sz="1500" b="1" dirty="0">
              <a:cs typeface="Arial"/>
            </a:endParaRPr>
          </a:p>
          <a:p>
            <a:endParaRPr lang="en-GB" sz="1500" dirty="0"/>
          </a:p>
          <a:p>
            <a:r>
              <a:rPr lang="en-GB" sz="1500" dirty="0"/>
              <a:t>6) Carers will be the experts that influence and be involved in the decisions that are intended to improve support &amp; wellbeing</a:t>
            </a:r>
          </a:p>
          <a:p>
            <a:r>
              <a:rPr lang="en-GB" sz="1500" b="1" dirty="0"/>
              <a:t>At least 91% agreed or strongly agreed with the aims under this commitment.</a:t>
            </a:r>
            <a:endParaRPr lang="en-GB" sz="1500" b="1" dirty="0">
              <a:cs typeface="Arial"/>
            </a:endParaRPr>
          </a:p>
          <a:p>
            <a:endParaRPr lang="en-GB" sz="1500" b="1" dirty="0"/>
          </a:p>
          <a:p>
            <a:r>
              <a:rPr lang="en-GB" sz="1500" dirty="0"/>
              <a:t>Free text comments indicate that while there is strong support for the proposed aims, carers would like more detail as to how they will be achieved and would like to see tangible action taken. Many commented that support is difficult to find and access, with some currently experiencing a lack of support, and there appears to be some level of scepticism around how positive changes will be made.</a:t>
            </a:r>
            <a:endParaRPr lang="en-GB" sz="1500" dirty="0">
              <a:cs typeface="Arial"/>
            </a:endParaRPr>
          </a:p>
        </p:txBody>
      </p:sp>
      <p:sp>
        <p:nvSpPr>
          <p:cNvPr id="13" name="TextBox 12">
            <a:extLst>
              <a:ext uri="{FF2B5EF4-FFF2-40B4-BE49-F238E27FC236}">
                <a16:creationId xmlns:a16="http://schemas.microsoft.com/office/drawing/2014/main" id="{14282FC2-3E0B-4846-B34E-9469DB113CEA}"/>
              </a:ext>
            </a:extLst>
          </p:cNvPr>
          <p:cNvSpPr txBox="1"/>
          <p:nvPr/>
        </p:nvSpPr>
        <p:spPr>
          <a:xfrm>
            <a:off x="305999" y="1135721"/>
            <a:ext cx="6096000" cy="338554"/>
          </a:xfrm>
          <a:prstGeom prst="rect">
            <a:avLst/>
          </a:prstGeom>
          <a:noFill/>
        </p:spPr>
        <p:txBody>
          <a:bodyPr wrap="square">
            <a:spAutoFit/>
          </a:bodyPr>
          <a:lstStyle/>
          <a:p>
            <a:r>
              <a:rPr lang="en-GB" sz="1600" b="1" dirty="0"/>
              <a:t>Level of agreement with each of the commitments was high:</a:t>
            </a:r>
          </a:p>
        </p:txBody>
      </p:sp>
    </p:spTree>
    <p:extLst>
      <p:ext uri="{BB962C8B-B14F-4D97-AF65-F5344CB8AC3E}">
        <p14:creationId xmlns:p14="http://schemas.microsoft.com/office/powerpoint/2010/main" val="1759586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489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54599-40A3-7B43-9107-F9DFC389D442}"/>
              </a:ext>
            </a:extLst>
          </p:cNvPr>
          <p:cNvSpPr>
            <a:spLocks noGrp="1"/>
          </p:cNvSpPr>
          <p:nvPr>
            <p:ph type="title"/>
          </p:nvPr>
        </p:nvSpPr>
        <p:spPr>
          <a:xfrm>
            <a:off x="5018246" y="2628900"/>
            <a:ext cx="6864625" cy="1600200"/>
          </a:xfrm>
        </p:spPr>
        <p:txBody>
          <a:bodyPr>
            <a:normAutofit fontScale="90000"/>
          </a:bodyPr>
          <a:lstStyle/>
          <a:p>
            <a:r>
              <a:rPr lang="en-GB" sz="4400" dirty="0"/>
              <a:t>Consultation respondents</a:t>
            </a:r>
            <a:br>
              <a:rPr lang="en-GB" sz="4400" dirty="0"/>
            </a:br>
            <a:r>
              <a:rPr lang="en-GB" sz="4400" b="0" dirty="0"/>
              <a:t>Who gave their views?</a:t>
            </a:r>
          </a:p>
        </p:txBody>
      </p:sp>
    </p:spTree>
    <p:extLst>
      <p:ext uri="{BB962C8B-B14F-4D97-AF65-F5344CB8AC3E}">
        <p14:creationId xmlns:p14="http://schemas.microsoft.com/office/powerpoint/2010/main" val="1327196526"/>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AB37FE5B-5FCE-42AA-97C8-16ABDFE83AAA}"/>
              </a:ext>
            </a:extLst>
          </p:cNvPr>
          <p:cNvSpPr>
            <a:spLocks noGrp="1"/>
          </p:cNvSpPr>
          <p:nvPr>
            <p:ph type="dt" sz="half" idx="10"/>
          </p:nvPr>
        </p:nvSpPr>
        <p:spPr/>
        <p:txBody>
          <a:bodyPr/>
          <a:lstStyle/>
          <a:p>
            <a:fld id="{F260B2A5-7D25-4EFB-8691-668AB5BA651F}" type="datetime1">
              <a:rPr lang="en-GB" smtClean="0"/>
              <a:t>28/03/2022</a:t>
            </a:fld>
            <a:endParaRPr lang="en-GB"/>
          </a:p>
        </p:txBody>
      </p:sp>
      <p:sp>
        <p:nvSpPr>
          <p:cNvPr id="7" name="Slide Number Placeholder 6">
            <a:extLst>
              <a:ext uri="{FF2B5EF4-FFF2-40B4-BE49-F238E27FC236}">
                <a16:creationId xmlns:a16="http://schemas.microsoft.com/office/drawing/2014/main" id="{1EA03D33-06FC-4050-9AFA-CA3F50409E1F}"/>
              </a:ext>
            </a:extLst>
          </p:cNvPr>
          <p:cNvSpPr>
            <a:spLocks noGrp="1"/>
          </p:cNvSpPr>
          <p:nvPr>
            <p:ph type="sldNum" sz="quarter" idx="12"/>
          </p:nvPr>
        </p:nvSpPr>
        <p:spPr/>
        <p:txBody>
          <a:bodyPr/>
          <a:lstStyle/>
          <a:p>
            <a:r>
              <a:rPr lang="en-GB"/>
              <a:t>|   </a:t>
            </a:r>
            <a:fld id="{5898CC38-F149-5B45-A1B4-290B41364A0C}" type="slidenum">
              <a:rPr lang="en-GB" smtClean="0"/>
              <a:pPr/>
              <a:t>6</a:t>
            </a:fld>
            <a:endParaRPr lang="en-GB"/>
          </a:p>
        </p:txBody>
      </p:sp>
      <p:sp>
        <p:nvSpPr>
          <p:cNvPr id="8" name="Title 40">
            <a:extLst>
              <a:ext uri="{FF2B5EF4-FFF2-40B4-BE49-F238E27FC236}">
                <a16:creationId xmlns:a16="http://schemas.microsoft.com/office/drawing/2014/main" id="{620E1A4F-DF42-43CD-B9A1-E1D8D99B979D}"/>
              </a:ext>
            </a:extLst>
          </p:cNvPr>
          <p:cNvSpPr>
            <a:spLocks noGrp="1"/>
          </p:cNvSpPr>
          <p:nvPr>
            <p:ph type="title"/>
          </p:nvPr>
        </p:nvSpPr>
        <p:spPr>
          <a:xfrm>
            <a:off x="160435" y="154748"/>
            <a:ext cx="5899053" cy="380961"/>
          </a:xfrm>
        </p:spPr>
        <p:txBody>
          <a:bodyPr>
            <a:noAutofit/>
          </a:bodyPr>
          <a:lstStyle/>
          <a:p>
            <a:r>
              <a:rPr lang="en-GB" sz="2400" dirty="0">
                <a:solidFill>
                  <a:srgbClr val="004899"/>
                </a:solidFill>
              </a:rPr>
              <a:t>Consultation respondents</a:t>
            </a:r>
            <a:endParaRPr lang="en-GB" sz="2400" dirty="0"/>
          </a:p>
        </p:txBody>
      </p:sp>
      <p:sp>
        <p:nvSpPr>
          <p:cNvPr id="19" name="TextBox 18">
            <a:extLst>
              <a:ext uri="{FF2B5EF4-FFF2-40B4-BE49-F238E27FC236}">
                <a16:creationId xmlns:a16="http://schemas.microsoft.com/office/drawing/2014/main" id="{BF4F2C46-5344-423D-A8AE-8B21D88C6C21}"/>
              </a:ext>
            </a:extLst>
          </p:cNvPr>
          <p:cNvSpPr txBox="1"/>
          <p:nvPr/>
        </p:nvSpPr>
        <p:spPr>
          <a:xfrm>
            <a:off x="196947" y="714666"/>
            <a:ext cx="9990762" cy="400110"/>
          </a:xfrm>
          <a:prstGeom prst="rect">
            <a:avLst/>
          </a:prstGeom>
          <a:noFill/>
        </p:spPr>
        <p:txBody>
          <a:bodyPr wrap="square">
            <a:spAutoFit/>
          </a:bodyPr>
          <a:lstStyle/>
          <a:p>
            <a:pPr>
              <a:spcBef>
                <a:spcPts val="400"/>
              </a:spcBef>
            </a:pPr>
            <a:r>
              <a:rPr lang="en-GB" sz="1600" b="1" dirty="0"/>
              <a:t>The consultation received </a:t>
            </a:r>
            <a:r>
              <a:rPr lang="en-GB" sz="2000" b="1" dirty="0"/>
              <a:t>90 responses </a:t>
            </a:r>
            <a:r>
              <a:rPr lang="en-GB" sz="1600" b="1" dirty="0"/>
              <a:t>including 2 paper copies and 5 Easy Read responses.</a:t>
            </a:r>
          </a:p>
        </p:txBody>
      </p:sp>
      <p:sp>
        <p:nvSpPr>
          <p:cNvPr id="20" name="Footer Placeholder 9">
            <a:extLst>
              <a:ext uri="{FF2B5EF4-FFF2-40B4-BE49-F238E27FC236}">
                <a16:creationId xmlns:a16="http://schemas.microsoft.com/office/drawing/2014/main" id="{EAE20640-45DE-49D2-862C-C22C22E7741D}"/>
              </a:ext>
            </a:extLst>
          </p:cNvPr>
          <p:cNvSpPr>
            <a:spLocks noGrp="1"/>
          </p:cNvSpPr>
          <p:nvPr>
            <p:ph type="ftr" sz="quarter" idx="11"/>
          </p:nvPr>
        </p:nvSpPr>
        <p:spPr>
          <a:xfrm>
            <a:off x="336000" y="6566452"/>
            <a:ext cx="5760000" cy="136800"/>
          </a:xfrm>
        </p:spPr>
        <p:txBody>
          <a:bodyPr/>
          <a:lstStyle/>
          <a:p>
            <a:pPr defTabSz="914377">
              <a:defRPr/>
            </a:pPr>
            <a:r>
              <a:rPr lang="en-GB" dirty="0">
                <a:solidFill>
                  <a:prstClr val="black">
                    <a:lumMod val="50000"/>
                    <a:lumOff val="50000"/>
                  </a:prstClr>
                </a:solidFill>
                <a:latin typeface="Arial" panose="020B0604020202020204"/>
              </a:rPr>
              <a:t>Produced by Essex County Council Chief Exec’s Office</a:t>
            </a:r>
          </a:p>
        </p:txBody>
      </p:sp>
      <p:sp>
        <p:nvSpPr>
          <p:cNvPr id="18" name="TextBox 17">
            <a:extLst>
              <a:ext uri="{FF2B5EF4-FFF2-40B4-BE49-F238E27FC236}">
                <a16:creationId xmlns:a16="http://schemas.microsoft.com/office/drawing/2014/main" id="{2D6B1339-B826-4F48-92F9-9443FA38CDAB}"/>
              </a:ext>
            </a:extLst>
          </p:cNvPr>
          <p:cNvSpPr txBox="1"/>
          <p:nvPr/>
        </p:nvSpPr>
        <p:spPr>
          <a:xfrm>
            <a:off x="175755" y="6155153"/>
            <a:ext cx="1730326" cy="276999"/>
          </a:xfrm>
          <a:prstGeom prst="rect">
            <a:avLst/>
          </a:prstGeom>
          <a:noFill/>
        </p:spPr>
        <p:txBody>
          <a:bodyPr wrap="square">
            <a:spAutoFit/>
          </a:bodyPr>
          <a:lstStyle/>
          <a:p>
            <a:pPr>
              <a:spcBef>
                <a:spcPts val="400"/>
              </a:spcBef>
            </a:pPr>
            <a:r>
              <a:rPr lang="en-GB" sz="1200" i="1" dirty="0">
                <a:solidFill>
                  <a:schemeClr val="tx1">
                    <a:lumMod val="65000"/>
                    <a:lumOff val="35000"/>
                  </a:schemeClr>
                </a:solidFill>
              </a:rPr>
              <a:t>[Responses: 90]</a:t>
            </a:r>
          </a:p>
        </p:txBody>
      </p:sp>
      <p:sp>
        <p:nvSpPr>
          <p:cNvPr id="24" name="TextBox 23">
            <a:extLst>
              <a:ext uri="{FF2B5EF4-FFF2-40B4-BE49-F238E27FC236}">
                <a16:creationId xmlns:a16="http://schemas.microsoft.com/office/drawing/2014/main" id="{4805C6DE-516D-4C74-9814-AA86631241DB}"/>
              </a:ext>
            </a:extLst>
          </p:cNvPr>
          <p:cNvSpPr txBox="1"/>
          <p:nvPr/>
        </p:nvSpPr>
        <p:spPr>
          <a:xfrm>
            <a:off x="6493273" y="1288552"/>
            <a:ext cx="5365127" cy="1077218"/>
          </a:xfrm>
          <a:prstGeom prst="rect">
            <a:avLst/>
          </a:prstGeom>
          <a:noFill/>
        </p:spPr>
        <p:txBody>
          <a:bodyPr wrap="square">
            <a:spAutoFit/>
          </a:bodyPr>
          <a:lstStyle/>
          <a:p>
            <a:pPr>
              <a:spcBef>
                <a:spcPts val="400"/>
              </a:spcBef>
            </a:pPr>
            <a:r>
              <a:rPr lang="en-GB" sz="1600" b="1" dirty="0"/>
              <a:t>Tendring</a:t>
            </a:r>
            <a:r>
              <a:rPr lang="en-GB" sz="1600" dirty="0"/>
              <a:t> had the highest number of respondents (20%) followed by </a:t>
            </a:r>
            <a:r>
              <a:rPr lang="en-GB" sz="1600" b="1" dirty="0"/>
              <a:t>Chelmsford</a:t>
            </a:r>
            <a:r>
              <a:rPr lang="en-GB" sz="1600" dirty="0"/>
              <a:t> (14%) and </a:t>
            </a:r>
            <a:r>
              <a:rPr lang="en-GB" sz="1600" b="1" dirty="0"/>
              <a:t>Braintree</a:t>
            </a:r>
            <a:r>
              <a:rPr lang="en-GB" sz="1600" dirty="0"/>
              <a:t> (11%). This is likely to be due to higher levels of engagement from partners in these areas, particularly in Tendring.</a:t>
            </a:r>
          </a:p>
        </p:txBody>
      </p:sp>
      <p:sp>
        <p:nvSpPr>
          <p:cNvPr id="26" name="TextBox 25">
            <a:extLst>
              <a:ext uri="{FF2B5EF4-FFF2-40B4-BE49-F238E27FC236}">
                <a16:creationId xmlns:a16="http://schemas.microsoft.com/office/drawing/2014/main" id="{3A192AEB-F8E1-4EFC-9984-69369F09DBDF}"/>
              </a:ext>
            </a:extLst>
          </p:cNvPr>
          <p:cNvSpPr txBox="1"/>
          <p:nvPr/>
        </p:nvSpPr>
        <p:spPr>
          <a:xfrm>
            <a:off x="1155480" y="1364966"/>
            <a:ext cx="4131262" cy="584775"/>
          </a:xfrm>
          <a:prstGeom prst="rect">
            <a:avLst/>
          </a:prstGeom>
          <a:noFill/>
        </p:spPr>
        <p:txBody>
          <a:bodyPr wrap="square">
            <a:spAutoFit/>
          </a:bodyPr>
          <a:lstStyle/>
          <a:p>
            <a:pPr>
              <a:spcBef>
                <a:spcPts val="400"/>
              </a:spcBef>
            </a:pPr>
            <a:r>
              <a:rPr lang="en-GB" sz="1600" b="1" dirty="0"/>
              <a:t>72% </a:t>
            </a:r>
            <a:r>
              <a:rPr lang="en-GB" sz="1600" dirty="0"/>
              <a:t>of respondents were </a:t>
            </a:r>
            <a:r>
              <a:rPr lang="en-GB" sz="1600" b="1" dirty="0"/>
              <a:t>female</a:t>
            </a:r>
            <a:r>
              <a:rPr lang="en-GB" sz="1600" dirty="0"/>
              <a:t> and </a:t>
            </a:r>
            <a:r>
              <a:rPr lang="en-GB" sz="1600" b="1" dirty="0"/>
              <a:t>24% </a:t>
            </a:r>
            <a:r>
              <a:rPr lang="en-GB" sz="1600" dirty="0"/>
              <a:t>were </a:t>
            </a:r>
            <a:r>
              <a:rPr lang="en-GB" sz="1600" b="1" dirty="0"/>
              <a:t>male</a:t>
            </a:r>
            <a:r>
              <a:rPr lang="en-GB" sz="1600" dirty="0"/>
              <a:t>. The remainder did not specify.</a:t>
            </a:r>
          </a:p>
        </p:txBody>
      </p:sp>
      <p:pic>
        <p:nvPicPr>
          <p:cNvPr id="4" name="Graphic 3" descr="Gender with solid fill">
            <a:extLst>
              <a:ext uri="{FF2B5EF4-FFF2-40B4-BE49-F238E27FC236}">
                <a16:creationId xmlns:a16="http://schemas.microsoft.com/office/drawing/2014/main" id="{D3128A29-03F9-477E-A705-6D3DB1A0D04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06000" y="1333095"/>
            <a:ext cx="691527" cy="691527"/>
          </a:xfrm>
          <a:prstGeom prst="rect">
            <a:avLst/>
          </a:prstGeom>
        </p:spPr>
      </p:pic>
      <p:sp>
        <p:nvSpPr>
          <p:cNvPr id="27" name="TextBox 26">
            <a:extLst>
              <a:ext uri="{FF2B5EF4-FFF2-40B4-BE49-F238E27FC236}">
                <a16:creationId xmlns:a16="http://schemas.microsoft.com/office/drawing/2014/main" id="{477D0E4F-1ED6-424D-9997-C519BD56DF12}"/>
              </a:ext>
            </a:extLst>
          </p:cNvPr>
          <p:cNvSpPr txBox="1"/>
          <p:nvPr/>
        </p:nvSpPr>
        <p:spPr>
          <a:xfrm>
            <a:off x="166519" y="2278483"/>
            <a:ext cx="5543337" cy="1077218"/>
          </a:xfrm>
          <a:prstGeom prst="rect">
            <a:avLst/>
          </a:prstGeom>
          <a:noFill/>
        </p:spPr>
        <p:txBody>
          <a:bodyPr wrap="square">
            <a:spAutoFit/>
          </a:bodyPr>
          <a:lstStyle/>
          <a:p>
            <a:pPr>
              <a:spcBef>
                <a:spcPts val="400"/>
              </a:spcBef>
            </a:pPr>
            <a:r>
              <a:rPr lang="en-GB" sz="1600" b="1" dirty="0"/>
              <a:t>Over 55s </a:t>
            </a:r>
            <a:r>
              <a:rPr lang="en-GB" sz="1600" dirty="0"/>
              <a:t>accounted for the majority of respondents (58%). </a:t>
            </a:r>
            <a:r>
              <a:rPr lang="en-GB" sz="1600" b="1" dirty="0"/>
              <a:t>55-64</a:t>
            </a:r>
            <a:r>
              <a:rPr lang="en-GB" sz="1600" dirty="0"/>
              <a:t> was the largest age group (33%), followed by </a:t>
            </a:r>
            <a:r>
              <a:rPr lang="en-GB" sz="1600" b="1" dirty="0"/>
              <a:t>45-54 </a:t>
            </a:r>
            <a:r>
              <a:rPr lang="en-GB" sz="1600" dirty="0"/>
              <a:t>(24%). Only 2% were </a:t>
            </a:r>
            <a:r>
              <a:rPr lang="en-GB" sz="1600" b="1" dirty="0"/>
              <a:t>under 35, </a:t>
            </a:r>
            <a:r>
              <a:rPr lang="en-GB" sz="1600" dirty="0"/>
              <a:t>and no responses were received for under 18s.</a:t>
            </a:r>
          </a:p>
        </p:txBody>
      </p:sp>
      <p:sp>
        <p:nvSpPr>
          <p:cNvPr id="28" name="Rectangle 27">
            <a:extLst>
              <a:ext uri="{FF2B5EF4-FFF2-40B4-BE49-F238E27FC236}">
                <a16:creationId xmlns:a16="http://schemas.microsoft.com/office/drawing/2014/main" id="{FCCD1313-CC77-456D-B9C8-0EC86E3320AB}"/>
              </a:ext>
            </a:extLst>
          </p:cNvPr>
          <p:cNvSpPr/>
          <p:nvPr/>
        </p:nvSpPr>
        <p:spPr>
          <a:xfrm>
            <a:off x="148047" y="1237673"/>
            <a:ext cx="5522145" cy="886691"/>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a:extLst>
              <a:ext uri="{FF2B5EF4-FFF2-40B4-BE49-F238E27FC236}">
                <a16:creationId xmlns:a16="http://schemas.microsoft.com/office/drawing/2014/main" id="{B1840FC3-A935-4288-83C5-70E90306C6AB}"/>
              </a:ext>
            </a:extLst>
          </p:cNvPr>
          <p:cNvSpPr/>
          <p:nvPr/>
        </p:nvSpPr>
        <p:spPr>
          <a:xfrm>
            <a:off x="148047" y="2247262"/>
            <a:ext cx="5522145" cy="4204646"/>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a:extLst>
              <a:ext uri="{FF2B5EF4-FFF2-40B4-BE49-F238E27FC236}">
                <a16:creationId xmlns:a16="http://schemas.microsoft.com/office/drawing/2014/main" id="{91A92DA3-6FC9-4A69-AC6D-D59F4AD511F4}"/>
              </a:ext>
            </a:extLst>
          </p:cNvPr>
          <p:cNvSpPr/>
          <p:nvPr/>
        </p:nvSpPr>
        <p:spPr>
          <a:xfrm>
            <a:off x="5828145" y="1237673"/>
            <a:ext cx="6166908" cy="5214234"/>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Graphic 11" descr="Marker with solid fill">
            <a:extLst>
              <a:ext uri="{FF2B5EF4-FFF2-40B4-BE49-F238E27FC236}">
                <a16:creationId xmlns:a16="http://schemas.microsoft.com/office/drawing/2014/main" id="{D3905843-D5E9-48F0-85D2-0D2A85ED4E5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779245" y="1212094"/>
            <a:ext cx="826654" cy="826654"/>
          </a:xfrm>
          <a:prstGeom prst="rect">
            <a:avLst/>
          </a:prstGeom>
        </p:spPr>
      </p:pic>
      <p:sp>
        <p:nvSpPr>
          <p:cNvPr id="31" name="TextBox 30">
            <a:extLst>
              <a:ext uri="{FF2B5EF4-FFF2-40B4-BE49-F238E27FC236}">
                <a16:creationId xmlns:a16="http://schemas.microsoft.com/office/drawing/2014/main" id="{05B7C71C-FBEC-4B28-9D78-A07BDEF96B89}"/>
              </a:ext>
            </a:extLst>
          </p:cNvPr>
          <p:cNvSpPr txBox="1"/>
          <p:nvPr/>
        </p:nvSpPr>
        <p:spPr>
          <a:xfrm>
            <a:off x="5828145" y="6112676"/>
            <a:ext cx="1730326" cy="276999"/>
          </a:xfrm>
          <a:prstGeom prst="rect">
            <a:avLst/>
          </a:prstGeom>
          <a:noFill/>
        </p:spPr>
        <p:txBody>
          <a:bodyPr wrap="square">
            <a:spAutoFit/>
          </a:bodyPr>
          <a:lstStyle/>
          <a:p>
            <a:pPr>
              <a:spcBef>
                <a:spcPts val="400"/>
              </a:spcBef>
            </a:pPr>
            <a:r>
              <a:rPr lang="en-GB" sz="1200" i="1" dirty="0">
                <a:solidFill>
                  <a:schemeClr val="tx1">
                    <a:lumMod val="65000"/>
                    <a:lumOff val="35000"/>
                  </a:schemeClr>
                </a:solidFill>
              </a:rPr>
              <a:t>[Responses: 90]</a:t>
            </a:r>
          </a:p>
        </p:txBody>
      </p:sp>
      <p:graphicFrame>
        <p:nvGraphicFramePr>
          <p:cNvPr id="17" name="Chart 16">
            <a:extLst>
              <a:ext uri="{FF2B5EF4-FFF2-40B4-BE49-F238E27FC236}">
                <a16:creationId xmlns:a16="http://schemas.microsoft.com/office/drawing/2014/main" id="{3CED5994-EE55-4411-9F58-CE528A62F6BA}"/>
              </a:ext>
            </a:extLst>
          </p:cNvPr>
          <p:cNvGraphicFramePr>
            <a:graphicFrameLocks/>
          </p:cNvGraphicFramePr>
          <p:nvPr>
            <p:extLst>
              <p:ext uri="{D42A27DB-BD31-4B8C-83A1-F6EECF244321}">
                <p14:modId xmlns:p14="http://schemas.microsoft.com/office/powerpoint/2010/main" val="1163695699"/>
              </p:ext>
            </p:extLst>
          </p:nvPr>
        </p:nvGraphicFramePr>
        <p:xfrm>
          <a:off x="336000" y="3490460"/>
          <a:ext cx="5203615" cy="2848607"/>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1" name="Chart 20">
            <a:extLst>
              <a:ext uri="{FF2B5EF4-FFF2-40B4-BE49-F238E27FC236}">
                <a16:creationId xmlns:a16="http://schemas.microsoft.com/office/drawing/2014/main" id="{3CED5994-EE55-4411-9F58-CE528A62F6BA}"/>
              </a:ext>
            </a:extLst>
          </p:cNvPr>
          <p:cNvGraphicFramePr>
            <a:graphicFrameLocks/>
          </p:cNvGraphicFramePr>
          <p:nvPr>
            <p:extLst>
              <p:ext uri="{D42A27DB-BD31-4B8C-83A1-F6EECF244321}">
                <p14:modId xmlns:p14="http://schemas.microsoft.com/office/powerpoint/2010/main" val="2014229997"/>
              </p:ext>
            </p:extLst>
          </p:nvPr>
        </p:nvGraphicFramePr>
        <p:xfrm>
          <a:off x="5971562" y="2480315"/>
          <a:ext cx="5880073" cy="3979424"/>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1299584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489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54599-40A3-7B43-9107-F9DFC389D442}"/>
              </a:ext>
            </a:extLst>
          </p:cNvPr>
          <p:cNvSpPr>
            <a:spLocks noGrp="1"/>
          </p:cNvSpPr>
          <p:nvPr>
            <p:ph type="title"/>
          </p:nvPr>
        </p:nvSpPr>
        <p:spPr>
          <a:xfrm>
            <a:off x="5018246" y="2628900"/>
            <a:ext cx="6864625" cy="1600200"/>
          </a:xfrm>
        </p:spPr>
        <p:txBody>
          <a:bodyPr>
            <a:normAutofit/>
          </a:bodyPr>
          <a:lstStyle/>
          <a:p>
            <a:r>
              <a:rPr lang="en-GB" sz="4400" dirty="0"/>
              <a:t>Detailed findings </a:t>
            </a:r>
            <a:endParaRPr lang="en-GB" sz="4400" b="0" dirty="0"/>
          </a:p>
        </p:txBody>
      </p:sp>
    </p:spTree>
    <p:extLst>
      <p:ext uri="{BB962C8B-B14F-4D97-AF65-F5344CB8AC3E}">
        <p14:creationId xmlns:p14="http://schemas.microsoft.com/office/powerpoint/2010/main" val="470015872"/>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AB37FE5B-5FCE-42AA-97C8-16ABDFE83AAA}"/>
              </a:ext>
            </a:extLst>
          </p:cNvPr>
          <p:cNvSpPr>
            <a:spLocks noGrp="1"/>
          </p:cNvSpPr>
          <p:nvPr>
            <p:ph type="dt" sz="half" idx="10"/>
          </p:nvPr>
        </p:nvSpPr>
        <p:spPr/>
        <p:txBody>
          <a:bodyPr/>
          <a:lstStyle/>
          <a:p>
            <a:fld id="{F260B2A5-7D25-4EFB-8691-668AB5BA651F}" type="datetime1">
              <a:rPr lang="en-GB" smtClean="0"/>
              <a:t>28/03/2022</a:t>
            </a:fld>
            <a:endParaRPr lang="en-GB"/>
          </a:p>
        </p:txBody>
      </p:sp>
      <p:sp>
        <p:nvSpPr>
          <p:cNvPr id="7" name="Slide Number Placeholder 6">
            <a:extLst>
              <a:ext uri="{FF2B5EF4-FFF2-40B4-BE49-F238E27FC236}">
                <a16:creationId xmlns:a16="http://schemas.microsoft.com/office/drawing/2014/main" id="{1EA03D33-06FC-4050-9AFA-CA3F50409E1F}"/>
              </a:ext>
            </a:extLst>
          </p:cNvPr>
          <p:cNvSpPr>
            <a:spLocks noGrp="1"/>
          </p:cNvSpPr>
          <p:nvPr>
            <p:ph type="sldNum" sz="quarter" idx="12"/>
          </p:nvPr>
        </p:nvSpPr>
        <p:spPr/>
        <p:txBody>
          <a:bodyPr/>
          <a:lstStyle/>
          <a:p>
            <a:r>
              <a:rPr lang="en-GB"/>
              <a:t>|   </a:t>
            </a:r>
            <a:fld id="{5898CC38-F149-5B45-A1B4-290B41364A0C}" type="slidenum">
              <a:rPr lang="en-GB" smtClean="0"/>
              <a:pPr/>
              <a:t>8</a:t>
            </a:fld>
            <a:endParaRPr lang="en-GB"/>
          </a:p>
        </p:txBody>
      </p:sp>
      <p:sp>
        <p:nvSpPr>
          <p:cNvPr id="8" name="Title 40">
            <a:extLst>
              <a:ext uri="{FF2B5EF4-FFF2-40B4-BE49-F238E27FC236}">
                <a16:creationId xmlns:a16="http://schemas.microsoft.com/office/drawing/2014/main" id="{620E1A4F-DF42-43CD-B9A1-E1D8D99B979D}"/>
              </a:ext>
            </a:extLst>
          </p:cNvPr>
          <p:cNvSpPr>
            <a:spLocks noGrp="1"/>
          </p:cNvSpPr>
          <p:nvPr>
            <p:ph type="title"/>
          </p:nvPr>
        </p:nvSpPr>
        <p:spPr>
          <a:xfrm>
            <a:off x="148047" y="166228"/>
            <a:ext cx="11826717" cy="592932"/>
          </a:xfrm>
          <a:ln w="12700">
            <a:noFill/>
          </a:ln>
        </p:spPr>
        <p:txBody>
          <a:bodyPr>
            <a:noAutofit/>
          </a:bodyPr>
          <a:lstStyle/>
          <a:p>
            <a:r>
              <a:rPr lang="en-GB" sz="2000" dirty="0">
                <a:solidFill>
                  <a:srgbClr val="004899"/>
                </a:solidFill>
              </a:rPr>
              <a:t>Commitment: Carers can easily access the information, advice, guidance and support when they need it and early into their caring role.</a:t>
            </a:r>
            <a:endParaRPr lang="en-GB" sz="1200" dirty="0"/>
          </a:p>
        </p:txBody>
      </p:sp>
      <p:sp>
        <p:nvSpPr>
          <p:cNvPr id="20" name="Footer Placeholder 9">
            <a:extLst>
              <a:ext uri="{FF2B5EF4-FFF2-40B4-BE49-F238E27FC236}">
                <a16:creationId xmlns:a16="http://schemas.microsoft.com/office/drawing/2014/main" id="{EAE20640-45DE-49D2-862C-C22C22E7741D}"/>
              </a:ext>
            </a:extLst>
          </p:cNvPr>
          <p:cNvSpPr>
            <a:spLocks noGrp="1"/>
          </p:cNvSpPr>
          <p:nvPr>
            <p:ph type="ftr" sz="quarter" idx="11"/>
          </p:nvPr>
        </p:nvSpPr>
        <p:spPr>
          <a:xfrm>
            <a:off x="306000" y="6591600"/>
            <a:ext cx="5760000" cy="136800"/>
          </a:xfrm>
        </p:spPr>
        <p:txBody>
          <a:bodyPr/>
          <a:lstStyle/>
          <a:p>
            <a:pPr defTabSz="914377">
              <a:defRPr/>
            </a:pPr>
            <a:r>
              <a:rPr lang="en-GB">
                <a:solidFill>
                  <a:prstClr val="black">
                    <a:lumMod val="50000"/>
                    <a:lumOff val="50000"/>
                  </a:prstClr>
                </a:solidFill>
                <a:latin typeface="Arial" panose="020B0604020202020204"/>
              </a:rPr>
              <a:t>Produced by Essex County Council Chief Exec’s Office</a:t>
            </a:r>
          </a:p>
        </p:txBody>
      </p:sp>
      <p:sp>
        <p:nvSpPr>
          <p:cNvPr id="14" name="Rectangle 13">
            <a:extLst>
              <a:ext uri="{FF2B5EF4-FFF2-40B4-BE49-F238E27FC236}">
                <a16:creationId xmlns:a16="http://schemas.microsoft.com/office/drawing/2014/main" id="{C4F819A0-A6E2-4874-B6DE-0855A02401E1}"/>
              </a:ext>
            </a:extLst>
          </p:cNvPr>
          <p:cNvSpPr/>
          <p:nvPr/>
        </p:nvSpPr>
        <p:spPr>
          <a:xfrm>
            <a:off x="148046" y="1344694"/>
            <a:ext cx="11826717" cy="5131316"/>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id="{74B01291-D055-464C-8F3C-F1EACD231CDF}"/>
              </a:ext>
            </a:extLst>
          </p:cNvPr>
          <p:cNvSpPr txBox="1"/>
          <p:nvPr/>
        </p:nvSpPr>
        <p:spPr>
          <a:xfrm>
            <a:off x="217236" y="6118307"/>
            <a:ext cx="1593091" cy="276999"/>
          </a:xfrm>
          <a:prstGeom prst="rect">
            <a:avLst/>
          </a:prstGeom>
          <a:noFill/>
        </p:spPr>
        <p:txBody>
          <a:bodyPr wrap="square">
            <a:spAutoFit/>
          </a:bodyPr>
          <a:lstStyle/>
          <a:p>
            <a:pPr>
              <a:spcBef>
                <a:spcPts val="400"/>
              </a:spcBef>
            </a:pPr>
            <a:r>
              <a:rPr lang="en-GB" sz="1200" i="1" dirty="0">
                <a:solidFill>
                  <a:schemeClr val="tx1">
                    <a:lumMod val="65000"/>
                    <a:lumOff val="35000"/>
                  </a:schemeClr>
                </a:solidFill>
              </a:rPr>
              <a:t>[Responses: 88-90]</a:t>
            </a:r>
          </a:p>
        </p:txBody>
      </p:sp>
      <p:sp>
        <p:nvSpPr>
          <p:cNvPr id="16" name="TextBox 15">
            <a:extLst>
              <a:ext uri="{FF2B5EF4-FFF2-40B4-BE49-F238E27FC236}">
                <a16:creationId xmlns:a16="http://schemas.microsoft.com/office/drawing/2014/main" id="{29DD864B-D559-4E0A-B5F8-4443B30DAB73}"/>
              </a:ext>
            </a:extLst>
          </p:cNvPr>
          <p:cNvSpPr txBox="1"/>
          <p:nvPr/>
        </p:nvSpPr>
        <p:spPr>
          <a:xfrm>
            <a:off x="148047" y="868884"/>
            <a:ext cx="10409118" cy="338554"/>
          </a:xfrm>
          <a:prstGeom prst="rect">
            <a:avLst/>
          </a:prstGeom>
          <a:noFill/>
        </p:spPr>
        <p:txBody>
          <a:bodyPr wrap="square">
            <a:spAutoFit/>
          </a:bodyPr>
          <a:lstStyle/>
          <a:p>
            <a:r>
              <a:rPr lang="en-GB" sz="1600" dirty="0"/>
              <a:t>Respondents were asked to what extent they agree or disagree with each of the aims under this commitment.</a:t>
            </a:r>
          </a:p>
        </p:txBody>
      </p:sp>
      <p:sp>
        <p:nvSpPr>
          <p:cNvPr id="17" name="TextBox 16">
            <a:extLst>
              <a:ext uri="{FF2B5EF4-FFF2-40B4-BE49-F238E27FC236}">
                <a16:creationId xmlns:a16="http://schemas.microsoft.com/office/drawing/2014/main" id="{91B3A28F-E935-4341-976B-41767D24EBC0}"/>
              </a:ext>
            </a:extLst>
          </p:cNvPr>
          <p:cNvSpPr txBox="1"/>
          <p:nvPr/>
        </p:nvSpPr>
        <p:spPr>
          <a:xfrm>
            <a:off x="306000" y="1424729"/>
            <a:ext cx="11403729" cy="830997"/>
          </a:xfrm>
          <a:prstGeom prst="rect">
            <a:avLst/>
          </a:prstGeom>
          <a:noFill/>
        </p:spPr>
        <p:txBody>
          <a:bodyPr wrap="square">
            <a:spAutoFit/>
          </a:bodyPr>
          <a:lstStyle/>
          <a:p>
            <a:pPr>
              <a:spcBef>
                <a:spcPts val="400"/>
              </a:spcBef>
            </a:pPr>
            <a:r>
              <a:rPr lang="en-GB" sz="1600" dirty="0"/>
              <a:t>95% agreed* with the aims to publicise what is available to carers in clear and accessible language, and work with partners to develop support networks. 94% agreed with ensuring that relevant information/support is available in a timely and accessible way, and 93% agreed with addressing any gaps in the early help offer to carers. </a:t>
            </a:r>
          </a:p>
        </p:txBody>
      </p:sp>
      <p:graphicFrame>
        <p:nvGraphicFramePr>
          <p:cNvPr id="15" name="Chart 14">
            <a:extLst>
              <a:ext uri="{FF2B5EF4-FFF2-40B4-BE49-F238E27FC236}">
                <a16:creationId xmlns:a16="http://schemas.microsoft.com/office/drawing/2014/main" id="{CC491CF6-8E19-4CC7-AA15-9F5525ECAB82}"/>
              </a:ext>
            </a:extLst>
          </p:cNvPr>
          <p:cNvGraphicFramePr>
            <a:graphicFrameLocks/>
          </p:cNvGraphicFramePr>
          <p:nvPr>
            <p:extLst>
              <p:ext uri="{D42A27DB-BD31-4B8C-83A1-F6EECF244321}">
                <p14:modId xmlns:p14="http://schemas.microsoft.com/office/powerpoint/2010/main" val="2946188951"/>
              </p:ext>
            </p:extLst>
          </p:nvPr>
        </p:nvGraphicFramePr>
        <p:xfrm>
          <a:off x="394135" y="2032961"/>
          <a:ext cx="11403729" cy="4162489"/>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id="{7398C99D-6574-4C84-A232-70AEB07770BF}"/>
              </a:ext>
            </a:extLst>
          </p:cNvPr>
          <p:cNvSpPr txBox="1"/>
          <p:nvPr/>
        </p:nvSpPr>
        <p:spPr>
          <a:xfrm>
            <a:off x="8206536" y="6156879"/>
            <a:ext cx="3768227" cy="276999"/>
          </a:xfrm>
          <a:prstGeom prst="rect">
            <a:avLst/>
          </a:prstGeom>
          <a:noFill/>
        </p:spPr>
        <p:txBody>
          <a:bodyPr wrap="square">
            <a:spAutoFit/>
          </a:bodyPr>
          <a:lstStyle/>
          <a:p>
            <a:pPr>
              <a:spcBef>
                <a:spcPts val="400"/>
              </a:spcBef>
            </a:pPr>
            <a:r>
              <a:rPr lang="en-GB" sz="1200" i="1" dirty="0">
                <a:solidFill>
                  <a:schemeClr val="tx1">
                    <a:lumMod val="65000"/>
                    <a:lumOff val="35000"/>
                  </a:schemeClr>
                </a:solidFill>
              </a:rPr>
              <a:t>[*Agreement = ‘strongly agree’ and ‘agree’ combined]</a:t>
            </a:r>
          </a:p>
        </p:txBody>
      </p:sp>
    </p:spTree>
    <p:extLst>
      <p:ext uri="{BB962C8B-B14F-4D97-AF65-F5344CB8AC3E}">
        <p14:creationId xmlns:p14="http://schemas.microsoft.com/office/powerpoint/2010/main" val="2116241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AB37FE5B-5FCE-42AA-97C8-16ABDFE83AAA}"/>
              </a:ext>
            </a:extLst>
          </p:cNvPr>
          <p:cNvSpPr>
            <a:spLocks noGrp="1"/>
          </p:cNvSpPr>
          <p:nvPr>
            <p:ph type="dt" sz="half" idx="10"/>
          </p:nvPr>
        </p:nvSpPr>
        <p:spPr/>
        <p:txBody>
          <a:bodyPr/>
          <a:lstStyle/>
          <a:p>
            <a:fld id="{F260B2A5-7D25-4EFB-8691-668AB5BA651F}" type="datetime1">
              <a:rPr lang="en-GB" smtClean="0"/>
              <a:t>28/03/2022</a:t>
            </a:fld>
            <a:endParaRPr lang="en-GB"/>
          </a:p>
        </p:txBody>
      </p:sp>
      <p:sp>
        <p:nvSpPr>
          <p:cNvPr id="7" name="Slide Number Placeholder 6">
            <a:extLst>
              <a:ext uri="{FF2B5EF4-FFF2-40B4-BE49-F238E27FC236}">
                <a16:creationId xmlns:a16="http://schemas.microsoft.com/office/drawing/2014/main" id="{1EA03D33-06FC-4050-9AFA-CA3F50409E1F}"/>
              </a:ext>
            </a:extLst>
          </p:cNvPr>
          <p:cNvSpPr>
            <a:spLocks noGrp="1"/>
          </p:cNvSpPr>
          <p:nvPr>
            <p:ph type="sldNum" sz="quarter" idx="12"/>
          </p:nvPr>
        </p:nvSpPr>
        <p:spPr/>
        <p:txBody>
          <a:bodyPr/>
          <a:lstStyle/>
          <a:p>
            <a:r>
              <a:rPr lang="en-GB"/>
              <a:t>|   </a:t>
            </a:r>
            <a:fld id="{5898CC38-F149-5B45-A1B4-290B41364A0C}" type="slidenum">
              <a:rPr lang="en-GB" smtClean="0"/>
              <a:pPr/>
              <a:t>9</a:t>
            </a:fld>
            <a:endParaRPr lang="en-GB"/>
          </a:p>
        </p:txBody>
      </p:sp>
      <p:sp>
        <p:nvSpPr>
          <p:cNvPr id="8" name="Title 40">
            <a:extLst>
              <a:ext uri="{FF2B5EF4-FFF2-40B4-BE49-F238E27FC236}">
                <a16:creationId xmlns:a16="http://schemas.microsoft.com/office/drawing/2014/main" id="{620E1A4F-DF42-43CD-B9A1-E1D8D99B979D}"/>
              </a:ext>
            </a:extLst>
          </p:cNvPr>
          <p:cNvSpPr>
            <a:spLocks noGrp="1"/>
          </p:cNvSpPr>
          <p:nvPr>
            <p:ph type="title"/>
          </p:nvPr>
        </p:nvSpPr>
        <p:spPr>
          <a:xfrm>
            <a:off x="148047" y="166228"/>
            <a:ext cx="11826717" cy="592932"/>
          </a:xfrm>
          <a:ln w="12700">
            <a:noFill/>
          </a:ln>
        </p:spPr>
        <p:txBody>
          <a:bodyPr>
            <a:noAutofit/>
          </a:bodyPr>
          <a:lstStyle/>
          <a:p>
            <a:r>
              <a:rPr lang="en-GB" sz="2000" dirty="0">
                <a:solidFill>
                  <a:srgbClr val="004899"/>
                </a:solidFill>
              </a:rPr>
              <a:t>Commitment: Carers can easily access the information, advice, guidance and support when they need it and early into their caring role.</a:t>
            </a:r>
            <a:endParaRPr lang="en-GB" sz="1200" dirty="0"/>
          </a:p>
        </p:txBody>
      </p:sp>
      <p:sp>
        <p:nvSpPr>
          <p:cNvPr id="20" name="Footer Placeholder 9">
            <a:extLst>
              <a:ext uri="{FF2B5EF4-FFF2-40B4-BE49-F238E27FC236}">
                <a16:creationId xmlns:a16="http://schemas.microsoft.com/office/drawing/2014/main" id="{EAE20640-45DE-49D2-862C-C22C22E7741D}"/>
              </a:ext>
            </a:extLst>
          </p:cNvPr>
          <p:cNvSpPr>
            <a:spLocks noGrp="1"/>
          </p:cNvSpPr>
          <p:nvPr>
            <p:ph type="ftr" sz="quarter" idx="11"/>
          </p:nvPr>
        </p:nvSpPr>
        <p:spPr>
          <a:xfrm>
            <a:off x="306000" y="6591600"/>
            <a:ext cx="5760000" cy="136800"/>
          </a:xfrm>
        </p:spPr>
        <p:txBody>
          <a:bodyPr/>
          <a:lstStyle/>
          <a:p>
            <a:pPr defTabSz="914377">
              <a:defRPr/>
            </a:pPr>
            <a:r>
              <a:rPr lang="en-GB">
                <a:solidFill>
                  <a:prstClr val="black">
                    <a:lumMod val="50000"/>
                    <a:lumOff val="50000"/>
                  </a:prstClr>
                </a:solidFill>
                <a:latin typeface="Arial" panose="020B0604020202020204"/>
              </a:rPr>
              <a:t>Produced by Essex County Council Chief Exec’s Office</a:t>
            </a:r>
          </a:p>
        </p:txBody>
      </p:sp>
      <p:sp>
        <p:nvSpPr>
          <p:cNvPr id="21" name="TextBox 20">
            <a:extLst>
              <a:ext uri="{FF2B5EF4-FFF2-40B4-BE49-F238E27FC236}">
                <a16:creationId xmlns:a16="http://schemas.microsoft.com/office/drawing/2014/main" id="{66AA967F-2CBE-4883-9A79-231DAD5AFDE7}"/>
              </a:ext>
            </a:extLst>
          </p:cNvPr>
          <p:cNvSpPr txBox="1"/>
          <p:nvPr/>
        </p:nvSpPr>
        <p:spPr>
          <a:xfrm>
            <a:off x="148047" y="878673"/>
            <a:ext cx="8085162" cy="338554"/>
          </a:xfrm>
          <a:prstGeom prst="rect">
            <a:avLst/>
          </a:prstGeom>
          <a:noFill/>
        </p:spPr>
        <p:txBody>
          <a:bodyPr wrap="square" lIns="91440" tIns="45720" rIns="91440" bIns="45720" anchor="t">
            <a:spAutoFit/>
          </a:bodyPr>
          <a:lstStyle/>
          <a:p>
            <a:pPr>
              <a:spcBef>
                <a:spcPts val="400"/>
              </a:spcBef>
            </a:pPr>
            <a:r>
              <a:rPr lang="en-GB" sz="1600" b="1" dirty="0"/>
              <a:t>Respondents were asked if they have any comments related to this commitment.</a:t>
            </a:r>
            <a:endParaRPr lang="en-GB" sz="1600" b="1" dirty="0">
              <a:cs typeface="Arial"/>
            </a:endParaRPr>
          </a:p>
        </p:txBody>
      </p:sp>
      <p:sp>
        <p:nvSpPr>
          <p:cNvPr id="17" name="TextBox 16">
            <a:extLst>
              <a:ext uri="{FF2B5EF4-FFF2-40B4-BE49-F238E27FC236}">
                <a16:creationId xmlns:a16="http://schemas.microsoft.com/office/drawing/2014/main" id="{91B3A28F-E935-4341-976B-41767D24EBC0}"/>
              </a:ext>
            </a:extLst>
          </p:cNvPr>
          <p:cNvSpPr txBox="1"/>
          <p:nvPr/>
        </p:nvSpPr>
        <p:spPr>
          <a:xfrm>
            <a:off x="148345" y="1290900"/>
            <a:ext cx="9950748" cy="584775"/>
          </a:xfrm>
          <a:prstGeom prst="rect">
            <a:avLst/>
          </a:prstGeom>
          <a:noFill/>
        </p:spPr>
        <p:txBody>
          <a:bodyPr wrap="square" lIns="91440" tIns="45720" rIns="91440" bIns="45720" anchor="t">
            <a:spAutoFit/>
          </a:bodyPr>
          <a:lstStyle/>
          <a:p>
            <a:pPr>
              <a:spcBef>
                <a:spcPts val="400"/>
              </a:spcBef>
            </a:pPr>
            <a:r>
              <a:rPr lang="en-GB" sz="1600" dirty="0"/>
              <a:t>A total of 40 comments were received in response to this question. All comments have been themed and are presented below in order of prevalence. Please note that some comments are coded into multiple themes.</a:t>
            </a:r>
          </a:p>
        </p:txBody>
      </p:sp>
      <p:graphicFrame>
        <p:nvGraphicFramePr>
          <p:cNvPr id="2" name="Table 2">
            <a:extLst>
              <a:ext uri="{FF2B5EF4-FFF2-40B4-BE49-F238E27FC236}">
                <a16:creationId xmlns:a16="http://schemas.microsoft.com/office/drawing/2014/main" id="{38437140-A0D1-774A-E5E0-65636592CB62}"/>
              </a:ext>
            </a:extLst>
          </p:cNvPr>
          <p:cNvGraphicFramePr>
            <a:graphicFrameLocks noGrp="1"/>
          </p:cNvGraphicFramePr>
          <p:nvPr>
            <p:extLst>
              <p:ext uri="{D42A27DB-BD31-4B8C-83A1-F6EECF244321}">
                <p14:modId xmlns:p14="http://schemas.microsoft.com/office/powerpoint/2010/main" val="663806916"/>
              </p:ext>
            </p:extLst>
          </p:nvPr>
        </p:nvGraphicFramePr>
        <p:xfrm>
          <a:off x="306000" y="2015951"/>
          <a:ext cx="7770876" cy="4266318"/>
        </p:xfrm>
        <a:graphic>
          <a:graphicData uri="http://schemas.openxmlformats.org/drawingml/2006/table">
            <a:tbl>
              <a:tblPr firstRow="1" bandRow="1">
                <a:tableStyleId>{5C22544A-7EE6-4342-B048-85BDC9FD1C3A}</a:tableStyleId>
              </a:tblPr>
              <a:tblGrid>
                <a:gridCol w="5932932">
                  <a:extLst>
                    <a:ext uri="{9D8B030D-6E8A-4147-A177-3AD203B41FA5}">
                      <a16:colId xmlns:a16="http://schemas.microsoft.com/office/drawing/2014/main" val="2543844809"/>
                    </a:ext>
                  </a:extLst>
                </a:gridCol>
                <a:gridCol w="1837944">
                  <a:extLst>
                    <a:ext uri="{9D8B030D-6E8A-4147-A177-3AD203B41FA5}">
                      <a16:colId xmlns:a16="http://schemas.microsoft.com/office/drawing/2014/main" val="1972967488"/>
                    </a:ext>
                  </a:extLst>
                </a:gridCol>
              </a:tblGrid>
              <a:tr h="370840">
                <a:tc>
                  <a:txBody>
                    <a:bodyPr/>
                    <a:lstStyle/>
                    <a:p>
                      <a:r>
                        <a:rPr lang="en-GB" sz="1600" dirty="0"/>
                        <a:t>Comments by theme</a:t>
                      </a:r>
                    </a:p>
                  </a:txBody>
                  <a:tcPr/>
                </a:tc>
                <a:tc>
                  <a:txBody>
                    <a:bodyPr/>
                    <a:lstStyle/>
                    <a:p>
                      <a:r>
                        <a:rPr lang="en-GB" sz="1600" dirty="0"/>
                        <a:t>No. of comments</a:t>
                      </a:r>
                    </a:p>
                  </a:txBody>
                  <a:tcPr/>
                </a:tc>
                <a:extLst>
                  <a:ext uri="{0D108BD9-81ED-4DB2-BD59-A6C34878D82A}">
                    <a16:rowId xmlns:a16="http://schemas.microsoft.com/office/drawing/2014/main" val="524393773"/>
                  </a:ext>
                </a:extLst>
              </a:tr>
              <a:tr h="306551">
                <a:tc>
                  <a:txBody>
                    <a:bodyPr/>
                    <a:lstStyle/>
                    <a:p>
                      <a:r>
                        <a:rPr lang="en-GB" sz="1400" dirty="0">
                          <a:solidFill>
                            <a:schemeClr val="tx1"/>
                          </a:solidFill>
                        </a:rPr>
                        <a:t>It is hard to find/access information and support/navigate the system</a:t>
                      </a:r>
                    </a:p>
                  </a:txBody>
                  <a:tcPr/>
                </a:tc>
                <a:tc>
                  <a:txBody>
                    <a:bodyPr/>
                    <a:lstStyle/>
                    <a:p>
                      <a:pPr algn="ctr"/>
                      <a:r>
                        <a:rPr lang="en-GB" sz="1400" dirty="0">
                          <a:solidFill>
                            <a:schemeClr val="tx1"/>
                          </a:solidFill>
                        </a:rPr>
                        <a:t>10</a:t>
                      </a:r>
                    </a:p>
                  </a:txBody>
                  <a:tcPr/>
                </a:tc>
                <a:extLst>
                  <a:ext uri="{0D108BD9-81ED-4DB2-BD59-A6C34878D82A}">
                    <a16:rowId xmlns:a16="http://schemas.microsoft.com/office/drawing/2014/main" val="2998163648"/>
                  </a:ext>
                </a:extLst>
              </a:tr>
              <a:tr h="306551">
                <a:tc>
                  <a:txBody>
                    <a:bodyPr/>
                    <a:lstStyle/>
                    <a:p>
                      <a:r>
                        <a:rPr lang="en-GB" sz="1400" dirty="0">
                          <a:solidFill>
                            <a:schemeClr val="tx1"/>
                          </a:solidFill>
                        </a:rPr>
                        <a:t>How will aims be achieved/more detail needed/needs action/resource behind it</a:t>
                      </a:r>
                    </a:p>
                  </a:txBody>
                  <a:tcPr/>
                </a:tc>
                <a:tc>
                  <a:txBody>
                    <a:bodyPr/>
                    <a:lstStyle/>
                    <a:p>
                      <a:pPr algn="ctr"/>
                      <a:r>
                        <a:rPr lang="en-GB" sz="1400" dirty="0">
                          <a:solidFill>
                            <a:schemeClr val="tx1"/>
                          </a:solidFill>
                        </a:rPr>
                        <a:t>9</a:t>
                      </a:r>
                    </a:p>
                  </a:txBody>
                  <a:tcPr/>
                </a:tc>
                <a:extLst>
                  <a:ext uri="{0D108BD9-81ED-4DB2-BD59-A6C34878D82A}">
                    <a16:rowId xmlns:a16="http://schemas.microsoft.com/office/drawing/2014/main" val="2384063582"/>
                  </a:ext>
                </a:extLst>
              </a:tr>
              <a:tr h="306551">
                <a:tc>
                  <a:txBody>
                    <a:bodyPr/>
                    <a:lstStyle/>
                    <a:p>
                      <a:r>
                        <a:rPr lang="en-GB" sz="1400" dirty="0">
                          <a:solidFill>
                            <a:schemeClr val="tx1"/>
                          </a:solidFill>
                        </a:rPr>
                        <a:t>No help/support/contact currently/feel alone</a:t>
                      </a:r>
                    </a:p>
                  </a:txBody>
                  <a:tcPr/>
                </a:tc>
                <a:tc>
                  <a:txBody>
                    <a:bodyPr/>
                    <a:lstStyle/>
                    <a:p>
                      <a:pPr algn="ctr"/>
                      <a:r>
                        <a:rPr lang="en-GB" sz="1400" dirty="0">
                          <a:solidFill>
                            <a:schemeClr val="tx1"/>
                          </a:solidFill>
                        </a:rPr>
                        <a:t>6</a:t>
                      </a:r>
                    </a:p>
                  </a:txBody>
                  <a:tcPr/>
                </a:tc>
                <a:extLst>
                  <a:ext uri="{0D108BD9-81ED-4DB2-BD59-A6C34878D82A}">
                    <a16:rowId xmlns:a16="http://schemas.microsoft.com/office/drawing/2014/main" val="2109675185"/>
                  </a:ext>
                </a:extLst>
              </a:tr>
              <a:tr h="306551">
                <a:tc>
                  <a:txBody>
                    <a:bodyPr/>
                    <a:lstStyle/>
                    <a:p>
                      <a:r>
                        <a:rPr lang="en-GB" sz="1400" dirty="0">
                          <a:solidFill>
                            <a:schemeClr val="tx1"/>
                          </a:solidFill>
                        </a:rPr>
                        <a:t>More joined up approach/one stop shop/partnership working needed</a:t>
                      </a:r>
                    </a:p>
                  </a:txBody>
                  <a:tcPr/>
                </a:tc>
                <a:tc>
                  <a:txBody>
                    <a:bodyPr/>
                    <a:lstStyle/>
                    <a:p>
                      <a:pPr algn="ctr"/>
                      <a:r>
                        <a:rPr lang="en-GB" sz="1400" dirty="0">
                          <a:solidFill>
                            <a:schemeClr val="tx1"/>
                          </a:solidFill>
                        </a:rPr>
                        <a:t>6</a:t>
                      </a:r>
                    </a:p>
                  </a:txBody>
                  <a:tcPr/>
                </a:tc>
                <a:extLst>
                  <a:ext uri="{0D108BD9-81ED-4DB2-BD59-A6C34878D82A}">
                    <a16:rowId xmlns:a16="http://schemas.microsoft.com/office/drawing/2014/main" val="3768271971"/>
                  </a:ext>
                </a:extLst>
              </a:tr>
              <a:tr h="306551">
                <a:tc>
                  <a:txBody>
                    <a:bodyPr/>
                    <a:lstStyle/>
                    <a:p>
                      <a:r>
                        <a:rPr lang="en-GB" sz="1400" dirty="0">
                          <a:solidFill>
                            <a:schemeClr val="tx1"/>
                          </a:solidFill>
                        </a:rPr>
                        <a:t>Support/signposting needed automatically on identifying carers (e.g. GP)</a:t>
                      </a:r>
                    </a:p>
                  </a:txBody>
                  <a:tcPr/>
                </a:tc>
                <a:tc>
                  <a:txBody>
                    <a:bodyPr/>
                    <a:lstStyle/>
                    <a:p>
                      <a:pPr algn="ctr"/>
                      <a:r>
                        <a:rPr lang="en-GB" sz="1400" dirty="0">
                          <a:solidFill>
                            <a:schemeClr val="tx1"/>
                          </a:solidFill>
                        </a:rPr>
                        <a:t>5</a:t>
                      </a:r>
                    </a:p>
                  </a:txBody>
                  <a:tcPr/>
                </a:tc>
                <a:extLst>
                  <a:ext uri="{0D108BD9-81ED-4DB2-BD59-A6C34878D82A}">
                    <a16:rowId xmlns:a16="http://schemas.microsoft.com/office/drawing/2014/main" val="1332680739"/>
                  </a:ext>
                </a:extLst>
              </a:tr>
              <a:tr h="306551">
                <a:tc>
                  <a:txBody>
                    <a:bodyPr/>
                    <a:lstStyle/>
                    <a:p>
                      <a:r>
                        <a:rPr lang="en-GB" sz="1400" dirty="0">
                          <a:solidFill>
                            <a:schemeClr val="tx1"/>
                          </a:solidFill>
                        </a:rPr>
                        <a:t>General supportive comments about aims</a:t>
                      </a:r>
                    </a:p>
                  </a:txBody>
                  <a:tcPr/>
                </a:tc>
                <a:tc>
                  <a:txBody>
                    <a:bodyPr/>
                    <a:lstStyle/>
                    <a:p>
                      <a:pPr algn="ctr"/>
                      <a:r>
                        <a:rPr lang="en-GB" sz="1400" dirty="0">
                          <a:solidFill>
                            <a:schemeClr val="tx1"/>
                          </a:solidFill>
                        </a:rPr>
                        <a:t>4</a:t>
                      </a:r>
                    </a:p>
                  </a:txBody>
                  <a:tcPr/>
                </a:tc>
                <a:extLst>
                  <a:ext uri="{0D108BD9-81ED-4DB2-BD59-A6C34878D82A}">
                    <a16:rowId xmlns:a16="http://schemas.microsoft.com/office/drawing/2014/main" val="1912457151"/>
                  </a:ext>
                </a:extLst>
              </a:tr>
              <a:tr h="306551">
                <a:tc>
                  <a:txBody>
                    <a:bodyPr/>
                    <a:lstStyle/>
                    <a:p>
                      <a:r>
                        <a:rPr lang="en-GB" sz="1400" dirty="0">
                          <a:solidFill>
                            <a:schemeClr val="tx1"/>
                          </a:solidFill>
                        </a:rPr>
                        <a:t>Holistic/broader support needed (including emotional wellbeing)</a:t>
                      </a:r>
                    </a:p>
                  </a:txBody>
                  <a:tcPr/>
                </a:tc>
                <a:tc>
                  <a:txBody>
                    <a:bodyPr/>
                    <a:lstStyle/>
                    <a:p>
                      <a:pPr algn="ctr"/>
                      <a:r>
                        <a:rPr lang="en-GB" sz="1400" dirty="0">
                          <a:solidFill>
                            <a:schemeClr val="tx1"/>
                          </a:solidFill>
                        </a:rPr>
                        <a:t>4</a:t>
                      </a:r>
                    </a:p>
                  </a:txBody>
                  <a:tcPr/>
                </a:tc>
                <a:extLst>
                  <a:ext uri="{0D108BD9-81ED-4DB2-BD59-A6C34878D82A}">
                    <a16:rowId xmlns:a16="http://schemas.microsoft.com/office/drawing/2014/main" val="690503149"/>
                  </a:ext>
                </a:extLst>
              </a:tr>
              <a:tr h="306551">
                <a:tc>
                  <a:txBody>
                    <a:bodyPr/>
                    <a:lstStyle/>
                    <a:p>
                      <a:r>
                        <a:rPr lang="en-GB" sz="1400" dirty="0">
                          <a:solidFill>
                            <a:schemeClr val="tx1"/>
                          </a:solidFill>
                        </a:rPr>
                        <a:t>Support needs to be provided in a timely manner</a:t>
                      </a:r>
                    </a:p>
                  </a:txBody>
                  <a:tcPr/>
                </a:tc>
                <a:tc>
                  <a:txBody>
                    <a:bodyPr/>
                    <a:lstStyle/>
                    <a:p>
                      <a:pPr algn="ctr"/>
                      <a:r>
                        <a:rPr lang="en-GB" sz="1400" dirty="0">
                          <a:solidFill>
                            <a:schemeClr val="tx1"/>
                          </a:solidFill>
                        </a:rPr>
                        <a:t>4</a:t>
                      </a:r>
                    </a:p>
                  </a:txBody>
                  <a:tcPr/>
                </a:tc>
                <a:extLst>
                  <a:ext uri="{0D108BD9-81ED-4DB2-BD59-A6C34878D82A}">
                    <a16:rowId xmlns:a16="http://schemas.microsoft.com/office/drawing/2014/main" val="604707300"/>
                  </a:ext>
                </a:extLst>
              </a:tr>
              <a:tr h="315310">
                <a:tc>
                  <a:txBody>
                    <a:bodyPr/>
                    <a:lstStyle/>
                    <a:p>
                      <a:r>
                        <a:rPr lang="en-GB" sz="1400" dirty="0">
                          <a:solidFill>
                            <a:schemeClr val="tx1"/>
                          </a:solidFill>
                        </a:rPr>
                        <a:t>General negative comments about experience of support services</a:t>
                      </a:r>
                    </a:p>
                  </a:txBody>
                  <a:tcPr/>
                </a:tc>
                <a:tc>
                  <a:txBody>
                    <a:bodyPr/>
                    <a:lstStyle/>
                    <a:p>
                      <a:pPr algn="ctr"/>
                      <a:r>
                        <a:rPr lang="en-GB" sz="1400" dirty="0">
                          <a:solidFill>
                            <a:schemeClr val="tx1"/>
                          </a:solidFill>
                        </a:rPr>
                        <a:t>3</a:t>
                      </a:r>
                    </a:p>
                  </a:txBody>
                  <a:tcPr/>
                </a:tc>
                <a:extLst>
                  <a:ext uri="{0D108BD9-81ED-4DB2-BD59-A6C34878D82A}">
                    <a16:rowId xmlns:a16="http://schemas.microsoft.com/office/drawing/2014/main" val="1661168127"/>
                  </a:ext>
                </a:extLst>
              </a:tr>
              <a:tr h="297793">
                <a:tc>
                  <a:txBody>
                    <a:bodyPr/>
                    <a:lstStyle/>
                    <a:p>
                      <a:pPr lvl="0">
                        <a:buNone/>
                      </a:pPr>
                      <a:r>
                        <a:rPr lang="en-GB" sz="1400">
                          <a:solidFill>
                            <a:schemeClr val="tx1"/>
                          </a:solidFill>
                        </a:rPr>
                        <a:t>Carers don’t always identify as a carer/how do you identify carers</a:t>
                      </a:r>
                      <a:endParaRPr lang="en-GB" sz="1400" dirty="0">
                        <a:solidFill>
                          <a:schemeClr val="tx1"/>
                        </a:solidFill>
                      </a:endParaRPr>
                    </a:p>
                  </a:txBody>
                  <a:tcPr/>
                </a:tc>
                <a:tc>
                  <a:txBody>
                    <a:bodyPr/>
                    <a:lstStyle/>
                    <a:p>
                      <a:pPr lvl="0" algn="ctr">
                        <a:buNone/>
                      </a:pPr>
                      <a:r>
                        <a:rPr lang="en-GB" sz="1400" dirty="0">
                          <a:solidFill>
                            <a:schemeClr val="tx1"/>
                          </a:solidFill>
                        </a:rPr>
                        <a:t>3</a:t>
                      </a:r>
                    </a:p>
                  </a:txBody>
                  <a:tcPr/>
                </a:tc>
                <a:extLst>
                  <a:ext uri="{0D108BD9-81ED-4DB2-BD59-A6C34878D82A}">
                    <a16:rowId xmlns:a16="http://schemas.microsoft.com/office/drawing/2014/main" val="3949903565"/>
                  </a:ext>
                </a:extLst>
              </a:tr>
              <a:tr h="297793">
                <a:tc>
                  <a:txBody>
                    <a:bodyPr/>
                    <a:lstStyle/>
                    <a:p>
                      <a:pPr lvl="0">
                        <a:buNone/>
                      </a:pPr>
                      <a:r>
                        <a:rPr lang="en-GB" sz="1400" dirty="0"/>
                        <a:t>Support needed in rural areas/all areas of the county</a:t>
                      </a:r>
                    </a:p>
                  </a:txBody>
                  <a:tcPr/>
                </a:tc>
                <a:tc>
                  <a:txBody>
                    <a:bodyPr/>
                    <a:lstStyle/>
                    <a:p>
                      <a:pPr lvl="0" algn="ctr">
                        <a:buNone/>
                      </a:pPr>
                      <a:r>
                        <a:rPr lang="en-GB" sz="1400" dirty="0"/>
                        <a:t>2</a:t>
                      </a:r>
                    </a:p>
                  </a:txBody>
                  <a:tcPr/>
                </a:tc>
                <a:extLst>
                  <a:ext uri="{0D108BD9-81ED-4DB2-BD59-A6C34878D82A}">
                    <a16:rowId xmlns:a16="http://schemas.microsoft.com/office/drawing/2014/main" val="2158883084"/>
                  </a:ext>
                </a:extLst>
              </a:tr>
              <a:tr h="306551">
                <a:tc>
                  <a:txBody>
                    <a:bodyPr/>
                    <a:lstStyle/>
                    <a:p>
                      <a:pPr lvl="0">
                        <a:buNone/>
                      </a:pPr>
                      <a:r>
                        <a:rPr lang="en-GB" sz="1400" dirty="0"/>
                        <a:t>Support needed for staff working with carers</a:t>
                      </a:r>
                    </a:p>
                  </a:txBody>
                  <a:tcPr/>
                </a:tc>
                <a:tc>
                  <a:txBody>
                    <a:bodyPr/>
                    <a:lstStyle/>
                    <a:p>
                      <a:pPr lvl="0" algn="ctr">
                        <a:buNone/>
                      </a:pPr>
                      <a:r>
                        <a:rPr lang="en-GB" sz="1400" dirty="0"/>
                        <a:t>1</a:t>
                      </a:r>
                    </a:p>
                  </a:txBody>
                  <a:tcPr/>
                </a:tc>
                <a:extLst>
                  <a:ext uri="{0D108BD9-81ED-4DB2-BD59-A6C34878D82A}">
                    <a16:rowId xmlns:a16="http://schemas.microsoft.com/office/drawing/2014/main" val="1931327132"/>
                  </a:ext>
                </a:extLst>
              </a:tr>
            </a:tbl>
          </a:graphicData>
        </a:graphic>
      </p:graphicFrame>
      <p:sp>
        <p:nvSpPr>
          <p:cNvPr id="3" name="TextBox 2">
            <a:extLst>
              <a:ext uri="{FF2B5EF4-FFF2-40B4-BE49-F238E27FC236}">
                <a16:creationId xmlns:a16="http://schemas.microsoft.com/office/drawing/2014/main" id="{EE8984F2-79DA-05A8-292B-32004B6E637F}"/>
              </a:ext>
            </a:extLst>
          </p:cNvPr>
          <p:cNvSpPr txBox="1"/>
          <p:nvPr/>
        </p:nvSpPr>
        <p:spPr>
          <a:xfrm>
            <a:off x="8480496" y="2139183"/>
            <a:ext cx="3422424"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400" b="1" i="1" dirty="0">
                <a:solidFill>
                  <a:srgbClr val="004899"/>
                </a:solidFill>
              </a:rPr>
              <a:t>"A more joined up approach is required. Often carers are left alone to find information out for themselves, and struggle when their lives are challenging enough.”</a:t>
            </a:r>
            <a:endParaRPr lang="en-GB" sz="1400" b="1" i="1" dirty="0">
              <a:solidFill>
                <a:srgbClr val="004899"/>
              </a:solidFill>
              <a:cs typeface="Arial"/>
            </a:endParaRPr>
          </a:p>
        </p:txBody>
      </p:sp>
      <p:sp>
        <p:nvSpPr>
          <p:cNvPr id="12" name="TextBox 11">
            <a:extLst>
              <a:ext uri="{FF2B5EF4-FFF2-40B4-BE49-F238E27FC236}">
                <a16:creationId xmlns:a16="http://schemas.microsoft.com/office/drawing/2014/main" id="{19076442-EFFC-4558-897A-58BDCDBCE47F}"/>
              </a:ext>
            </a:extLst>
          </p:cNvPr>
          <p:cNvSpPr txBox="1"/>
          <p:nvPr/>
        </p:nvSpPr>
        <p:spPr>
          <a:xfrm>
            <a:off x="8320930" y="3733672"/>
            <a:ext cx="3741555"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400" b="1" i="1" dirty="0">
                <a:solidFill>
                  <a:srgbClr val="004899"/>
                </a:solidFill>
              </a:rPr>
              <a:t>“I agree these should be your commitments but they are not happening. I had to find out information myself and access support via the internet. I have had not direct support from the council.”</a:t>
            </a:r>
          </a:p>
        </p:txBody>
      </p:sp>
      <p:sp>
        <p:nvSpPr>
          <p:cNvPr id="15" name="TextBox 14">
            <a:extLst>
              <a:ext uri="{FF2B5EF4-FFF2-40B4-BE49-F238E27FC236}">
                <a16:creationId xmlns:a16="http://schemas.microsoft.com/office/drawing/2014/main" id="{C2B500F1-1A95-4A0A-BCF8-ACF7F5ACAE08}"/>
              </a:ext>
            </a:extLst>
          </p:cNvPr>
          <p:cNvSpPr txBox="1"/>
          <p:nvPr/>
        </p:nvSpPr>
        <p:spPr>
          <a:xfrm>
            <a:off x="8629368" y="5328162"/>
            <a:ext cx="3273552"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400" b="1" i="1" dirty="0">
                <a:solidFill>
                  <a:srgbClr val="004899"/>
                </a:solidFill>
              </a:rPr>
              <a:t>“I feel very alone in supporting my 99 year old mother. Any help would be greatly appreciated. This all sounds very helpful.”</a:t>
            </a:r>
          </a:p>
        </p:txBody>
      </p:sp>
    </p:spTree>
    <p:extLst>
      <p:ext uri="{BB962C8B-B14F-4D97-AF65-F5344CB8AC3E}">
        <p14:creationId xmlns:p14="http://schemas.microsoft.com/office/powerpoint/2010/main" val="780313655"/>
      </p:ext>
    </p:extLst>
  </p:cSld>
  <p:clrMapOvr>
    <a:masterClrMapping/>
  </p:clrMapOvr>
</p:sld>
</file>

<file path=ppt/theme/theme1.xml><?xml version="1.0" encoding="utf-8"?>
<a:theme xmlns:a="http://schemas.openxmlformats.org/drawingml/2006/main" name="Office Theme">
  <a:themeElements>
    <a:clrScheme name="ECC">
      <a:dk1>
        <a:srgbClr val="000000"/>
      </a:dk1>
      <a:lt1>
        <a:srgbClr val="FFFFFF"/>
      </a:lt1>
      <a:dk2>
        <a:srgbClr val="192A66"/>
      </a:dk2>
      <a:lt2>
        <a:srgbClr val="D5EBF0"/>
      </a:lt2>
      <a:accent1>
        <a:srgbClr val="004899"/>
      </a:accent1>
      <a:accent2>
        <a:srgbClr val="00A8D6"/>
      </a:accent2>
      <a:accent3>
        <a:srgbClr val="682458"/>
      </a:accent3>
      <a:accent4>
        <a:srgbClr val="E30037"/>
      </a:accent4>
      <a:accent5>
        <a:srgbClr val="934D98"/>
      </a:accent5>
      <a:accent6>
        <a:srgbClr val="007E30"/>
      </a:accent6>
      <a:hlink>
        <a:srgbClr val="65B22E"/>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1_Office Theme">
  <a:themeElements>
    <a:clrScheme name="ECC PPT">
      <a:dk1>
        <a:sysClr val="windowText" lastClr="000000"/>
      </a:dk1>
      <a:lt1>
        <a:sysClr val="window" lastClr="FFFFFF"/>
      </a:lt1>
      <a:dk2>
        <a:srgbClr val="192A66"/>
      </a:dk2>
      <a:lt2>
        <a:srgbClr val="D5EBF0"/>
      </a:lt2>
      <a:accent1>
        <a:srgbClr val="004899"/>
      </a:accent1>
      <a:accent2>
        <a:srgbClr val="00A8D6"/>
      </a:accent2>
      <a:accent3>
        <a:srgbClr val="682558"/>
      </a:accent3>
      <a:accent4>
        <a:srgbClr val="E40037"/>
      </a:accent4>
      <a:accent5>
        <a:srgbClr val="934D98"/>
      </a:accent5>
      <a:accent6>
        <a:srgbClr val="007E31"/>
      </a:accent6>
      <a:hlink>
        <a:srgbClr val="65B22E"/>
      </a:hlink>
      <a:folHlink>
        <a:srgbClr val="934D9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S20_6920 SIE Branding.potx" id="{A4072AEA-E031-4669-A362-E5E76516CA4A}" vid="{4A9DC11F-8789-4E62-BED3-CC3B57FB3FE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8B6DE17D1CC6840AD4483472E640AD5" ma:contentTypeVersion="13" ma:contentTypeDescription="Create a new document." ma:contentTypeScope="" ma:versionID="47b85ae6a8a51f6575aace10a7baff24">
  <xsd:schema xmlns:xsd="http://www.w3.org/2001/XMLSchema" xmlns:xs="http://www.w3.org/2001/XMLSchema" xmlns:p="http://schemas.microsoft.com/office/2006/metadata/properties" xmlns:ns2="2969dc08-5bf8-468b-85d5-dfc5dae37cf0" xmlns:ns3="84ca0fae-7a23-4773-9d7c-60514ca6d38e" targetNamespace="http://schemas.microsoft.com/office/2006/metadata/properties" ma:root="true" ma:fieldsID="c392468b1bc4f4613fcc9ab5a8026bd1" ns2:_="" ns3:_="">
    <xsd:import namespace="2969dc08-5bf8-468b-85d5-dfc5dae37cf0"/>
    <xsd:import namespace="84ca0fae-7a23-4773-9d7c-60514ca6d38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69dc08-5bf8-468b-85d5-dfc5dae37c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4ca0fae-7a23-4773-9d7c-60514ca6d38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84ca0fae-7a23-4773-9d7c-60514ca6d38e">
      <UserInfo>
        <DisplayName>LEAVER1 Courteney Cox - Intern</DisplayName>
        <AccountId>23</AccountId>
        <AccountType/>
      </UserInfo>
      <UserInfo>
        <DisplayName>Poppy Reece - Senior Researcher</DisplayName>
        <AccountId>22</AccountId>
        <AccountType/>
      </UserInfo>
    </SharedWithUsers>
  </documentManagement>
</p:properties>
</file>

<file path=customXml/itemProps1.xml><?xml version="1.0" encoding="utf-8"?>
<ds:datastoreItem xmlns:ds="http://schemas.openxmlformats.org/officeDocument/2006/customXml" ds:itemID="{33DDD281-1D6B-4F79-A0EC-7B5E908B7D13}">
  <ds:schemaRefs>
    <ds:schemaRef ds:uri="http://schemas.microsoft.com/sharepoint/v3/contenttype/forms"/>
  </ds:schemaRefs>
</ds:datastoreItem>
</file>

<file path=customXml/itemProps2.xml><?xml version="1.0" encoding="utf-8"?>
<ds:datastoreItem xmlns:ds="http://schemas.openxmlformats.org/officeDocument/2006/customXml" ds:itemID="{B6A3DA74-1C5D-4235-85DD-835E90B9D4D2}">
  <ds:schemaRefs>
    <ds:schemaRef ds:uri="2969dc08-5bf8-468b-85d5-dfc5dae37cf0"/>
    <ds:schemaRef ds:uri="84ca0fae-7a23-4773-9d7c-60514ca6d38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3DAB382-D7E8-4C15-9526-DC7C15F6E117}">
  <ds:schemaRefs>
    <ds:schemaRef ds:uri="http://schemas.microsoft.com/office/2006/documentManagement/types"/>
    <ds:schemaRef ds:uri="http://schemas.openxmlformats.org/package/2006/metadata/core-properties"/>
    <ds:schemaRef ds:uri="http://purl.org/dc/terms/"/>
    <ds:schemaRef ds:uri="http://schemas.microsoft.com/office/infopath/2007/PartnerControls"/>
    <ds:schemaRef ds:uri="http://purl.org/dc/dcmitype/"/>
    <ds:schemaRef ds:uri="84ca0fae-7a23-4773-9d7c-60514ca6d38e"/>
    <ds:schemaRef ds:uri="http://purl.org/dc/elements/1.1/"/>
    <ds:schemaRef ds:uri="http://schemas.microsoft.com/office/2006/metadata/properties"/>
    <ds:schemaRef ds:uri="2969dc08-5bf8-468b-85d5-dfc5dae37cf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1206</TotalTime>
  <Words>4199</Words>
  <Application>Microsoft Office PowerPoint</Application>
  <PresentationFormat>Widescreen</PresentationFormat>
  <Paragraphs>397</Paragraphs>
  <Slides>22</Slides>
  <Notes>18</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22</vt:i4>
      </vt:variant>
    </vt:vector>
  </HeadingPairs>
  <TitlesOfParts>
    <vt:vector size="26" baseType="lpstr">
      <vt:lpstr>Arial</vt:lpstr>
      <vt:lpstr>Calibri</vt:lpstr>
      <vt:lpstr>Office Theme</vt:lpstr>
      <vt:lpstr>1_Office Theme</vt:lpstr>
      <vt:lpstr>PowerPoint Presentation</vt:lpstr>
      <vt:lpstr>Background</vt:lpstr>
      <vt:lpstr>Interpreting the data within the consultation </vt:lpstr>
      <vt:lpstr>Executive Summary </vt:lpstr>
      <vt:lpstr>Consultation respondents Who gave their views?</vt:lpstr>
      <vt:lpstr>Consultation respondents</vt:lpstr>
      <vt:lpstr>Detailed findings </vt:lpstr>
      <vt:lpstr>Commitment: Carers can easily access the information, advice, guidance and support when they need it and early into their caring role.</vt:lpstr>
      <vt:lpstr>Commitment: Carers can easily access the information, advice, guidance and support when they need it and early into their caring role.</vt:lpstr>
      <vt:lpstr>Commitment: Develop professional practice and processes to improve identification of and support to carers.</vt:lpstr>
      <vt:lpstr>Commitment: Develop professional practice and processes to improve identification of and support to carers.</vt:lpstr>
      <vt:lpstr>Commitment: Improve transitions for carers as they move through specific phases or events in their caring role. </vt:lpstr>
      <vt:lpstr>Commitment: Improve transitions for carers as they move through specific phases or events in their caring role. </vt:lpstr>
      <vt:lpstr>Commitment: Carers will have increased opportunity to access good quality support, including short breaks to maintain their own wellbeing and those they care for.</vt:lpstr>
      <vt:lpstr>Commitment: Carers will have increased opportunity to access good quality support, including short breaks to maintain their own wellbeing and those they care for.</vt:lpstr>
      <vt:lpstr>Commitment: Carers’ needs and rights will be understood and recognised across Essex communities. </vt:lpstr>
      <vt:lpstr>Commitment: Carers’ needs and rights will be understood and recognised across Essex communities. </vt:lpstr>
      <vt:lpstr>Commitment: Carers will be the experts that influence, shape and be involved in the decisions that are intended to improve their support and wellbeing.</vt:lpstr>
      <vt:lpstr>Commitment: Carers will be the experts that influence, shape and be involved in the decisions that are intended to improve their support and wellbeing.</vt:lpstr>
      <vt:lpstr>Are there any other commitments you believe should be included for carers in Essex?</vt:lpstr>
      <vt:lpstr>Appendices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Brodie - Intelligence Manager</dc:creator>
  <cp:lastModifiedBy>Poppy Reece - Senior Researcher</cp:lastModifiedBy>
  <cp:revision>3</cp:revision>
  <dcterms:created xsi:type="dcterms:W3CDTF">2020-12-24T09:38:05Z</dcterms:created>
  <dcterms:modified xsi:type="dcterms:W3CDTF">2022-03-28T11:55:41Z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9d8be9e-c8d9-4b9c-bd40-2c27cc7ea2e6_Enabled">
    <vt:lpwstr>true</vt:lpwstr>
  </property>
  <property fmtid="{D5CDD505-2E9C-101B-9397-08002B2CF9AE}" pid="3" name="MSIP_Label_39d8be9e-c8d9-4b9c-bd40-2c27cc7ea2e6_Method">
    <vt:lpwstr>Standard</vt:lpwstr>
  </property>
  <property fmtid="{D5CDD505-2E9C-101B-9397-08002B2CF9AE}" pid="4" name="MSIP_Label_39d8be9e-c8d9-4b9c-bd40-2c27cc7ea2e6_Name">
    <vt:lpwstr>39d8be9e-c8d9-4b9c-bd40-2c27cc7ea2e6</vt:lpwstr>
  </property>
  <property fmtid="{D5CDD505-2E9C-101B-9397-08002B2CF9AE}" pid="5" name="MSIP_Label_39d8be9e-c8d9-4b9c-bd40-2c27cc7ea2e6_SiteId">
    <vt:lpwstr>a8b4324f-155c-4215-a0f1-7ed8cc9a992f</vt:lpwstr>
  </property>
  <property fmtid="{D5CDD505-2E9C-101B-9397-08002B2CF9AE}" pid="6" name="MSIP_Label_39d8be9e-c8d9-4b9c-bd40-2c27cc7ea2e6_ContentBits">
    <vt:lpwstr>0</vt:lpwstr>
  </property>
  <property fmtid="{D5CDD505-2E9C-101B-9397-08002B2CF9AE}" pid="7" name="MSIP_Label_39d8be9e-c8d9-4b9c-bd40-2c27cc7ea2e6_SetDate">
    <vt:lpwstr>2020-12-24T14:09:05Z</vt:lpwstr>
  </property>
  <property fmtid="{D5CDD505-2E9C-101B-9397-08002B2CF9AE}" pid="8" name="MSIP_Label_39d8be9e-c8d9-4b9c-bd40-2c27cc7ea2e6_ActionId">
    <vt:lpwstr>694c2621-0054-47c4-90f7-0000ad127f97</vt:lpwstr>
  </property>
  <property fmtid="{D5CDD505-2E9C-101B-9397-08002B2CF9AE}" pid="9" name="ContentTypeId">
    <vt:lpwstr>0x01010068B6DE17D1CC6840AD4483472E640AD5</vt:lpwstr>
  </property>
</Properties>
</file>