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4.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5.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6.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7.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Lst>
  <p:notesMasterIdLst>
    <p:notesMasterId r:id="rId32"/>
  </p:notesMasterIdLst>
  <p:handoutMasterIdLst>
    <p:handoutMasterId r:id="rId33"/>
  </p:handoutMasterIdLst>
  <p:sldIdLst>
    <p:sldId id="259" r:id="rId6"/>
    <p:sldId id="793" r:id="rId7"/>
    <p:sldId id="854" r:id="rId8"/>
    <p:sldId id="866" r:id="rId9"/>
    <p:sldId id="867" r:id="rId10"/>
    <p:sldId id="855" r:id="rId11"/>
    <p:sldId id="856" r:id="rId12"/>
    <p:sldId id="857" r:id="rId13"/>
    <p:sldId id="860" r:id="rId14"/>
    <p:sldId id="858" r:id="rId15"/>
    <p:sldId id="859" r:id="rId16"/>
    <p:sldId id="861" r:id="rId17"/>
    <p:sldId id="865" r:id="rId18"/>
    <p:sldId id="863" r:id="rId19"/>
    <p:sldId id="864" r:id="rId20"/>
    <p:sldId id="868" r:id="rId21"/>
    <p:sldId id="869" r:id="rId22"/>
    <p:sldId id="870" r:id="rId23"/>
    <p:sldId id="871" r:id="rId24"/>
    <p:sldId id="872" r:id="rId25"/>
    <p:sldId id="873" r:id="rId26"/>
    <p:sldId id="874" r:id="rId27"/>
    <p:sldId id="875" r:id="rId28"/>
    <p:sldId id="876" r:id="rId29"/>
    <p:sldId id="877" r:id="rId30"/>
    <p:sldId id="26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9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ura O'Malley - Researcher" initials="MO-R" lastIdx="69" clrIdx="0">
    <p:extLst>
      <p:ext uri="{19B8F6BF-5375-455C-9EA6-DF929625EA0E}">
        <p15:presenceInfo xmlns:p15="http://schemas.microsoft.com/office/powerpoint/2012/main" userId="S::maura.o-malley@essex.gov.uk::debcc6ab-8d4c-4f20-82e6-146e5bb09687" providerId="AD"/>
      </p:ext>
    </p:extLst>
  </p:cmAuthor>
  <p:cmAuthor id="2" name="Poppy Reece - Researcher" initials="PR-R" lastIdx="62" clrIdx="1">
    <p:extLst>
      <p:ext uri="{19B8F6BF-5375-455C-9EA6-DF929625EA0E}">
        <p15:presenceInfo xmlns:p15="http://schemas.microsoft.com/office/powerpoint/2012/main" userId="S::Poppy.Reece@essex.gov.uk::dc98a925-bdaa-4bee-b207-d103908056d7" providerId="AD"/>
      </p:ext>
    </p:extLst>
  </p:cmAuthor>
  <p:cmAuthor id="3" name="Emily Brodie - Intelligence Manager" initials="EM" lastIdx="153" clrIdx="2">
    <p:extLst>
      <p:ext uri="{19B8F6BF-5375-455C-9EA6-DF929625EA0E}">
        <p15:presenceInfo xmlns:p15="http://schemas.microsoft.com/office/powerpoint/2012/main" userId="S::emily.brodie@essex.gov.uk::72612abd-c561-46f0-925a-0548d2cab26d" providerId="AD"/>
      </p:ext>
    </p:extLst>
  </p:cmAuthor>
  <p:cmAuthor id="4" name="Maria Dixon - Senior Campaigns Adviser" initials="MDSCA" lastIdx="1" clrIdx="3">
    <p:extLst>
      <p:ext uri="{19B8F6BF-5375-455C-9EA6-DF929625EA0E}">
        <p15:presenceInfo xmlns:p15="http://schemas.microsoft.com/office/powerpoint/2012/main" userId="S::Maria.Dixon@essex.gov.uk::85c25cc1-409a-4a51-ab90-f1fc20d24496" providerId="AD"/>
      </p:ext>
    </p:extLst>
  </p:cmAuthor>
  <p:cmAuthor id="5" name="Denise Evora - Research Intern" initials="DERI" lastIdx="1" clrIdx="4">
    <p:extLst>
      <p:ext uri="{19B8F6BF-5375-455C-9EA6-DF929625EA0E}">
        <p15:presenceInfo xmlns:p15="http://schemas.microsoft.com/office/powerpoint/2012/main" userId="S::Denise.Evora@essex.gov.uk::bab56242-47e6-441c-aaea-9d619727d6a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4E4E4"/>
    <a:srgbClr val="EA5B0C"/>
    <a:srgbClr val="009600"/>
    <a:srgbClr val="006600"/>
    <a:srgbClr val="004899"/>
    <a:srgbClr val="F28F00"/>
    <a:srgbClr val="FAB500"/>
    <a:srgbClr val="706E6F"/>
    <a:srgbClr val="9C9FAE"/>
    <a:srgbClr val="44BC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C88303-FF59-41A3-A0E5-4F60DD14E3D3}" v="5" dt="2022-01-10T10:48:16.9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224" autoAdjust="0"/>
  </p:normalViewPr>
  <p:slideViewPr>
    <p:cSldViewPr snapToGrid="0">
      <p:cViewPr varScale="1">
        <p:scale>
          <a:sx n="110" d="100"/>
          <a:sy n="110" d="100"/>
        </p:scale>
        <p:origin x="594" y="102"/>
      </p:cViewPr>
      <p:guideLst>
        <p:guide orient="horz" pos="1094"/>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denise.evora\Downloads\Young_Carers_Survey-question.2021-11-10.4000493384-Health_Disability_Impairment%20(1).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poppy.reece\Downloads\Carers_Survey-quickconsult.email-Reason_for_car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18-24</c:v>
                </c:pt>
                <c:pt idx="1">
                  <c:v>Prefer not to say</c:v>
                </c:pt>
                <c:pt idx="2">
                  <c:v>25-34</c:v>
                </c:pt>
                <c:pt idx="3">
                  <c:v>Over 85</c:v>
                </c:pt>
                <c:pt idx="4">
                  <c:v>35-44</c:v>
                </c:pt>
                <c:pt idx="5">
                  <c:v>75-84</c:v>
                </c:pt>
                <c:pt idx="6">
                  <c:v>65-74</c:v>
                </c:pt>
                <c:pt idx="7">
                  <c:v>45-54</c:v>
                </c:pt>
                <c:pt idx="8">
                  <c:v>55-64</c:v>
                </c:pt>
              </c:strCache>
            </c:strRef>
          </c:cat>
          <c:val>
            <c:numRef>
              <c:f>Sheet1!$B$2:$B$10</c:f>
              <c:numCache>
                <c:formatCode>0%</c:formatCode>
                <c:ptCount val="9"/>
                <c:pt idx="0">
                  <c:v>5.1999999999999998E-3</c:v>
                </c:pt>
                <c:pt idx="1">
                  <c:v>7.9000000000000008E-3</c:v>
                </c:pt>
                <c:pt idx="2">
                  <c:v>2.6200000000000001E-2</c:v>
                </c:pt>
                <c:pt idx="3">
                  <c:v>3.6600000000000001E-2</c:v>
                </c:pt>
                <c:pt idx="4">
                  <c:v>0.1152</c:v>
                </c:pt>
                <c:pt idx="5">
                  <c:v>0.13869999999999999</c:v>
                </c:pt>
                <c:pt idx="6">
                  <c:v>0.2016</c:v>
                </c:pt>
                <c:pt idx="7">
                  <c:v>0.23039999999999999</c:v>
                </c:pt>
                <c:pt idx="8">
                  <c:v>0.2382</c:v>
                </c:pt>
              </c:numCache>
            </c:numRef>
          </c:val>
          <c:extLst>
            <c:ext xmlns:c16="http://schemas.microsoft.com/office/drawing/2014/chart" uri="{C3380CC4-5D6E-409C-BE32-E72D297353CC}">
              <c16:uniqueId val="{00000000-ECE0-4D2B-8526-1FE6C84357FA}"/>
            </c:ext>
          </c:extLst>
        </c:ser>
        <c:dLbls>
          <c:showLegendKey val="0"/>
          <c:showVal val="0"/>
          <c:showCatName val="0"/>
          <c:showSerName val="0"/>
          <c:showPercent val="0"/>
          <c:showBubbleSize val="0"/>
        </c:dLbls>
        <c:gapWidth val="182"/>
        <c:axId val="745074112"/>
        <c:axId val="745070176"/>
      </c:barChart>
      <c:catAx>
        <c:axId val="7450741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45070176"/>
        <c:crosses val="autoZero"/>
        <c:auto val="1"/>
        <c:lblAlgn val="ctr"/>
        <c:lblOffset val="100"/>
        <c:noMultiLvlLbl val="0"/>
      </c:catAx>
      <c:valAx>
        <c:axId val="745070176"/>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45074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27379057575122"/>
          <c:y val="6.0237412650669758E-2"/>
          <c:w val="0.84921251711693924"/>
          <c:h val="0.85809786648435082"/>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14-15</c:v>
                </c:pt>
                <c:pt idx="1">
                  <c:v>16-18</c:v>
                </c:pt>
                <c:pt idx="2">
                  <c:v>8-10</c:v>
                </c:pt>
                <c:pt idx="3">
                  <c:v>11-13</c:v>
                </c:pt>
              </c:strCache>
            </c:strRef>
          </c:cat>
          <c:val>
            <c:numRef>
              <c:f>Sheet1!$B$2:$B$5</c:f>
              <c:numCache>
                <c:formatCode>0%</c:formatCode>
                <c:ptCount val="4"/>
                <c:pt idx="0">
                  <c:v>7.1400000000000005E-2</c:v>
                </c:pt>
                <c:pt idx="1">
                  <c:v>7.1400000000000005E-2</c:v>
                </c:pt>
                <c:pt idx="2">
                  <c:v>0.42859999999999998</c:v>
                </c:pt>
                <c:pt idx="3">
                  <c:v>0.42859999999999998</c:v>
                </c:pt>
              </c:numCache>
            </c:numRef>
          </c:val>
          <c:extLst>
            <c:ext xmlns:c16="http://schemas.microsoft.com/office/drawing/2014/chart" uri="{C3380CC4-5D6E-409C-BE32-E72D297353CC}">
              <c16:uniqueId val="{00000000-82B2-49A1-ACE6-6B485DC1E194}"/>
            </c:ext>
          </c:extLst>
        </c:ser>
        <c:dLbls>
          <c:dLblPos val="outEnd"/>
          <c:showLegendKey val="0"/>
          <c:showVal val="1"/>
          <c:showCatName val="0"/>
          <c:showSerName val="0"/>
          <c:showPercent val="0"/>
          <c:showBubbleSize val="0"/>
        </c:dLbls>
        <c:gapWidth val="183"/>
        <c:axId val="528531560"/>
        <c:axId val="528536480"/>
      </c:barChart>
      <c:catAx>
        <c:axId val="528531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28536480"/>
        <c:crosses val="autoZero"/>
        <c:auto val="1"/>
        <c:lblAlgn val="ctr"/>
        <c:lblOffset val="100"/>
        <c:noMultiLvlLbl val="0"/>
      </c:catAx>
      <c:valAx>
        <c:axId val="528536480"/>
        <c:scaling>
          <c:orientation val="minMax"/>
          <c:max val="0.45"/>
          <c:min val="0"/>
        </c:scaling>
        <c:delete val="0"/>
        <c:axPos val="b"/>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28531560"/>
        <c:crosses val="autoZero"/>
        <c:crossBetween val="between"/>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aseline="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Epping Forest</c:v>
                </c:pt>
                <c:pt idx="1">
                  <c:v>Castle Point</c:v>
                </c:pt>
                <c:pt idx="2">
                  <c:v>Brentwood</c:v>
                </c:pt>
                <c:pt idx="3">
                  <c:v>Maldon</c:v>
                </c:pt>
                <c:pt idx="4">
                  <c:v>Rochford</c:v>
                </c:pt>
                <c:pt idx="5">
                  <c:v>Braintree</c:v>
                </c:pt>
                <c:pt idx="6">
                  <c:v>Other (please specify)</c:v>
                </c:pt>
                <c:pt idx="7">
                  <c:v>Chelmsford</c:v>
                </c:pt>
                <c:pt idx="8">
                  <c:v>Tendring</c:v>
                </c:pt>
                <c:pt idx="9">
                  <c:v>Uttlesford</c:v>
                </c:pt>
                <c:pt idx="10">
                  <c:v>Basildon</c:v>
                </c:pt>
                <c:pt idx="11">
                  <c:v>Colchester</c:v>
                </c:pt>
                <c:pt idx="12">
                  <c:v>Harlow</c:v>
                </c:pt>
              </c:strCache>
            </c:strRef>
          </c:cat>
          <c:val>
            <c:numRef>
              <c:f>Sheet1!$B$2:$B$14</c:f>
              <c:numCache>
                <c:formatCode>0%</c:formatCode>
                <c:ptCount val="13"/>
                <c:pt idx="0">
                  <c:v>0</c:v>
                </c:pt>
                <c:pt idx="1">
                  <c:v>1.41E-2</c:v>
                </c:pt>
                <c:pt idx="2">
                  <c:v>2.8199999999999999E-2</c:v>
                </c:pt>
                <c:pt idx="3">
                  <c:v>2.8199999999999999E-2</c:v>
                </c:pt>
                <c:pt idx="4">
                  <c:v>2.8199999999999999E-2</c:v>
                </c:pt>
                <c:pt idx="5">
                  <c:v>4.2299999999999997E-2</c:v>
                </c:pt>
                <c:pt idx="6">
                  <c:v>4.2299999999999997E-2</c:v>
                </c:pt>
                <c:pt idx="7">
                  <c:v>7.0400000000000004E-2</c:v>
                </c:pt>
                <c:pt idx="8">
                  <c:v>0.11269999999999999</c:v>
                </c:pt>
                <c:pt idx="9">
                  <c:v>0.11269999999999999</c:v>
                </c:pt>
                <c:pt idx="10">
                  <c:v>0.14080000000000001</c:v>
                </c:pt>
                <c:pt idx="11">
                  <c:v>0.16900000000000001</c:v>
                </c:pt>
                <c:pt idx="12">
                  <c:v>0.21129999999999999</c:v>
                </c:pt>
              </c:numCache>
            </c:numRef>
          </c:val>
          <c:extLst>
            <c:ext xmlns:c16="http://schemas.microsoft.com/office/drawing/2014/chart" uri="{C3380CC4-5D6E-409C-BE32-E72D297353CC}">
              <c16:uniqueId val="{00000000-D4FB-49E2-94C4-B5C926AB91D2}"/>
            </c:ext>
          </c:extLst>
        </c:ser>
        <c:dLbls>
          <c:dLblPos val="outEnd"/>
          <c:showLegendKey val="0"/>
          <c:showVal val="1"/>
          <c:showCatName val="0"/>
          <c:showSerName val="0"/>
          <c:showPercent val="0"/>
          <c:showBubbleSize val="0"/>
        </c:dLbls>
        <c:gapWidth val="182"/>
        <c:axId val="771237720"/>
        <c:axId val="771238376"/>
      </c:barChart>
      <c:catAx>
        <c:axId val="7712377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71238376"/>
        <c:crosses val="autoZero"/>
        <c:auto val="1"/>
        <c:lblAlgn val="ctr"/>
        <c:lblOffset val="100"/>
        <c:noMultiLvlLbl val="0"/>
      </c:catAx>
      <c:valAx>
        <c:axId val="771238376"/>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712377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aseline="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Hearing impairment/deaf</c:v>
                </c:pt>
                <c:pt idx="1">
                  <c:v>Deafblind</c:v>
                </c:pt>
                <c:pt idx="2">
                  <c:v>Physical impairment</c:v>
                </c:pt>
                <c:pt idx="3">
                  <c:v>Visual impairment/blind</c:v>
                </c:pt>
                <c:pt idx="4">
                  <c:v>Learning difficulties/disabilities</c:v>
                </c:pt>
                <c:pt idx="5">
                  <c:v>Other (please specify)</c:v>
                </c:pt>
                <c:pt idx="6">
                  <c:v>Mental health needs</c:v>
                </c:pt>
                <c:pt idx="7">
                  <c:v>Autism spectrum disorder</c:v>
                </c:pt>
                <c:pt idx="8">
                  <c:v>Prefer not to say</c:v>
                </c:pt>
                <c:pt idx="9">
                  <c:v>No impairment</c:v>
                </c:pt>
              </c:strCache>
            </c:strRef>
          </c:cat>
          <c:val>
            <c:numRef>
              <c:f>Sheet1!$B$2:$B$11</c:f>
              <c:numCache>
                <c:formatCode>0%</c:formatCode>
                <c:ptCount val="10"/>
                <c:pt idx="0">
                  <c:v>0</c:v>
                </c:pt>
                <c:pt idx="1">
                  <c:v>0</c:v>
                </c:pt>
                <c:pt idx="2">
                  <c:v>0</c:v>
                </c:pt>
                <c:pt idx="3">
                  <c:v>1.54E-2</c:v>
                </c:pt>
                <c:pt idx="4">
                  <c:v>7.6899999999999996E-2</c:v>
                </c:pt>
                <c:pt idx="5">
                  <c:v>9.2299999999999993E-2</c:v>
                </c:pt>
                <c:pt idx="6">
                  <c:v>0.1231</c:v>
                </c:pt>
                <c:pt idx="7">
                  <c:v>0.18459999999999999</c:v>
                </c:pt>
                <c:pt idx="8">
                  <c:v>0.18459999999999999</c:v>
                </c:pt>
                <c:pt idx="9">
                  <c:v>0.44619999999999999</c:v>
                </c:pt>
              </c:numCache>
            </c:numRef>
          </c:val>
          <c:extLst>
            <c:ext xmlns:c16="http://schemas.microsoft.com/office/drawing/2014/chart" uri="{C3380CC4-5D6E-409C-BE32-E72D297353CC}">
              <c16:uniqueId val="{00000000-2C7A-4EEA-9D14-81255E3F2D5E}"/>
            </c:ext>
          </c:extLst>
        </c:ser>
        <c:dLbls>
          <c:dLblPos val="outEnd"/>
          <c:showLegendKey val="0"/>
          <c:showVal val="1"/>
          <c:showCatName val="0"/>
          <c:showSerName val="0"/>
          <c:showPercent val="0"/>
          <c:showBubbleSize val="0"/>
        </c:dLbls>
        <c:gapWidth val="182"/>
        <c:axId val="671547632"/>
        <c:axId val="671548944"/>
      </c:barChart>
      <c:catAx>
        <c:axId val="67154763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71548944"/>
        <c:crosses val="autoZero"/>
        <c:auto val="1"/>
        <c:lblAlgn val="ctr"/>
        <c:lblOffset val="100"/>
        <c:noMultiLvlLbl val="0"/>
      </c:catAx>
      <c:valAx>
        <c:axId val="671548944"/>
        <c:scaling>
          <c:orientation val="minMax"/>
        </c:scaling>
        <c:delete val="0"/>
        <c:axPos val="b"/>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71547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aseline="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University</c:v>
                </c:pt>
                <c:pt idx="1">
                  <c:v>Not currently attending education</c:v>
                </c:pt>
                <c:pt idx="2">
                  <c:v>College</c:v>
                </c:pt>
                <c:pt idx="3">
                  <c:v>Secondary school</c:v>
                </c:pt>
                <c:pt idx="4">
                  <c:v>Primary school</c:v>
                </c:pt>
              </c:strCache>
            </c:strRef>
          </c:cat>
          <c:val>
            <c:numRef>
              <c:f>Sheet1!$B$2:$B$6</c:f>
              <c:numCache>
                <c:formatCode>0%</c:formatCode>
                <c:ptCount val="5"/>
                <c:pt idx="0">
                  <c:v>1.3899999999999999E-2</c:v>
                </c:pt>
                <c:pt idx="1">
                  <c:v>2.7799999999999998E-2</c:v>
                </c:pt>
                <c:pt idx="2">
                  <c:v>5.5599999999999997E-2</c:v>
                </c:pt>
                <c:pt idx="3">
                  <c:v>0.43059999999999998</c:v>
                </c:pt>
                <c:pt idx="4">
                  <c:v>0.47220000000000001</c:v>
                </c:pt>
              </c:numCache>
            </c:numRef>
          </c:val>
          <c:extLst>
            <c:ext xmlns:c16="http://schemas.microsoft.com/office/drawing/2014/chart" uri="{C3380CC4-5D6E-409C-BE32-E72D297353CC}">
              <c16:uniqueId val="{00000000-9838-45E3-BE9B-684083444595}"/>
            </c:ext>
          </c:extLst>
        </c:ser>
        <c:dLbls>
          <c:dLblPos val="outEnd"/>
          <c:showLegendKey val="0"/>
          <c:showVal val="1"/>
          <c:showCatName val="0"/>
          <c:showSerName val="0"/>
          <c:showPercent val="0"/>
          <c:showBubbleSize val="0"/>
        </c:dLbls>
        <c:gapWidth val="182"/>
        <c:axId val="680793648"/>
        <c:axId val="680791680"/>
      </c:barChart>
      <c:catAx>
        <c:axId val="680793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80791680"/>
        <c:crosses val="autoZero"/>
        <c:auto val="1"/>
        <c:lblAlgn val="ctr"/>
        <c:lblOffset val="100"/>
        <c:noMultiLvlLbl val="0"/>
      </c:catAx>
      <c:valAx>
        <c:axId val="68079168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80793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aseline="0"/>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Don't know</c:v>
                </c:pt>
                <c:pt idx="1">
                  <c:v>No</c:v>
                </c:pt>
                <c:pt idx="2">
                  <c:v>Yes</c:v>
                </c:pt>
              </c:strCache>
            </c:strRef>
          </c:cat>
          <c:val>
            <c:numRef>
              <c:f>Sheet1!$B$2:$B$4</c:f>
              <c:numCache>
                <c:formatCode>0%</c:formatCode>
                <c:ptCount val="3"/>
                <c:pt idx="0">
                  <c:v>9.7199999999999995E-2</c:v>
                </c:pt>
                <c:pt idx="1">
                  <c:v>0.43059999999999998</c:v>
                </c:pt>
                <c:pt idx="2">
                  <c:v>0.47220000000000001</c:v>
                </c:pt>
              </c:numCache>
            </c:numRef>
          </c:val>
          <c:extLst>
            <c:ext xmlns:c16="http://schemas.microsoft.com/office/drawing/2014/chart" uri="{C3380CC4-5D6E-409C-BE32-E72D297353CC}">
              <c16:uniqueId val="{00000000-3861-4027-9062-ECE76A8156F7}"/>
            </c:ext>
          </c:extLst>
        </c:ser>
        <c:dLbls>
          <c:dLblPos val="outEnd"/>
          <c:showLegendKey val="0"/>
          <c:showVal val="1"/>
          <c:showCatName val="0"/>
          <c:showSerName val="0"/>
          <c:showPercent val="0"/>
          <c:showBubbleSize val="0"/>
        </c:dLbls>
        <c:gapWidth val="182"/>
        <c:axId val="483829784"/>
        <c:axId val="483830768"/>
      </c:barChart>
      <c:catAx>
        <c:axId val="4838297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3830768"/>
        <c:crosses val="autoZero"/>
        <c:auto val="1"/>
        <c:lblAlgn val="ctr"/>
        <c:lblOffset val="100"/>
        <c:noMultiLvlLbl val="0"/>
      </c:catAx>
      <c:valAx>
        <c:axId val="48383076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38297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aseline="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717633682845935"/>
          <c:y val="6.4929982982917245E-2"/>
          <c:w val="0.47329161973864747"/>
          <c:h val="0.75420459424689223"/>
        </c:manualLayout>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Other family member (please specify)</c:v>
                </c:pt>
                <c:pt idx="1">
                  <c:v>Sister</c:v>
                </c:pt>
                <c:pt idx="2">
                  <c:v>Dad</c:v>
                </c:pt>
                <c:pt idx="3">
                  <c:v>Brother</c:v>
                </c:pt>
                <c:pt idx="4">
                  <c:v>Mum</c:v>
                </c:pt>
              </c:strCache>
            </c:strRef>
          </c:cat>
          <c:val>
            <c:numRef>
              <c:f>Sheet1!$B$2:$B$6</c:f>
              <c:numCache>
                <c:formatCode>0%</c:formatCode>
                <c:ptCount val="5"/>
                <c:pt idx="0">
                  <c:v>5.7099999999999998E-2</c:v>
                </c:pt>
                <c:pt idx="1">
                  <c:v>0.1143</c:v>
                </c:pt>
                <c:pt idx="2">
                  <c:v>0.1143</c:v>
                </c:pt>
                <c:pt idx="3">
                  <c:v>0.28570000000000001</c:v>
                </c:pt>
                <c:pt idx="4">
                  <c:v>0.62860000000000005</c:v>
                </c:pt>
              </c:numCache>
            </c:numRef>
          </c:val>
          <c:extLst>
            <c:ext xmlns:c16="http://schemas.microsoft.com/office/drawing/2014/chart" uri="{C3380CC4-5D6E-409C-BE32-E72D297353CC}">
              <c16:uniqueId val="{00000000-674E-429E-9391-B57F459D30B9}"/>
            </c:ext>
          </c:extLst>
        </c:ser>
        <c:dLbls>
          <c:dLblPos val="outEnd"/>
          <c:showLegendKey val="0"/>
          <c:showVal val="1"/>
          <c:showCatName val="0"/>
          <c:showSerName val="0"/>
          <c:showPercent val="0"/>
          <c:showBubbleSize val="0"/>
        </c:dLbls>
        <c:gapWidth val="182"/>
        <c:axId val="287641496"/>
        <c:axId val="287638872"/>
      </c:barChart>
      <c:catAx>
        <c:axId val="2876414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87638872"/>
        <c:crosses val="autoZero"/>
        <c:auto val="1"/>
        <c:lblAlgn val="ctr"/>
        <c:lblOffset val="100"/>
        <c:noMultiLvlLbl val="0"/>
      </c:catAx>
      <c:valAx>
        <c:axId val="287638872"/>
        <c:scaling>
          <c:orientation val="minMax"/>
          <c:max val="0.65000000000000013"/>
          <c:min val="0"/>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87641496"/>
        <c:crosses val="autoZero"/>
        <c:crossBetween val="between"/>
        <c:maj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aseline="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Deaf</c:v>
                </c:pt>
                <c:pt idx="1">
                  <c:v>Drug/alcohol issues</c:v>
                </c:pt>
                <c:pt idx="2">
                  <c:v>Blind</c:v>
                </c:pt>
                <c:pt idx="3">
                  <c:v>Stroke</c:v>
                </c:pt>
                <c:pt idx="4">
                  <c:v>Other (please specify)</c:v>
                </c:pt>
                <c:pt idx="5">
                  <c:v>Physical health</c:v>
                </c:pt>
                <c:pt idx="6">
                  <c:v>Learning disability</c:v>
                </c:pt>
                <c:pt idx="7">
                  <c:v>Autism</c:v>
                </c:pt>
                <c:pt idx="8">
                  <c:v>Long term health condition</c:v>
                </c:pt>
                <c:pt idx="9">
                  <c:v>Physical disability</c:v>
                </c:pt>
                <c:pt idx="10">
                  <c:v>Mental health</c:v>
                </c:pt>
              </c:strCache>
            </c:strRef>
          </c:cat>
          <c:val>
            <c:numRef>
              <c:f>Sheet1!$B$2:$B$12</c:f>
              <c:numCache>
                <c:formatCode>0%</c:formatCode>
                <c:ptCount val="11"/>
                <c:pt idx="0">
                  <c:v>1.41E-2</c:v>
                </c:pt>
                <c:pt idx="1">
                  <c:v>4.2299999999999997E-2</c:v>
                </c:pt>
                <c:pt idx="2">
                  <c:v>7.0400000000000004E-2</c:v>
                </c:pt>
                <c:pt idx="3">
                  <c:v>8.4500000000000006E-2</c:v>
                </c:pt>
                <c:pt idx="4">
                  <c:v>0.11269999999999999</c:v>
                </c:pt>
                <c:pt idx="5">
                  <c:v>0.21129999999999999</c:v>
                </c:pt>
                <c:pt idx="6">
                  <c:v>0.22539999999999999</c:v>
                </c:pt>
                <c:pt idx="7">
                  <c:v>0.29580000000000001</c:v>
                </c:pt>
                <c:pt idx="8">
                  <c:v>0.32390000000000002</c:v>
                </c:pt>
                <c:pt idx="9">
                  <c:v>0.39439999999999997</c:v>
                </c:pt>
                <c:pt idx="10">
                  <c:v>0.43659999999999999</c:v>
                </c:pt>
              </c:numCache>
            </c:numRef>
          </c:val>
          <c:extLst>
            <c:ext xmlns:c16="http://schemas.microsoft.com/office/drawing/2014/chart" uri="{C3380CC4-5D6E-409C-BE32-E72D297353CC}">
              <c16:uniqueId val="{00000000-2EF2-49BE-AF43-032FCB1B00D0}"/>
            </c:ext>
          </c:extLst>
        </c:ser>
        <c:dLbls>
          <c:dLblPos val="outEnd"/>
          <c:showLegendKey val="0"/>
          <c:showVal val="1"/>
          <c:showCatName val="0"/>
          <c:showSerName val="0"/>
          <c:showPercent val="0"/>
          <c:showBubbleSize val="0"/>
        </c:dLbls>
        <c:gapWidth val="182"/>
        <c:axId val="669889504"/>
        <c:axId val="669892128"/>
      </c:barChart>
      <c:catAx>
        <c:axId val="669889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69892128"/>
        <c:crosses val="autoZero"/>
        <c:auto val="1"/>
        <c:lblAlgn val="ctr"/>
        <c:lblOffset val="100"/>
        <c:noMultiLvlLbl val="0"/>
      </c:catAx>
      <c:valAx>
        <c:axId val="66989212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698895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aseline="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None</c:v>
                </c:pt>
                <c:pt idx="1">
                  <c:v>A lot (over 11 hours per week)</c:v>
                </c:pt>
                <c:pt idx="2">
                  <c:v>More than a little bit (5 to 10 hours per week)</c:v>
                </c:pt>
                <c:pt idx="3">
                  <c:v>A little bit (up to 4 hours per week)</c:v>
                </c:pt>
              </c:strCache>
            </c:strRef>
          </c:cat>
          <c:val>
            <c:numRef>
              <c:f>Sheet1!$B$2:$B$5</c:f>
              <c:numCache>
                <c:formatCode>0%</c:formatCode>
                <c:ptCount val="4"/>
                <c:pt idx="0">
                  <c:v>1.41E-2</c:v>
                </c:pt>
                <c:pt idx="1">
                  <c:v>0.28170000000000001</c:v>
                </c:pt>
                <c:pt idx="2">
                  <c:v>0.29580000000000001</c:v>
                </c:pt>
                <c:pt idx="3">
                  <c:v>0.40849999999999997</c:v>
                </c:pt>
              </c:numCache>
            </c:numRef>
          </c:val>
          <c:extLst>
            <c:ext xmlns:c16="http://schemas.microsoft.com/office/drawing/2014/chart" uri="{C3380CC4-5D6E-409C-BE32-E72D297353CC}">
              <c16:uniqueId val="{00000000-AA97-4589-BE18-F07D3C4DFDC9}"/>
            </c:ext>
          </c:extLst>
        </c:ser>
        <c:dLbls>
          <c:dLblPos val="outEnd"/>
          <c:showLegendKey val="0"/>
          <c:showVal val="1"/>
          <c:showCatName val="0"/>
          <c:showSerName val="0"/>
          <c:showPercent val="0"/>
          <c:showBubbleSize val="0"/>
        </c:dLbls>
        <c:gapWidth val="182"/>
        <c:axId val="474501648"/>
        <c:axId val="474496400"/>
      </c:barChart>
      <c:catAx>
        <c:axId val="474501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74496400"/>
        <c:crosses val="autoZero"/>
        <c:auto val="1"/>
        <c:lblAlgn val="ctr"/>
        <c:lblOffset val="100"/>
        <c:noMultiLvlLbl val="0"/>
      </c:catAx>
      <c:valAx>
        <c:axId val="474496400"/>
        <c:scaling>
          <c:orientation val="minMax"/>
          <c:max val="0.5"/>
          <c:min val="0"/>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74501648"/>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aseline="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Other (please specify)</c:v>
                </c:pt>
                <c:pt idx="1">
                  <c:v>Covid 19 impacting ability to care</c:v>
                </c:pt>
                <c:pt idx="2">
                  <c:v>Nothing</c:v>
                </c:pt>
                <c:pt idx="3">
                  <c:v>Lack of support from other people</c:v>
                </c:pt>
                <c:pt idx="4">
                  <c:v>More time taken looking after the person(s)</c:v>
                </c:pt>
                <c:pt idx="5">
                  <c:v>No time to myself</c:v>
                </c:pt>
                <c:pt idx="6">
                  <c:v>Lack of understanding from friends</c:v>
                </c:pt>
                <c:pt idx="7">
                  <c:v>Sometimes feel guilty</c:v>
                </c:pt>
                <c:pt idx="8">
                  <c:v>Loneliness/isolation</c:v>
                </c:pt>
                <c:pt idx="9">
                  <c:v>Increased responsibility</c:v>
                </c:pt>
              </c:strCache>
            </c:strRef>
          </c:cat>
          <c:val>
            <c:numRef>
              <c:f>Sheet1!$B$2:$B$11</c:f>
              <c:numCache>
                <c:formatCode>0%</c:formatCode>
                <c:ptCount val="10"/>
                <c:pt idx="0">
                  <c:v>5.8000000000000003E-2</c:v>
                </c:pt>
                <c:pt idx="1">
                  <c:v>0.1739</c:v>
                </c:pt>
                <c:pt idx="2">
                  <c:v>0.18840000000000001</c:v>
                </c:pt>
                <c:pt idx="3">
                  <c:v>0.21740000000000001</c:v>
                </c:pt>
                <c:pt idx="4">
                  <c:v>0.2319</c:v>
                </c:pt>
                <c:pt idx="5">
                  <c:v>0.2319</c:v>
                </c:pt>
                <c:pt idx="6">
                  <c:v>0.30430000000000001</c:v>
                </c:pt>
                <c:pt idx="7">
                  <c:v>0.31879999999999997</c:v>
                </c:pt>
                <c:pt idx="8">
                  <c:v>0.31879999999999997</c:v>
                </c:pt>
                <c:pt idx="9">
                  <c:v>0.52170000000000005</c:v>
                </c:pt>
              </c:numCache>
            </c:numRef>
          </c:val>
          <c:extLst>
            <c:ext xmlns:c16="http://schemas.microsoft.com/office/drawing/2014/chart" uri="{C3380CC4-5D6E-409C-BE32-E72D297353CC}">
              <c16:uniqueId val="{00000000-626D-4F05-BBE7-6A9A530D2C18}"/>
            </c:ext>
          </c:extLst>
        </c:ser>
        <c:dLbls>
          <c:dLblPos val="outEnd"/>
          <c:showLegendKey val="0"/>
          <c:showVal val="1"/>
          <c:showCatName val="0"/>
          <c:showSerName val="0"/>
          <c:showPercent val="0"/>
          <c:showBubbleSize val="0"/>
        </c:dLbls>
        <c:gapWidth val="182"/>
        <c:axId val="595439040"/>
        <c:axId val="595432152"/>
      </c:barChart>
      <c:catAx>
        <c:axId val="5954390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95432152"/>
        <c:crosses val="autoZero"/>
        <c:auto val="1"/>
        <c:lblAlgn val="ctr"/>
        <c:lblOffset val="100"/>
        <c:noMultiLvlLbl val="0"/>
      </c:catAx>
      <c:valAx>
        <c:axId val="595432152"/>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954390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aseline="0"/>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Other (please specify)</c:v>
                </c:pt>
                <c:pt idx="1">
                  <c:v>Not attended school/college due to caring role</c:v>
                </c:pt>
                <c:pt idx="2">
                  <c:v>Not been able to attend school/college trips for any reason</c:v>
                </c:pt>
                <c:pt idx="3">
                  <c:v>None</c:v>
                </c:pt>
                <c:pt idx="4">
                  <c:v>Not been able to attend after school clubs</c:v>
                </c:pt>
                <c:pt idx="5">
                  <c:v>Not been able to go on holiday due to being a young carer</c:v>
                </c:pt>
                <c:pt idx="6">
                  <c:v>Not been able to complete homework on time</c:v>
                </c:pt>
                <c:pt idx="7">
                  <c:v>Reduced or stopped hobbies/clubs outside school</c:v>
                </c:pt>
                <c:pt idx="8">
                  <c:v>Reduced time with other family members</c:v>
                </c:pt>
                <c:pt idx="9">
                  <c:v>Parents missing your activities/achievements</c:v>
                </c:pt>
                <c:pt idx="10">
                  <c:v>Arrived late at school</c:v>
                </c:pt>
                <c:pt idx="11">
                  <c:v>Not being able to have friends around your home</c:v>
                </c:pt>
                <c:pt idx="12">
                  <c:v>Missed social events e.g. friend's parties</c:v>
                </c:pt>
                <c:pt idx="13">
                  <c:v>Worried about cared for person during the school/college day</c:v>
                </c:pt>
              </c:strCache>
            </c:strRef>
          </c:cat>
          <c:val>
            <c:numRef>
              <c:f>Sheet1!$B$2:$B$15</c:f>
              <c:numCache>
                <c:formatCode>0%</c:formatCode>
                <c:ptCount val="14"/>
                <c:pt idx="0">
                  <c:v>1.43E-2</c:v>
                </c:pt>
                <c:pt idx="1">
                  <c:v>4.2900000000000001E-2</c:v>
                </c:pt>
                <c:pt idx="2">
                  <c:v>5.7099999999999998E-2</c:v>
                </c:pt>
                <c:pt idx="3">
                  <c:v>7.1400000000000005E-2</c:v>
                </c:pt>
                <c:pt idx="4">
                  <c:v>0.1</c:v>
                </c:pt>
                <c:pt idx="5">
                  <c:v>0.15709999999999999</c:v>
                </c:pt>
                <c:pt idx="6">
                  <c:v>0.27139999999999997</c:v>
                </c:pt>
                <c:pt idx="7">
                  <c:v>0.28570000000000001</c:v>
                </c:pt>
                <c:pt idx="8">
                  <c:v>0.3286</c:v>
                </c:pt>
                <c:pt idx="9">
                  <c:v>0.34289999999999998</c:v>
                </c:pt>
                <c:pt idx="10">
                  <c:v>0.4</c:v>
                </c:pt>
                <c:pt idx="11">
                  <c:v>0.44290000000000002</c:v>
                </c:pt>
                <c:pt idx="12">
                  <c:v>0.47139999999999999</c:v>
                </c:pt>
                <c:pt idx="13">
                  <c:v>0.64290000000000003</c:v>
                </c:pt>
              </c:numCache>
            </c:numRef>
          </c:val>
          <c:extLst>
            <c:ext xmlns:c16="http://schemas.microsoft.com/office/drawing/2014/chart" uri="{C3380CC4-5D6E-409C-BE32-E72D297353CC}">
              <c16:uniqueId val="{00000000-22B2-4333-8E67-E6F9A7C90BF2}"/>
            </c:ext>
          </c:extLst>
        </c:ser>
        <c:dLbls>
          <c:dLblPos val="outEnd"/>
          <c:showLegendKey val="0"/>
          <c:showVal val="1"/>
          <c:showCatName val="0"/>
          <c:showSerName val="0"/>
          <c:showPercent val="0"/>
          <c:showBubbleSize val="0"/>
        </c:dLbls>
        <c:gapWidth val="182"/>
        <c:axId val="541199488"/>
        <c:axId val="541194568"/>
      </c:barChart>
      <c:catAx>
        <c:axId val="541199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41194568"/>
        <c:crosses val="autoZero"/>
        <c:auto val="1"/>
        <c:lblAlgn val="ctr"/>
        <c:lblOffset val="100"/>
        <c:noMultiLvlLbl val="0"/>
      </c:catAx>
      <c:valAx>
        <c:axId val="54119456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411994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aseline="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Thurrock</c:v>
                </c:pt>
                <c:pt idx="1">
                  <c:v>Other neighbouring county </c:v>
                </c:pt>
                <c:pt idx="2">
                  <c:v>Southend</c:v>
                </c:pt>
                <c:pt idx="3">
                  <c:v>Brentwood</c:v>
                </c:pt>
                <c:pt idx="4">
                  <c:v>Epping Forest</c:v>
                </c:pt>
                <c:pt idx="5">
                  <c:v>Uttlesford</c:v>
                </c:pt>
                <c:pt idx="6">
                  <c:v>Castle Point</c:v>
                </c:pt>
                <c:pt idx="7">
                  <c:v>Rochford</c:v>
                </c:pt>
                <c:pt idx="8">
                  <c:v>Harlow</c:v>
                </c:pt>
                <c:pt idx="9">
                  <c:v>Maldon</c:v>
                </c:pt>
                <c:pt idx="10">
                  <c:v>Basildon</c:v>
                </c:pt>
                <c:pt idx="11">
                  <c:v>Braintree</c:v>
                </c:pt>
                <c:pt idx="12">
                  <c:v>Chelmsford</c:v>
                </c:pt>
                <c:pt idx="13">
                  <c:v>Colchester</c:v>
                </c:pt>
                <c:pt idx="14">
                  <c:v>Tendring</c:v>
                </c:pt>
              </c:strCache>
            </c:strRef>
          </c:cat>
          <c:val>
            <c:numRef>
              <c:f>Sheet1!$B$2:$B$16</c:f>
              <c:numCache>
                <c:formatCode>0%</c:formatCode>
                <c:ptCount val="15"/>
                <c:pt idx="0">
                  <c:v>5.3E-3</c:v>
                </c:pt>
                <c:pt idx="1">
                  <c:v>5.3E-3</c:v>
                </c:pt>
                <c:pt idx="2">
                  <c:v>1.5800000000000002E-2</c:v>
                </c:pt>
                <c:pt idx="3">
                  <c:v>3.4299999999999997E-2</c:v>
                </c:pt>
                <c:pt idx="4">
                  <c:v>3.6900000000000002E-2</c:v>
                </c:pt>
                <c:pt idx="5">
                  <c:v>3.9600000000000003E-2</c:v>
                </c:pt>
                <c:pt idx="6">
                  <c:v>4.2200000000000001E-2</c:v>
                </c:pt>
                <c:pt idx="7">
                  <c:v>4.2200000000000001E-2</c:v>
                </c:pt>
                <c:pt idx="8">
                  <c:v>4.4900000000000002E-2</c:v>
                </c:pt>
                <c:pt idx="9">
                  <c:v>5.0099999999999999E-2</c:v>
                </c:pt>
                <c:pt idx="10">
                  <c:v>9.2299999999999993E-2</c:v>
                </c:pt>
                <c:pt idx="11">
                  <c:v>0.1003</c:v>
                </c:pt>
                <c:pt idx="12">
                  <c:v>0.1346</c:v>
                </c:pt>
                <c:pt idx="13">
                  <c:v>0.1741</c:v>
                </c:pt>
                <c:pt idx="14">
                  <c:v>0.18210000000000001</c:v>
                </c:pt>
              </c:numCache>
            </c:numRef>
          </c:val>
          <c:extLst>
            <c:ext xmlns:c16="http://schemas.microsoft.com/office/drawing/2014/chart" uri="{C3380CC4-5D6E-409C-BE32-E72D297353CC}">
              <c16:uniqueId val="{00000000-E45A-409A-BA38-71F36DB07E80}"/>
            </c:ext>
          </c:extLst>
        </c:ser>
        <c:dLbls>
          <c:showLegendKey val="0"/>
          <c:showVal val="0"/>
          <c:showCatName val="0"/>
          <c:showSerName val="0"/>
          <c:showPercent val="0"/>
          <c:showBubbleSize val="0"/>
        </c:dLbls>
        <c:gapWidth val="182"/>
        <c:axId val="620862960"/>
        <c:axId val="620863288"/>
      </c:barChart>
      <c:catAx>
        <c:axId val="620862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20863288"/>
        <c:crosses val="autoZero"/>
        <c:auto val="1"/>
        <c:lblAlgn val="ctr"/>
        <c:lblOffset val="100"/>
        <c:noMultiLvlLbl val="0"/>
      </c:catAx>
      <c:valAx>
        <c:axId val="62086328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20862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Doctor</c:v>
                </c:pt>
                <c:pt idx="1">
                  <c:v>Family Solutions worker</c:v>
                </c:pt>
                <c:pt idx="2">
                  <c:v>Other (please specify)</c:v>
                </c:pt>
                <c:pt idx="3">
                  <c:v>Neighbours</c:v>
                </c:pt>
                <c:pt idx="4">
                  <c:v>Counsellor</c:v>
                </c:pt>
                <c:pt idx="5">
                  <c:v>Youth club support worker</c:v>
                </c:pt>
                <c:pt idx="6">
                  <c:v>Social worker</c:v>
                </c:pt>
                <c:pt idx="7">
                  <c:v>Friends</c:v>
                </c:pt>
                <c:pt idx="8">
                  <c:v>School or College</c:v>
                </c:pt>
                <c:pt idx="9">
                  <c:v>Young carers worker</c:v>
                </c:pt>
                <c:pt idx="10">
                  <c:v>Family</c:v>
                </c:pt>
              </c:strCache>
            </c:strRef>
          </c:cat>
          <c:val>
            <c:numRef>
              <c:f>Sheet1!$B$2:$B$12</c:f>
              <c:numCache>
                <c:formatCode>0%</c:formatCode>
                <c:ptCount val="11"/>
                <c:pt idx="0">
                  <c:v>4.5499999999999999E-2</c:v>
                </c:pt>
                <c:pt idx="1">
                  <c:v>6.0600000000000001E-2</c:v>
                </c:pt>
                <c:pt idx="2">
                  <c:v>6.0600000000000001E-2</c:v>
                </c:pt>
                <c:pt idx="3">
                  <c:v>9.0899999999999995E-2</c:v>
                </c:pt>
                <c:pt idx="4">
                  <c:v>0.1212</c:v>
                </c:pt>
                <c:pt idx="5">
                  <c:v>0.1212</c:v>
                </c:pt>
                <c:pt idx="6">
                  <c:v>0.13639999999999999</c:v>
                </c:pt>
                <c:pt idx="7">
                  <c:v>0.31819999999999998</c:v>
                </c:pt>
                <c:pt idx="8">
                  <c:v>0.51519999999999999</c:v>
                </c:pt>
                <c:pt idx="9">
                  <c:v>0.57579999999999998</c:v>
                </c:pt>
                <c:pt idx="10">
                  <c:v>0.77270000000000005</c:v>
                </c:pt>
              </c:numCache>
            </c:numRef>
          </c:val>
          <c:extLst>
            <c:ext xmlns:c16="http://schemas.microsoft.com/office/drawing/2014/chart" uri="{C3380CC4-5D6E-409C-BE32-E72D297353CC}">
              <c16:uniqueId val="{00000000-13D7-4501-9AA0-43AAE7369C57}"/>
            </c:ext>
          </c:extLst>
        </c:ser>
        <c:dLbls>
          <c:dLblPos val="outEnd"/>
          <c:showLegendKey val="0"/>
          <c:showVal val="1"/>
          <c:showCatName val="0"/>
          <c:showSerName val="0"/>
          <c:showPercent val="0"/>
          <c:showBubbleSize val="0"/>
        </c:dLbls>
        <c:gapWidth val="182"/>
        <c:axId val="583843960"/>
        <c:axId val="583846584"/>
      </c:barChart>
      <c:catAx>
        <c:axId val="583843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3846584"/>
        <c:crosses val="autoZero"/>
        <c:auto val="1"/>
        <c:lblAlgn val="ctr"/>
        <c:lblOffset val="100"/>
        <c:noMultiLvlLbl val="0"/>
      </c:catAx>
      <c:valAx>
        <c:axId val="583846584"/>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3843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aseline="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Friend</c:v>
                </c:pt>
                <c:pt idx="1">
                  <c:v>Other (please specify)</c:v>
                </c:pt>
                <c:pt idx="2">
                  <c:v>Child</c:v>
                </c:pt>
                <c:pt idx="3">
                  <c:v>Adult Son/Daughter</c:v>
                </c:pt>
                <c:pt idx="4">
                  <c:v>Other family member</c:v>
                </c:pt>
                <c:pt idx="5">
                  <c:v>Spouse</c:v>
                </c:pt>
              </c:strCache>
            </c:strRef>
          </c:cat>
          <c:val>
            <c:numRef>
              <c:f>Sheet1!$B$2:$B$7</c:f>
              <c:numCache>
                <c:formatCode>0%</c:formatCode>
                <c:ptCount val="6"/>
                <c:pt idx="0">
                  <c:v>1.3100000000000001E-2</c:v>
                </c:pt>
                <c:pt idx="1">
                  <c:v>2.6100000000000002E-2</c:v>
                </c:pt>
                <c:pt idx="2">
                  <c:v>0.1123</c:v>
                </c:pt>
                <c:pt idx="3">
                  <c:v>0.15670000000000001</c:v>
                </c:pt>
                <c:pt idx="4">
                  <c:v>0.36809999999999998</c:v>
                </c:pt>
                <c:pt idx="5">
                  <c:v>0.4491</c:v>
                </c:pt>
              </c:numCache>
            </c:numRef>
          </c:val>
          <c:extLst>
            <c:ext xmlns:c16="http://schemas.microsoft.com/office/drawing/2014/chart" uri="{C3380CC4-5D6E-409C-BE32-E72D297353CC}">
              <c16:uniqueId val="{00000000-B89C-49AE-A7BF-15540C10EBFA}"/>
            </c:ext>
          </c:extLst>
        </c:ser>
        <c:dLbls>
          <c:showLegendKey val="0"/>
          <c:showVal val="0"/>
          <c:showCatName val="0"/>
          <c:showSerName val="0"/>
          <c:showPercent val="0"/>
          <c:showBubbleSize val="0"/>
        </c:dLbls>
        <c:gapWidth val="182"/>
        <c:axId val="733970000"/>
        <c:axId val="733970328"/>
      </c:barChart>
      <c:catAx>
        <c:axId val="733970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33970328"/>
        <c:crosses val="autoZero"/>
        <c:auto val="1"/>
        <c:lblAlgn val="ctr"/>
        <c:lblOffset val="100"/>
        <c:noMultiLvlLbl val="0"/>
      </c:catAx>
      <c:valAx>
        <c:axId val="73397032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33970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Drug/alcohol issues</c:v>
                </c:pt>
                <c:pt idx="1">
                  <c:v>Disability after an accident</c:v>
                </c:pt>
                <c:pt idx="2">
                  <c:v>Acquired brain injury</c:v>
                </c:pt>
                <c:pt idx="3">
                  <c:v>Other (please specify)</c:v>
                </c:pt>
                <c:pt idx="4">
                  <c:v>Physical sensory impairment</c:v>
                </c:pt>
                <c:pt idx="5">
                  <c:v>Learning disability</c:v>
                </c:pt>
                <c:pt idx="6">
                  <c:v>Neurological (not dementia)</c:v>
                </c:pt>
                <c:pt idx="7">
                  <c:v>Chronic illness</c:v>
                </c:pt>
                <c:pt idx="8">
                  <c:v>Autism</c:v>
                </c:pt>
                <c:pt idx="9">
                  <c:v>Communication difficulties</c:v>
                </c:pt>
                <c:pt idx="10">
                  <c:v>Mental health</c:v>
                </c:pt>
                <c:pt idx="11">
                  <c:v>Long term physical disability</c:v>
                </c:pt>
                <c:pt idx="12">
                  <c:v>Elderly/frail</c:v>
                </c:pt>
                <c:pt idx="13">
                  <c:v>Long term health condition</c:v>
                </c:pt>
                <c:pt idx="14">
                  <c:v>Dementia</c:v>
                </c:pt>
              </c:strCache>
            </c:strRef>
          </c:cat>
          <c:val>
            <c:numRef>
              <c:f>Sheet1!$B$2:$B$16</c:f>
              <c:numCache>
                <c:formatCode>0%</c:formatCode>
                <c:ptCount val="15"/>
                <c:pt idx="0">
                  <c:v>1.0500000000000001E-2</c:v>
                </c:pt>
                <c:pt idx="1">
                  <c:v>3.1399999999999997E-2</c:v>
                </c:pt>
                <c:pt idx="2">
                  <c:v>4.4499999999999998E-2</c:v>
                </c:pt>
                <c:pt idx="3">
                  <c:v>4.9700000000000001E-2</c:v>
                </c:pt>
                <c:pt idx="4">
                  <c:v>0.1047</c:v>
                </c:pt>
                <c:pt idx="5">
                  <c:v>0.14660000000000001</c:v>
                </c:pt>
                <c:pt idx="6">
                  <c:v>0.1492</c:v>
                </c:pt>
                <c:pt idx="7">
                  <c:v>0.1492</c:v>
                </c:pt>
                <c:pt idx="8">
                  <c:v>0.16750000000000001</c:v>
                </c:pt>
                <c:pt idx="9">
                  <c:v>0.16750000000000001</c:v>
                </c:pt>
                <c:pt idx="10">
                  <c:v>0.25390000000000001</c:v>
                </c:pt>
                <c:pt idx="11">
                  <c:v>0.28270000000000001</c:v>
                </c:pt>
                <c:pt idx="12">
                  <c:v>0.36909999999999998</c:v>
                </c:pt>
                <c:pt idx="13">
                  <c:v>0.38219999999999998</c:v>
                </c:pt>
                <c:pt idx="14">
                  <c:v>0.39529999999999998</c:v>
                </c:pt>
              </c:numCache>
            </c:numRef>
          </c:val>
          <c:extLst>
            <c:ext xmlns:c16="http://schemas.microsoft.com/office/drawing/2014/chart" uri="{C3380CC4-5D6E-409C-BE32-E72D297353CC}">
              <c16:uniqueId val="{00000000-90BE-49D0-8DA6-12515EED7D74}"/>
            </c:ext>
          </c:extLst>
        </c:ser>
        <c:dLbls>
          <c:showLegendKey val="0"/>
          <c:showVal val="0"/>
          <c:showCatName val="0"/>
          <c:showSerName val="0"/>
          <c:showPercent val="0"/>
          <c:showBubbleSize val="0"/>
        </c:dLbls>
        <c:gapWidth val="182"/>
        <c:axId val="682617776"/>
        <c:axId val="682617120"/>
      </c:barChart>
      <c:catAx>
        <c:axId val="682617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82617120"/>
        <c:crosses val="autoZero"/>
        <c:auto val="1"/>
        <c:lblAlgn val="ctr"/>
        <c:lblOffset val="100"/>
        <c:noMultiLvlLbl val="0"/>
      </c:catAx>
      <c:valAx>
        <c:axId val="682617120"/>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682617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837997457012821E-2"/>
          <c:y val="6.8405046010595189E-2"/>
          <c:w val="0.78635996339999759"/>
          <c:h val="0.79490923477914277"/>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Sheet1!$A$3:$A$7</c:f>
              <c:strCache>
                <c:ptCount val="5"/>
                <c:pt idx="0">
                  <c:v>up to 4 hours</c:v>
                </c:pt>
                <c:pt idx="1">
                  <c:v>5-19 hours</c:v>
                </c:pt>
                <c:pt idx="2">
                  <c:v>20-34 hours</c:v>
                </c:pt>
                <c:pt idx="3">
                  <c:v>35-49 hours</c:v>
                </c:pt>
                <c:pt idx="4">
                  <c:v>50+ hours</c:v>
                </c:pt>
              </c:strCache>
            </c:strRef>
          </c:cat>
          <c:val>
            <c:numRef>
              <c:f>Sheet1!$B$3:$B$7</c:f>
              <c:numCache>
                <c:formatCode>0%</c:formatCode>
                <c:ptCount val="5"/>
                <c:pt idx="0">
                  <c:v>2.87E-2</c:v>
                </c:pt>
                <c:pt idx="1">
                  <c:v>0.15670000000000001</c:v>
                </c:pt>
                <c:pt idx="2">
                  <c:v>0.10970000000000001</c:v>
                </c:pt>
                <c:pt idx="3">
                  <c:v>9.6600000000000005E-2</c:v>
                </c:pt>
                <c:pt idx="4">
                  <c:v>0.60840000000000005</c:v>
                </c:pt>
              </c:numCache>
            </c:numRef>
          </c:val>
          <c:extLst>
            <c:ext xmlns:c16="http://schemas.microsoft.com/office/drawing/2014/chart" uri="{C3380CC4-5D6E-409C-BE32-E72D297353CC}">
              <c16:uniqueId val="{00000000-E0E7-4F12-B6C2-FDEC35116CBA}"/>
            </c:ext>
          </c:extLst>
        </c:ser>
        <c:dLbls>
          <c:showLegendKey val="0"/>
          <c:showVal val="0"/>
          <c:showCatName val="0"/>
          <c:showSerName val="0"/>
          <c:showPercent val="0"/>
          <c:showBubbleSize val="0"/>
        </c:dLbls>
        <c:gapWidth val="219"/>
        <c:overlap val="-27"/>
        <c:axId val="757030776"/>
        <c:axId val="757028808"/>
      </c:barChart>
      <c:catAx>
        <c:axId val="757030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57028808"/>
        <c:crosses val="autoZero"/>
        <c:auto val="1"/>
        <c:lblAlgn val="ctr"/>
        <c:lblOffset val="100"/>
        <c:noMultiLvlLbl val="0"/>
      </c:catAx>
      <c:valAx>
        <c:axId val="75702880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57030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Sheet1!$A$4:$A$13</c:f>
              <c:strCache>
                <c:ptCount val="10"/>
                <c:pt idx="0">
                  <c:v>Children's social care</c:v>
                </c:pt>
                <c:pt idx="1">
                  <c:v>Community groups</c:v>
                </c:pt>
                <c:pt idx="2">
                  <c:v>Neighbours</c:v>
                </c:pt>
                <c:pt idx="3">
                  <c:v>I don't know where to go for support</c:v>
                </c:pt>
                <c:pt idx="4">
                  <c:v>Other (please specify)</c:v>
                </c:pt>
                <c:pt idx="5">
                  <c:v>Community health services (i.e. pharmacy, district nurse)</c:v>
                </c:pt>
                <c:pt idx="6">
                  <c:v>Adult social care</c:v>
                </c:pt>
                <c:pt idx="7">
                  <c:v>GP</c:v>
                </c:pt>
                <c:pt idx="8">
                  <c:v>Carers organisations</c:v>
                </c:pt>
                <c:pt idx="9">
                  <c:v>Family/friends</c:v>
                </c:pt>
              </c:strCache>
            </c:strRef>
          </c:cat>
          <c:val>
            <c:numRef>
              <c:f>Sheet1!$B$4:$B$13</c:f>
              <c:numCache>
                <c:formatCode>0%</c:formatCode>
                <c:ptCount val="10"/>
                <c:pt idx="0">
                  <c:v>2.7199999999999998E-2</c:v>
                </c:pt>
                <c:pt idx="1">
                  <c:v>5.16E-2</c:v>
                </c:pt>
                <c:pt idx="2">
                  <c:v>9.5100000000000004E-2</c:v>
                </c:pt>
                <c:pt idx="3">
                  <c:v>0.13039999999999999</c:v>
                </c:pt>
                <c:pt idx="4">
                  <c:v>0.13039999999999999</c:v>
                </c:pt>
                <c:pt idx="5">
                  <c:v>0.2011</c:v>
                </c:pt>
                <c:pt idx="6">
                  <c:v>0.2364</c:v>
                </c:pt>
                <c:pt idx="7">
                  <c:v>0.3125</c:v>
                </c:pt>
                <c:pt idx="8">
                  <c:v>0.3478</c:v>
                </c:pt>
                <c:pt idx="9">
                  <c:v>0.4783</c:v>
                </c:pt>
              </c:numCache>
            </c:numRef>
          </c:val>
          <c:extLst>
            <c:ext xmlns:c16="http://schemas.microsoft.com/office/drawing/2014/chart" uri="{C3380CC4-5D6E-409C-BE32-E72D297353CC}">
              <c16:uniqueId val="{00000000-0CC5-4E7C-925B-5BAA8B0EE8C3}"/>
            </c:ext>
          </c:extLst>
        </c:ser>
        <c:dLbls>
          <c:showLegendKey val="0"/>
          <c:showVal val="0"/>
          <c:showCatName val="0"/>
          <c:showSerName val="0"/>
          <c:showPercent val="0"/>
          <c:showBubbleSize val="0"/>
        </c:dLbls>
        <c:gapWidth val="182"/>
        <c:axId val="757027168"/>
        <c:axId val="757024544"/>
      </c:barChart>
      <c:catAx>
        <c:axId val="7570271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57024544"/>
        <c:crosses val="autoZero"/>
        <c:auto val="1"/>
        <c:lblAlgn val="ctr"/>
        <c:lblOffset val="100"/>
        <c:noMultiLvlLbl val="0"/>
      </c:catAx>
      <c:valAx>
        <c:axId val="757024544"/>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57027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Called in sick to work</c:v>
                </c:pt>
                <c:pt idx="1">
                  <c:v>Other (please specify)</c:v>
                </c:pt>
                <c:pt idx="2">
                  <c:v>Been late for work</c:v>
                </c:pt>
                <c:pt idx="3">
                  <c:v>Missed own GP/health appointment</c:v>
                </c:pt>
                <c:pt idx="4">
                  <c:v>Missed other personal appointments (e.g. hair)</c:v>
                </c:pt>
                <c:pt idx="5">
                  <c:v>Reduced or stopped exercise</c:v>
                </c:pt>
                <c:pt idx="6">
                  <c:v>Reduced or stopped hobbies/clubs</c:v>
                </c:pt>
                <c:pt idx="7">
                  <c:v>Reduced time for other family members</c:v>
                </c:pt>
                <c:pt idx="8">
                  <c:v>Missed social events</c:v>
                </c:pt>
              </c:strCache>
            </c:strRef>
          </c:cat>
          <c:val>
            <c:numRef>
              <c:f>Sheet1!$B$2:$B$10</c:f>
              <c:numCache>
                <c:formatCode>0%</c:formatCode>
                <c:ptCount val="9"/>
                <c:pt idx="0">
                  <c:v>0.12330000000000001</c:v>
                </c:pt>
                <c:pt idx="1">
                  <c:v>0.12870000000000001</c:v>
                </c:pt>
                <c:pt idx="2">
                  <c:v>0.15010000000000001</c:v>
                </c:pt>
                <c:pt idx="3">
                  <c:v>0.31640000000000001</c:v>
                </c:pt>
                <c:pt idx="4">
                  <c:v>0.45040000000000002</c:v>
                </c:pt>
                <c:pt idx="5">
                  <c:v>0.65949999999999998</c:v>
                </c:pt>
                <c:pt idx="6">
                  <c:v>0.68899999999999995</c:v>
                </c:pt>
                <c:pt idx="7">
                  <c:v>0.72389999999999999</c:v>
                </c:pt>
                <c:pt idx="8">
                  <c:v>0.84450000000000003</c:v>
                </c:pt>
              </c:numCache>
            </c:numRef>
          </c:val>
          <c:extLst>
            <c:ext xmlns:c16="http://schemas.microsoft.com/office/drawing/2014/chart" uri="{C3380CC4-5D6E-409C-BE32-E72D297353CC}">
              <c16:uniqueId val="{00000000-E01A-4B9B-B402-919C00359F22}"/>
            </c:ext>
          </c:extLst>
        </c:ser>
        <c:dLbls>
          <c:showLegendKey val="0"/>
          <c:showVal val="0"/>
          <c:showCatName val="0"/>
          <c:showSerName val="0"/>
          <c:showPercent val="0"/>
          <c:showBubbleSize val="0"/>
        </c:dLbls>
        <c:gapWidth val="182"/>
        <c:axId val="733981480"/>
        <c:axId val="733981808"/>
      </c:barChart>
      <c:catAx>
        <c:axId val="7339814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33981808"/>
        <c:crosses val="autoZero"/>
        <c:auto val="1"/>
        <c:lblAlgn val="ctr"/>
        <c:lblOffset val="100"/>
        <c:noMultiLvlLbl val="0"/>
      </c:catAx>
      <c:valAx>
        <c:axId val="73398180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33981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Other (please specify)</c:v>
                </c:pt>
                <c:pt idx="1">
                  <c:v>Lack of understanding from employers</c:v>
                </c:pt>
                <c:pt idx="2">
                  <c:v>Worrying about my personal safety</c:v>
                </c:pt>
                <c:pt idx="3">
                  <c:v>Covid-19 restrictions impacting ability to care</c:v>
                </c:pt>
                <c:pt idx="4">
                  <c:v>Lack of support from services I am entitled to</c:v>
                </c:pt>
                <c:pt idx="5">
                  <c:v>Impact on ability to work</c:v>
                </c:pt>
                <c:pt idx="6">
                  <c:v>Financial concerns</c:v>
                </c:pt>
                <c:pt idx="7">
                  <c:v>Poor physical health</c:v>
                </c:pt>
                <c:pt idx="8">
                  <c:v>Poor mental health</c:v>
                </c:pt>
                <c:pt idx="9">
                  <c:v>Feeling of guilt</c:v>
                </c:pt>
                <c:pt idx="10">
                  <c:v>Loneliness/isolation</c:v>
                </c:pt>
                <c:pt idx="11">
                  <c:v>No time to myself</c:v>
                </c:pt>
                <c:pt idx="12">
                  <c:v>More time taken looking after the person(s)</c:v>
                </c:pt>
                <c:pt idx="13">
                  <c:v>Increased responsibility</c:v>
                </c:pt>
              </c:strCache>
            </c:strRef>
          </c:cat>
          <c:val>
            <c:numRef>
              <c:f>Sheet1!$B$2:$B$15</c:f>
              <c:numCache>
                <c:formatCode>0%</c:formatCode>
                <c:ptCount val="14"/>
                <c:pt idx="0">
                  <c:v>4.4499999999999998E-2</c:v>
                </c:pt>
                <c:pt idx="1">
                  <c:v>7.0699999999999999E-2</c:v>
                </c:pt>
                <c:pt idx="2">
                  <c:v>0.1178</c:v>
                </c:pt>
                <c:pt idx="3">
                  <c:v>0.27489999999999998</c:v>
                </c:pt>
                <c:pt idx="4">
                  <c:v>0.34289999999999998</c:v>
                </c:pt>
                <c:pt idx="5">
                  <c:v>0.35599999999999998</c:v>
                </c:pt>
                <c:pt idx="6">
                  <c:v>0.377</c:v>
                </c:pt>
                <c:pt idx="7">
                  <c:v>0.41099999999999998</c:v>
                </c:pt>
                <c:pt idx="8">
                  <c:v>0.50519999999999998</c:v>
                </c:pt>
                <c:pt idx="9">
                  <c:v>0.52090000000000003</c:v>
                </c:pt>
                <c:pt idx="10">
                  <c:v>0.54710000000000003</c:v>
                </c:pt>
                <c:pt idx="11">
                  <c:v>0.73560000000000003</c:v>
                </c:pt>
                <c:pt idx="12">
                  <c:v>0.77490000000000003</c:v>
                </c:pt>
                <c:pt idx="13">
                  <c:v>0.84030000000000005</c:v>
                </c:pt>
              </c:numCache>
            </c:numRef>
          </c:val>
          <c:extLst>
            <c:ext xmlns:c16="http://schemas.microsoft.com/office/drawing/2014/chart" uri="{C3380CC4-5D6E-409C-BE32-E72D297353CC}">
              <c16:uniqueId val="{00000000-6042-4C1E-9A2E-6D659671DB42}"/>
            </c:ext>
          </c:extLst>
        </c:ser>
        <c:dLbls>
          <c:showLegendKey val="0"/>
          <c:showVal val="0"/>
          <c:showCatName val="0"/>
          <c:showSerName val="0"/>
          <c:showPercent val="0"/>
          <c:showBubbleSize val="0"/>
        </c:dLbls>
        <c:gapWidth val="182"/>
        <c:axId val="736820032"/>
        <c:axId val="736824952"/>
      </c:barChart>
      <c:catAx>
        <c:axId val="736820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36824952"/>
        <c:crosses val="autoZero"/>
        <c:auto val="1"/>
        <c:lblAlgn val="ctr"/>
        <c:lblOffset val="100"/>
        <c:noMultiLvlLbl val="0"/>
      </c:catAx>
      <c:valAx>
        <c:axId val="736824952"/>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36820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078382628821625"/>
          <c:y val="2.8555286468596133E-2"/>
          <c:w val="0.49300421279938172"/>
          <c:h val="0.85291104486593528"/>
        </c:manualLayout>
      </c:layout>
      <c:barChart>
        <c:barDir val="bar"/>
        <c:grouping val="stacked"/>
        <c:varyColors val="0"/>
        <c:ser>
          <c:idx val="0"/>
          <c:order val="0"/>
          <c:tx>
            <c:strRef>
              <c:f>Sheet1!$B$17</c:f>
              <c:strCache>
                <c:ptCount val="1"/>
                <c:pt idx="0">
                  <c:v>Strongly agree</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Sheet1!$A$18:$A$26</c:f>
              <c:strCache>
                <c:ptCount val="9"/>
                <c:pt idx="0">
                  <c:v>My employer understands and supports my needs as a carer</c:v>
                </c:pt>
                <c:pt idx="1">
                  <c:v>For me to access similar training that is offered to paid carers</c:v>
                </c:pt>
                <c:pt idx="2">
                  <c:v>Practical information and support for me, e.g. planning, finances</c:v>
                </c:pt>
                <c:pt idx="3">
                  <c:v>Support to enable me to spend quality time with the person I care for</c:v>
                </c:pt>
                <c:pt idx="4">
                  <c:v>Alternative care &amp; provision for the person I care for to help me/them have a break</c:v>
                </c:pt>
                <c:pt idx="5">
                  <c:v>Improved carers assessment process</c:v>
                </c:pt>
                <c:pt idx="6">
                  <c:v>My needs are identified and understood earlier</c:v>
                </c:pt>
                <c:pt idx="7">
                  <c:v>Informing and educating the wider public on carers/caring</c:v>
                </c:pt>
                <c:pt idx="8">
                  <c:v>Being directly involved in planning for those I am caring for</c:v>
                </c:pt>
              </c:strCache>
            </c:strRef>
          </c:cat>
          <c:val>
            <c:numRef>
              <c:f>Sheet1!$B$18:$B$26</c:f>
              <c:numCache>
                <c:formatCode>0%</c:formatCode>
                <c:ptCount val="9"/>
                <c:pt idx="0">
                  <c:v>0.30368098159509205</c:v>
                </c:pt>
                <c:pt idx="1">
                  <c:v>0.30270270270270272</c:v>
                </c:pt>
                <c:pt idx="2">
                  <c:v>0.37967914438502676</c:v>
                </c:pt>
                <c:pt idx="3">
                  <c:v>0.37301587301587302</c:v>
                </c:pt>
                <c:pt idx="4">
                  <c:v>0.53926701570680624</c:v>
                </c:pt>
                <c:pt idx="5">
                  <c:v>0.56064690026954178</c:v>
                </c:pt>
                <c:pt idx="6">
                  <c:v>0.49197860962566847</c:v>
                </c:pt>
                <c:pt idx="7">
                  <c:v>0.53494623655913975</c:v>
                </c:pt>
                <c:pt idx="8">
                  <c:v>0.58152173913043481</c:v>
                </c:pt>
              </c:numCache>
            </c:numRef>
          </c:val>
          <c:extLst>
            <c:ext xmlns:c16="http://schemas.microsoft.com/office/drawing/2014/chart" uri="{C3380CC4-5D6E-409C-BE32-E72D297353CC}">
              <c16:uniqueId val="{00000000-D165-44DC-8707-F4FBE5FE8796}"/>
            </c:ext>
          </c:extLst>
        </c:ser>
        <c:ser>
          <c:idx val="1"/>
          <c:order val="1"/>
          <c:tx>
            <c:strRef>
              <c:f>Sheet1!$C$17</c:f>
              <c:strCache>
                <c:ptCount val="1"/>
                <c:pt idx="0">
                  <c:v>Agree</c:v>
                </c:pt>
              </c:strCache>
            </c:strRef>
          </c:tx>
          <c:spPr>
            <a:solidFill>
              <a:srgbClr val="009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Sheet1!$A$18:$A$26</c:f>
              <c:strCache>
                <c:ptCount val="9"/>
                <c:pt idx="0">
                  <c:v>My employer understands and supports my needs as a carer</c:v>
                </c:pt>
                <c:pt idx="1">
                  <c:v>For me to access similar training that is offered to paid carers</c:v>
                </c:pt>
                <c:pt idx="2">
                  <c:v>Practical information and support for me, e.g. planning, finances</c:v>
                </c:pt>
                <c:pt idx="3">
                  <c:v>Support to enable me to spend quality time with the person I care for</c:v>
                </c:pt>
                <c:pt idx="4">
                  <c:v>Alternative care &amp; provision for the person I care for to help me/them have a break</c:v>
                </c:pt>
                <c:pt idx="5">
                  <c:v>Improved carers assessment process</c:v>
                </c:pt>
                <c:pt idx="6">
                  <c:v>My needs are identified and understood earlier</c:v>
                </c:pt>
                <c:pt idx="7">
                  <c:v>Informing and educating the wider public on carers/caring</c:v>
                </c:pt>
                <c:pt idx="8">
                  <c:v>Being directly involved in planning for those I am caring for</c:v>
                </c:pt>
              </c:strCache>
            </c:strRef>
          </c:cat>
          <c:val>
            <c:numRef>
              <c:f>Sheet1!$C$18:$C$26</c:f>
              <c:numCache>
                <c:formatCode>0%</c:formatCode>
                <c:ptCount val="9"/>
                <c:pt idx="0">
                  <c:v>0.15644171779141106</c:v>
                </c:pt>
                <c:pt idx="1">
                  <c:v>0.24054054054054055</c:v>
                </c:pt>
                <c:pt idx="2">
                  <c:v>0.30748663101604279</c:v>
                </c:pt>
                <c:pt idx="3">
                  <c:v>0.34920634920634919</c:v>
                </c:pt>
                <c:pt idx="4">
                  <c:v>0.21989528795811519</c:v>
                </c:pt>
                <c:pt idx="5">
                  <c:v>0.21293800539083557</c:v>
                </c:pt>
                <c:pt idx="6">
                  <c:v>0.30748663101604279</c:v>
                </c:pt>
                <c:pt idx="7">
                  <c:v>0.30913978494623656</c:v>
                </c:pt>
                <c:pt idx="8">
                  <c:v>0.27717391304347827</c:v>
                </c:pt>
              </c:numCache>
            </c:numRef>
          </c:val>
          <c:extLst>
            <c:ext xmlns:c16="http://schemas.microsoft.com/office/drawing/2014/chart" uri="{C3380CC4-5D6E-409C-BE32-E72D297353CC}">
              <c16:uniqueId val="{00000001-D165-44DC-8707-F4FBE5FE8796}"/>
            </c:ext>
          </c:extLst>
        </c:ser>
        <c:ser>
          <c:idx val="2"/>
          <c:order val="2"/>
          <c:tx>
            <c:strRef>
              <c:f>Sheet1!$D$17</c:f>
              <c:strCache>
                <c:ptCount val="1"/>
                <c:pt idx="0">
                  <c:v>Neither agree nor disagree</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Sheet1!$A$18:$A$26</c:f>
              <c:strCache>
                <c:ptCount val="9"/>
                <c:pt idx="0">
                  <c:v>My employer understands and supports my needs as a carer</c:v>
                </c:pt>
                <c:pt idx="1">
                  <c:v>For me to access similar training that is offered to paid carers</c:v>
                </c:pt>
                <c:pt idx="2">
                  <c:v>Practical information and support for me, e.g. planning, finances</c:v>
                </c:pt>
                <c:pt idx="3">
                  <c:v>Support to enable me to spend quality time with the person I care for</c:v>
                </c:pt>
                <c:pt idx="4">
                  <c:v>Alternative care &amp; provision for the person I care for to help me/them have a break</c:v>
                </c:pt>
                <c:pt idx="5">
                  <c:v>Improved carers assessment process</c:v>
                </c:pt>
                <c:pt idx="6">
                  <c:v>My needs are identified and understood earlier</c:v>
                </c:pt>
                <c:pt idx="7">
                  <c:v>Informing and educating the wider public on carers/caring</c:v>
                </c:pt>
                <c:pt idx="8">
                  <c:v>Being directly involved in planning for those I am caring for</c:v>
                </c:pt>
              </c:strCache>
            </c:strRef>
          </c:cat>
          <c:val>
            <c:numRef>
              <c:f>Sheet1!$D$18:$D$26</c:f>
              <c:numCache>
                <c:formatCode>0%</c:formatCode>
                <c:ptCount val="9"/>
                <c:pt idx="0">
                  <c:v>0.48773006134969327</c:v>
                </c:pt>
                <c:pt idx="1">
                  <c:v>0.33513513513513515</c:v>
                </c:pt>
                <c:pt idx="2">
                  <c:v>0.25668449197860965</c:v>
                </c:pt>
                <c:pt idx="3">
                  <c:v>0.23015873015873015</c:v>
                </c:pt>
                <c:pt idx="4">
                  <c:v>0.18848167539267016</c:v>
                </c:pt>
                <c:pt idx="5">
                  <c:v>0.18059299191374664</c:v>
                </c:pt>
                <c:pt idx="6">
                  <c:v>0.13101604278074866</c:v>
                </c:pt>
                <c:pt idx="7">
                  <c:v>0.11827956989247312</c:v>
                </c:pt>
                <c:pt idx="8">
                  <c:v>0.11956521739130435</c:v>
                </c:pt>
              </c:numCache>
            </c:numRef>
          </c:val>
          <c:extLst>
            <c:ext xmlns:c16="http://schemas.microsoft.com/office/drawing/2014/chart" uri="{C3380CC4-5D6E-409C-BE32-E72D297353CC}">
              <c16:uniqueId val="{00000002-D165-44DC-8707-F4FBE5FE8796}"/>
            </c:ext>
          </c:extLst>
        </c:ser>
        <c:ser>
          <c:idx val="3"/>
          <c:order val="3"/>
          <c:tx>
            <c:strRef>
              <c:f>Sheet1!$E$17</c:f>
              <c:strCache>
                <c:ptCount val="1"/>
                <c:pt idx="0">
                  <c:v>Disagree</c:v>
                </c:pt>
              </c:strCache>
            </c:strRef>
          </c:tx>
          <c:spPr>
            <a:solidFill>
              <a:srgbClr val="EA5B0C"/>
            </a:solidFill>
            <a:ln>
              <a:noFill/>
            </a:ln>
            <a:effectLst/>
          </c:spPr>
          <c:invertIfNegative val="0"/>
          <c:cat>
            <c:strRef>
              <c:f>Sheet1!$A$18:$A$26</c:f>
              <c:strCache>
                <c:ptCount val="9"/>
                <c:pt idx="0">
                  <c:v>My employer understands and supports my needs as a carer</c:v>
                </c:pt>
                <c:pt idx="1">
                  <c:v>For me to access similar training that is offered to paid carers</c:v>
                </c:pt>
                <c:pt idx="2">
                  <c:v>Practical information and support for me, e.g. planning, finances</c:v>
                </c:pt>
                <c:pt idx="3">
                  <c:v>Support to enable me to spend quality time with the person I care for</c:v>
                </c:pt>
                <c:pt idx="4">
                  <c:v>Alternative care &amp; provision for the person I care for to help me/them have a break</c:v>
                </c:pt>
                <c:pt idx="5">
                  <c:v>Improved carers assessment process</c:v>
                </c:pt>
                <c:pt idx="6">
                  <c:v>My needs are identified and understood earlier</c:v>
                </c:pt>
                <c:pt idx="7">
                  <c:v>Informing and educating the wider public on carers/caring</c:v>
                </c:pt>
                <c:pt idx="8">
                  <c:v>Being directly involved in planning for those I am caring for</c:v>
                </c:pt>
              </c:strCache>
            </c:strRef>
          </c:cat>
          <c:val>
            <c:numRef>
              <c:f>Sheet1!$E$18:$E$26</c:f>
              <c:numCache>
                <c:formatCode>0%</c:formatCode>
                <c:ptCount val="9"/>
                <c:pt idx="0">
                  <c:v>1.5337423312883436E-2</c:v>
                </c:pt>
                <c:pt idx="1">
                  <c:v>7.567567567567568E-2</c:v>
                </c:pt>
                <c:pt idx="2">
                  <c:v>2.9411764705882353E-2</c:v>
                </c:pt>
                <c:pt idx="3">
                  <c:v>3.439153439153439E-2</c:v>
                </c:pt>
                <c:pt idx="4">
                  <c:v>2.6178010471204188E-2</c:v>
                </c:pt>
                <c:pt idx="5">
                  <c:v>1.6172506738544475E-2</c:v>
                </c:pt>
                <c:pt idx="6">
                  <c:v>4.0106951871657755E-2</c:v>
                </c:pt>
                <c:pt idx="7">
                  <c:v>1.3440860215053764E-2</c:v>
                </c:pt>
                <c:pt idx="8">
                  <c:v>8.152173913043478E-3</c:v>
                </c:pt>
              </c:numCache>
            </c:numRef>
          </c:val>
          <c:extLst>
            <c:ext xmlns:c16="http://schemas.microsoft.com/office/drawing/2014/chart" uri="{C3380CC4-5D6E-409C-BE32-E72D297353CC}">
              <c16:uniqueId val="{00000003-D165-44DC-8707-F4FBE5FE8796}"/>
            </c:ext>
          </c:extLst>
        </c:ser>
        <c:ser>
          <c:idx val="4"/>
          <c:order val="4"/>
          <c:tx>
            <c:strRef>
              <c:f>Sheet1!$F$17</c:f>
              <c:strCache>
                <c:ptCount val="1"/>
                <c:pt idx="0">
                  <c:v>Strongly disagree</c:v>
                </c:pt>
              </c:strCache>
            </c:strRef>
          </c:tx>
          <c:spPr>
            <a:solidFill>
              <a:srgbClr val="C00000"/>
            </a:solidFill>
            <a:ln>
              <a:noFill/>
            </a:ln>
            <a:effectLst/>
          </c:spPr>
          <c:invertIfNegative val="0"/>
          <c:cat>
            <c:strRef>
              <c:f>Sheet1!$A$18:$A$26</c:f>
              <c:strCache>
                <c:ptCount val="9"/>
                <c:pt idx="0">
                  <c:v>My employer understands and supports my needs as a carer</c:v>
                </c:pt>
                <c:pt idx="1">
                  <c:v>For me to access similar training that is offered to paid carers</c:v>
                </c:pt>
                <c:pt idx="2">
                  <c:v>Practical information and support for me, e.g. planning, finances</c:v>
                </c:pt>
                <c:pt idx="3">
                  <c:v>Support to enable me to spend quality time with the person I care for</c:v>
                </c:pt>
                <c:pt idx="4">
                  <c:v>Alternative care &amp; provision for the person I care for to help me/them have a break</c:v>
                </c:pt>
                <c:pt idx="5">
                  <c:v>Improved carers assessment process</c:v>
                </c:pt>
                <c:pt idx="6">
                  <c:v>My needs are identified and understood earlier</c:v>
                </c:pt>
                <c:pt idx="7">
                  <c:v>Informing and educating the wider public on carers/caring</c:v>
                </c:pt>
                <c:pt idx="8">
                  <c:v>Being directly involved in planning for those I am caring for</c:v>
                </c:pt>
              </c:strCache>
            </c:strRef>
          </c:cat>
          <c:val>
            <c:numRef>
              <c:f>Sheet1!$F$18:$F$26</c:f>
              <c:numCache>
                <c:formatCode>0%</c:formatCode>
                <c:ptCount val="9"/>
                <c:pt idx="0">
                  <c:v>3.6809815950920248E-2</c:v>
                </c:pt>
                <c:pt idx="1">
                  <c:v>4.5945945945945948E-2</c:v>
                </c:pt>
                <c:pt idx="2">
                  <c:v>2.6737967914438502E-2</c:v>
                </c:pt>
                <c:pt idx="3">
                  <c:v>1.3227513227513227E-2</c:v>
                </c:pt>
                <c:pt idx="4">
                  <c:v>2.6178010471204188E-2</c:v>
                </c:pt>
                <c:pt idx="5">
                  <c:v>2.9649595687331536E-2</c:v>
                </c:pt>
                <c:pt idx="6">
                  <c:v>2.9411764705882353E-2</c:v>
                </c:pt>
                <c:pt idx="7">
                  <c:v>2.4193548387096774E-2</c:v>
                </c:pt>
                <c:pt idx="8">
                  <c:v>1.358695652173913E-2</c:v>
                </c:pt>
              </c:numCache>
            </c:numRef>
          </c:val>
          <c:extLst>
            <c:ext xmlns:c16="http://schemas.microsoft.com/office/drawing/2014/chart" uri="{C3380CC4-5D6E-409C-BE32-E72D297353CC}">
              <c16:uniqueId val="{00000004-D165-44DC-8707-F4FBE5FE8796}"/>
            </c:ext>
          </c:extLst>
        </c:ser>
        <c:dLbls>
          <c:showLegendKey val="0"/>
          <c:showVal val="0"/>
          <c:showCatName val="0"/>
          <c:showSerName val="0"/>
          <c:showPercent val="0"/>
          <c:showBubbleSize val="0"/>
        </c:dLbls>
        <c:gapWidth val="150"/>
        <c:overlap val="100"/>
        <c:axId val="733969016"/>
        <c:axId val="733974592"/>
      </c:barChart>
      <c:catAx>
        <c:axId val="733969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33974592"/>
        <c:crosses val="autoZero"/>
        <c:auto val="1"/>
        <c:lblAlgn val="ctr"/>
        <c:lblOffset val="100"/>
        <c:noMultiLvlLbl val="0"/>
      </c:catAx>
      <c:valAx>
        <c:axId val="733974592"/>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33969016"/>
        <c:crosses val="autoZero"/>
        <c:crossBetween val="between"/>
      </c:valAx>
      <c:spPr>
        <a:noFill/>
        <a:ln>
          <a:noFill/>
        </a:ln>
        <a:effectLst/>
      </c:spPr>
    </c:plotArea>
    <c:legend>
      <c:legendPos val="b"/>
      <c:layout>
        <c:manualLayout>
          <c:xMode val="edge"/>
          <c:yMode val="edge"/>
          <c:x val="6.9718799763935552E-2"/>
          <c:y val="0.94264863874884919"/>
          <c:w val="0.85637505893368771"/>
          <c:h val="4.696769795465981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B8E871-4CA4-1A46-B413-F61B982F48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382C236-FB7E-514E-AAED-E2C189CC7D2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AB9923-8C2E-2C40-9A12-702009AD13B0}" type="datetimeFigureOut">
              <a:rPr lang="en-GB" smtClean="0"/>
              <a:t>19/01/2022</a:t>
            </a:fld>
            <a:endParaRPr lang="en-GB"/>
          </a:p>
        </p:txBody>
      </p:sp>
      <p:sp>
        <p:nvSpPr>
          <p:cNvPr id="4" name="Footer Placeholder 3">
            <a:extLst>
              <a:ext uri="{FF2B5EF4-FFF2-40B4-BE49-F238E27FC236}">
                <a16:creationId xmlns:a16="http://schemas.microsoft.com/office/drawing/2014/main" id="{F9AA03D9-9C21-D44C-8163-5CBF0C1F15E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AAC10F5-817C-2047-AA53-D8CB217F1F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68CF7A-1854-DA4A-82DA-43BC670DD6EC}" type="slidenum">
              <a:rPr lang="en-GB" smtClean="0"/>
              <a:t>‹#›</a:t>
            </a:fld>
            <a:endParaRPr lang="en-GB"/>
          </a:p>
        </p:txBody>
      </p:sp>
    </p:spTree>
    <p:extLst>
      <p:ext uri="{BB962C8B-B14F-4D97-AF65-F5344CB8AC3E}">
        <p14:creationId xmlns:p14="http://schemas.microsoft.com/office/powerpoint/2010/main" val="3097339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5A7429-E3F5-254C-A517-F5165C32BDC9}" type="datetimeFigureOut">
              <a:rPr lang="en-GB" smtClean="0"/>
              <a:t>19/01/2022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94313C-03CA-2F4F-99E8-EBD64150FFF1}" type="slidenum">
              <a:rPr lang="en-GB" smtClean="0"/>
              <a:t>‹#›</a:t>
            </a:fld>
            <a:endParaRPr lang="en-GB"/>
          </a:p>
        </p:txBody>
      </p:sp>
    </p:spTree>
    <p:extLst>
      <p:ext uri="{BB962C8B-B14F-4D97-AF65-F5344CB8AC3E}">
        <p14:creationId xmlns:p14="http://schemas.microsoft.com/office/powerpoint/2010/main" val="3127656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2</a:t>
            </a:fld>
            <a:endParaRPr lang="en-GB"/>
          </a:p>
        </p:txBody>
      </p:sp>
    </p:spTree>
    <p:extLst>
      <p:ext uri="{BB962C8B-B14F-4D97-AF65-F5344CB8AC3E}">
        <p14:creationId xmlns:p14="http://schemas.microsoft.com/office/powerpoint/2010/main" val="2416858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14</a:t>
            </a:fld>
            <a:endParaRPr lang="en-GB"/>
          </a:p>
        </p:txBody>
      </p:sp>
    </p:spTree>
    <p:extLst>
      <p:ext uri="{BB962C8B-B14F-4D97-AF65-F5344CB8AC3E}">
        <p14:creationId xmlns:p14="http://schemas.microsoft.com/office/powerpoint/2010/main" val="786393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15</a:t>
            </a:fld>
            <a:endParaRPr lang="en-GB"/>
          </a:p>
        </p:txBody>
      </p:sp>
    </p:spTree>
    <p:extLst>
      <p:ext uri="{BB962C8B-B14F-4D97-AF65-F5344CB8AC3E}">
        <p14:creationId xmlns:p14="http://schemas.microsoft.com/office/powerpoint/2010/main" val="2802749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4313C-03CA-2F4F-99E8-EBD64150FFF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858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4313C-03CA-2F4F-99E8-EBD64150FFF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4320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4313C-03CA-2F4F-99E8-EBD64150FFF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2432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4313C-03CA-2F4F-99E8-EBD64150FFF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1710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4313C-03CA-2F4F-99E8-EBD64150FFF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862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4313C-03CA-2F4F-99E8-EBD64150FFF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3916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4313C-03CA-2F4F-99E8-EBD64150FFF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0745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4313C-03CA-2F4F-99E8-EBD64150FFF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8032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4</a:t>
            </a:fld>
            <a:endParaRPr lang="en-GB"/>
          </a:p>
        </p:txBody>
      </p:sp>
    </p:spTree>
    <p:extLst>
      <p:ext uri="{BB962C8B-B14F-4D97-AF65-F5344CB8AC3E}">
        <p14:creationId xmlns:p14="http://schemas.microsoft.com/office/powerpoint/2010/main" val="218540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6</a:t>
            </a:fld>
            <a:endParaRPr lang="en-GB"/>
          </a:p>
        </p:txBody>
      </p:sp>
    </p:spTree>
    <p:extLst>
      <p:ext uri="{BB962C8B-B14F-4D97-AF65-F5344CB8AC3E}">
        <p14:creationId xmlns:p14="http://schemas.microsoft.com/office/powerpoint/2010/main" val="3092432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7</a:t>
            </a:fld>
            <a:endParaRPr lang="en-GB"/>
          </a:p>
        </p:txBody>
      </p:sp>
    </p:spTree>
    <p:extLst>
      <p:ext uri="{BB962C8B-B14F-4D97-AF65-F5344CB8AC3E}">
        <p14:creationId xmlns:p14="http://schemas.microsoft.com/office/powerpoint/2010/main" val="2705215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8</a:t>
            </a:fld>
            <a:endParaRPr lang="en-GB"/>
          </a:p>
        </p:txBody>
      </p:sp>
    </p:spTree>
    <p:extLst>
      <p:ext uri="{BB962C8B-B14F-4D97-AF65-F5344CB8AC3E}">
        <p14:creationId xmlns:p14="http://schemas.microsoft.com/office/powerpoint/2010/main" val="3321710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9</a:t>
            </a:fld>
            <a:endParaRPr lang="en-GB"/>
          </a:p>
        </p:txBody>
      </p:sp>
    </p:spTree>
    <p:extLst>
      <p:ext uri="{BB962C8B-B14F-4D97-AF65-F5344CB8AC3E}">
        <p14:creationId xmlns:p14="http://schemas.microsoft.com/office/powerpoint/2010/main" val="1731797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10</a:t>
            </a:fld>
            <a:endParaRPr lang="en-GB"/>
          </a:p>
        </p:txBody>
      </p:sp>
    </p:spTree>
    <p:extLst>
      <p:ext uri="{BB962C8B-B14F-4D97-AF65-F5344CB8AC3E}">
        <p14:creationId xmlns:p14="http://schemas.microsoft.com/office/powerpoint/2010/main" val="1865831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94313C-03CA-2F4F-99E8-EBD64150FFF1}" type="slidenum">
              <a:rPr lang="en-GB" smtClean="0"/>
              <a:t>11</a:t>
            </a:fld>
            <a:endParaRPr lang="en-GB"/>
          </a:p>
        </p:txBody>
      </p:sp>
    </p:spTree>
    <p:extLst>
      <p:ext uri="{BB962C8B-B14F-4D97-AF65-F5344CB8AC3E}">
        <p14:creationId xmlns:p14="http://schemas.microsoft.com/office/powerpoint/2010/main" val="800745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94313C-03CA-2F4F-99E8-EBD64150FFF1}" type="slidenum">
              <a:rPr lang="en-GB" smtClean="0"/>
              <a:t>13</a:t>
            </a:fld>
            <a:endParaRPr lang="en-GB"/>
          </a:p>
        </p:txBody>
      </p:sp>
    </p:spTree>
    <p:extLst>
      <p:ext uri="{BB962C8B-B14F-4D97-AF65-F5344CB8AC3E}">
        <p14:creationId xmlns:p14="http://schemas.microsoft.com/office/powerpoint/2010/main" val="24180534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4003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4000">
                <a:solidFill>
                  <a:schemeClr val="bg1"/>
                </a:solidFill>
              </a:defRPr>
            </a:lvl1pPr>
          </a:lstStyle>
          <a:p>
            <a:r>
              <a:rPr lang="en-US"/>
              <a:t>Click to edit Master title style</a:t>
            </a:r>
          </a:p>
        </p:txBody>
      </p:sp>
      <p:sp>
        <p:nvSpPr>
          <p:cNvPr id="3" name="Subtitle 2"/>
          <p:cNvSpPr>
            <a:spLocks noGrp="1"/>
          </p:cNvSpPr>
          <p:nvPr>
            <p:ph type="subTitle" idx="1"/>
          </p:nvPr>
        </p:nvSpPr>
        <p:spPr>
          <a:xfrm>
            <a:off x="1524000" y="3760838"/>
            <a:ext cx="9144000" cy="1025013"/>
          </a:xfrm>
          <a:prstGeom prst="rect">
            <a:avLst/>
          </a:prstGeo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5F6DC534-E8DA-B54D-B24C-13A91F685274}"/>
              </a:ext>
            </a:extLst>
          </p:cNvPr>
          <p:cNvPicPr>
            <a:picLocks noChangeAspect="1"/>
          </p:cNvPicPr>
          <p:nvPr userDrawn="1"/>
        </p:nvPicPr>
        <p:blipFill>
          <a:blip r:embed="rId2"/>
          <a:stretch>
            <a:fillRect/>
          </a:stretch>
        </p:blipFill>
        <p:spPr>
          <a:xfrm>
            <a:off x="10317346" y="5795377"/>
            <a:ext cx="1530350" cy="739107"/>
          </a:xfrm>
          <a:prstGeom prst="rect">
            <a:avLst/>
          </a:prstGeom>
        </p:spPr>
      </p:pic>
    </p:spTree>
    <p:extLst>
      <p:ext uri="{BB962C8B-B14F-4D97-AF65-F5344CB8AC3E}">
        <p14:creationId xmlns:p14="http://schemas.microsoft.com/office/powerpoint/2010/main" val="320014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566C03B7-0B09-5949-933C-17B9D8DCDF96}"/>
              </a:ext>
            </a:extLst>
          </p:cNvPr>
          <p:cNvSpPr>
            <a:spLocks noGrp="1"/>
          </p:cNvSpPr>
          <p:nvPr>
            <p:ph type="dt" sz="half" idx="2"/>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0" name="Slide Number Placeholder 5">
            <a:extLst>
              <a:ext uri="{FF2B5EF4-FFF2-40B4-BE49-F238E27FC236}">
                <a16:creationId xmlns:a16="http://schemas.microsoft.com/office/drawing/2014/main" id="{60396A59-D910-5D44-A624-88E02875280A}"/>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1" name="Footer Placeholder 41">
            <a:extLst>
              <a:ext uri="{FF2B5EF4-FFF2-40B4-BE49-F238E27FC236}">
                <a16:creationId xmlns:a16="http://schemas.microsoft.com/office/drawing/2014/main" id="{B4DEB50D-613D-4342-99B5-DA190AB3DC9D}"/>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12" name="Title 1">
            <a:extLst>
              <a:ext uri="{FF2B5EF4-FFF2-40B4-BE49-F238E27FC236}">
                <a16:creationId xmlns:a16="http://schemas.microsoft.com/office/drawing/2014/main" id="{3B3455FA-323C-7244-8929-D342EC879881}"/>
              </a:ext>
            </a:extLst>
          </p:cNvPr>
          <p:cNvSpPr>
            <a:spLocks noGrp="1"/>
          </p:cNvSpPr>
          <p:nvPr>
            <p:ph type="title"/>
          </p:nvPr>
        </p:nvSpPr>
        <p:spPr>
          <a:xfrm>
            <a:off x="304799" y="427705"/>
            <a:ext cx="11552903" cy="619150"/>
          </a:xfrm>
          <a:prstGeom prst="rect">
            <a:avLst/>
          </a:prstGeom>
        </p:spPr>
        <p:txBody>
          <a:bodyPr anchor="b" anchorCtr="0"/>
          <a:lstStyle>
            <a:lvl1pPr>
              <a:defRPr>
                <a:solidFill>
                  <a:schemeClr val="tx1"/>
                </a:solidFill>
              </a:defRPr>
            </a:lvl1pPr>
          </a:lstStyle>
          <a:p>
            <a:r>
              <a:rPr lang="en-US"/>
              <a:t>Click to edit Master title style</a:t>
            </a:r>
          </a:p>
        </p:txBody>
      </p:sp>
      <p:sp>
        <p:nvSpPr>
          <p:cNvPr id="13" name="Content Placeholder 3">
            <a:extLst>
              <a:ext uri="{FF2B5EF4-FFF2-40B4-BE49-F238E27FC236}">
                <a16:creationId xmlns:a16="http://schemas.microsoft.com/office/drawing/2014/main" id="{62F85A1A-3117-D248-A9B6-89121E76A508}"/>
              </a:ext>
            </a:extLst>
          </p:cNvPr>
          <p:cNvSpPr>
            <a:spLocks noGrp="1"/>
          </p:cNvSpPr>
          <p:nvPr>
            <p:ph sz="half" idx="11" hasCustomPrompt="1"/>
          </p:nvPr>
        </p:nvSpPr>
        <p:spPr>
          <a:xfrm>
            <a:off x="304800" y="1216628"/>
            <a:ext cx="11582402" cy="619150"/>
          </a:xfrm>
          <a:prstGeom prst="rect">
            <a:avLst/>
          </a:prstGeom>
        </p:spPr>
        <p:txBody>
          <a:bodyPr numCol="4" spcCol="360000"/>
          <a:lstStyle>
            <a:lvl1pPr>
              <a:buNone/>
              <a:defRPr b="1">
                <a:solidFill>
                  <a:srgbClr val="E40037"/>
                </a:solidFill>
              </a:defRPr>
            </a:lvl1pPr>
          </a:lstStyle>
          <a:p>
            <a:pPr lvl="0"/>
            <a:r>
              <a:rPr lang="en-US"/>
              <a:t>Text</a:t>
            </a:r>
          </a:p>
          <a:p>
            <a:pPr lvl="0"/>
            <a:endParaRPr lang="en-US"/>
          </a:p>
          <a:p>
            <a:pPr lvl="0"/>
            <a:r>
              <a:rPr lang="en-US"/>
              <a:t>Text</a:t>
            </a:r>
          </a:p>
          <a:p>
            <a:pPr lvl="0"/>
            <a:endParaRPr lang="en-US"/>
          </a:p>
          <a:p>
            <a:pPr lvl="0"/>
            <a:r>
              <a:rPr lang="en-US"/>
              <a:t>Text</a:t>
            </a:r>
          </a:p>
          <a:p>
            <a:pPr lvl="0"/>
            <a:endParaRPr lang="en-US"/>
          </a:p>
          <a:p>
            <a:pPr lvl="0"/>
            <a:r>
              <a:rPr lang="en-US"/>
              <a:t>Text</a:t>
            </a:r>
          </a:p>
        </p:txBody>
      </p:sp>
      <p:sp>
        <p:nvSpPr>
          <p:cNvPr id="14" name="Content Placeholder 3">
            <a:extLst>
              <a:ext uri="{FF2B5EF4-FFF2-40B4-BE49-F238E27FC236}">
                <a16:creationId xmlns:a16="http://schemas.microsoft.com/office/drawing/2014/main" id="{F4E0330D-E373-5348-9BD7-1A2CA3F10B79}"/>
              </a:ext>
            </a:extLst>
          </p:cNvPr>
          <p:cNvSpPr>
            <a:spLocks noGrp="1"/>
          </p:cNvSpPr>
          <p:nvPr>
            <p:ph sz="half" idx="12" hasCustomPrompt="1"/>
          </p:nvPr>
        </p:nvSpPr>
        <p:spPr>
          <a:xfrm>
            <a:off x="304800" y="1835779"/>
            <a:ext cx="11582402" cy="3965082"/>
          </a:xfrm>
          <a:prstGeom prst="rect">
            <a:avLst/>
          </a:prstGeom>
        </p:spPr>
        <p:txBody>
          <a:bodyPr numCol="4" spcCol="360000"/>
          <a:lstStyle>
            <a:lvl1pPr>
              <a:buNone/>
              <a:defRPr sz="2000" b="0">
                <a:solidFill>
                  <a:schemeClr val="tx1"/>
                </a:solidFill>
              </a:defRPr>
            </a:lvl1pPr>
          </a:lstStyle>
          <a:p>
            <a:pPr lvl="0"/>
            <a:r>
              <a:rPr lang="en-US"/>
              <a:t>Text</a:t>
            </a:r>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r>
              <a:rPr lang="en-US"/>
              <a:t>Text</a:t>
            </a:r>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r>
              <a:rPr lang="en-US"/>
              <a:t>Text</a:t>
            </a:r>
          </a:p>
          <a:p>
            <a:pPr lvl="0"/>
            <a:endParaRPr lang="en-US"/>
          </a:p>
          <a:p>
            <a:pPr lvl="0"/>
            <a:endParaRPr lang="en-US"/>
          </a:p>
          <a:p>
            <a:pPr lvl="0"/>
            <a:endParaRPr lang="en-US"/>
          </a:p>
          <a:p>
            <a:pPr lvl="0"/>
            <a:endParaRPr lang="en-US"/>
          </a:p>
          <a:p>
            <a:pPr lvl="0"/>
            <a:endParaRPr lang="en-US"/>
          </a:p>
          <a:p>
            <a:pPr lvl="0"/>
            <a:endParaRPr lang="en-US"/>
          </a:p>
          <a:p>
            <a:pPr lvl="0"/>
            <a:endParaRPr lang="en-US"/>
          </a:p>
          <a:p>
            <a:pPr lvl="0"/>
            <a:endParaRPr lang="en-US"/>
          </a:p>
          <a:p>
            <a:pPr lvl="0"/>
            <a:r>
              <a:rPr lang="en-US"/>
              <a:t>Text</a:t>
            </a:r>
          </a:p>
        </p:txBody>
      </p:sp>
    </p:spTree>
    <p:extLst>
      <p:ext uri="{BB962C8B-B14F-4D97-AF65-F5344CB8AC3E}">
        <p14:creationId xmlns:p14="http://schemas.microsoft.com/office/powerpoint/2010/main" val="1790621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E40037"/>
        </a:solidFill>
        <a:effectLst/>
      </p:bgPr>
    </p:bg>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8FBDB07A-5683-0D4E-B61F-43DD2538EF07}"/>
              </a:ext>
            </a:extLst>
          </p:cNvPr>
          <p:cNvSpPr>
            <a:spLocks noGrp="1"/>
          </p:cNvSpPr>
          <p:nvPr>
            <p:ph type="body" sz="quarter" idx="10" hasCustomPrompt="1"/>
          </p:nvPr>
        </p:nvSpPr>
        <p:spPr>
          <a:xfrm>
            <a:off x="579439" y="4091940"/>
            <a:ext cx="2689056" cy="2477135"/>
          </a:xfrm>
        </p:spPr>
        <p:txBody>
          <a:bodyPr lIns="0" anchor="t" anchorCtr="0">
            <a:noAutofit/>
          </a:bodyPr>
          <a:lstStyle>
            <a:lvl1pPr marL="0" indent="0">
              <a:lnSpc>
                <a:spcPct val="100000"/>
              </a:lnSpc>
              <a:spcBef>
                <a:spcPts val="0"/>
              </a:spcBef>
              <a:buNone/>
              <a:defRPr sz="1200" b="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lvl="0"/>
            <a:r>
              <a:rPr lang="en-GB"/>
              <a:t>This information is issued by:</a:t>
            </a:r>
          </a:p>
          <a:p>
            <a:pPr lvl="0"/>
            <a:r>
              <a:rPr lang="en-GB"/>
              <a:t>Essex County Council</a:t>
            </a:r>
          </a:p>
          <a:p>
            <a:pPr lvl="0"/>
            <a:r>
              <a:rPr lang="en-GB"/>
              <a:t>&gt;&gt;Department&lt;&lt;</a:t>
            </a:r>
          </a:p>
          <a:p>
            <a:pPr lvl="0"/>
            <a:endParaRPr lang="en-GB"/>
          </a:p>
          <a:p>
            <a:pPr lvl="0"/>
            <a:r>
              <a:rPr lang="en-GB"/>
              <a:t>Contact us:</a:t>
            </a:r>
          </a:p>
          <a:p>
            <a:pPr lvl="0"/>
            <a:r>
              <a:rPr lang="en-GB"/>
              <a:t>&gt;&gt;Email&lt;&lt;@</a:t>
            </a:r>
            <a:r>
              <a:rPr lang="en-GB" err="1"/>
              <a:t>essex.gov.uk</a:t>
            </a:r>
            <a:endParaRPr lang="en-GB"/>
          </a:p>
          <a:p>
            <a:pPr lvl="0"/>
            <a:r>
              <a:rPr lang="en-GB"/>
              <a:t>&gt;&gt;Telephone&lt;&lt;</a:t>
            </a:r>
          </a:p>
          <a:p>
            <a:pPr lvl="0"/>
            <a:endParaRPr lang="en-GB"/>
          </a:p>
          <a:p>
            <a:pPr lvl="0"/>
            <a:r>
              <a:rPr lang="en-GB"/>
              <a:t>&gt;&gt;Address&lt;&lt;</a:t>
            </a:r>
          </a:p>
          <a:p>
            <a:pPr lvl="0"/>
            <a:endParaRPr lang="en-GB"/>
          </a:p>
          <a:p>
            <a:pPr lvl="0"/>
            <a:endParaRPr lang="en-GB"/>
          </a:p>
          <a:p>
            <a:pPr lvl="0"/>
            <a:endParaRPr lang="en-GB"/>
          </a:p>
        </p:txBody>
      </p:sp>
      <p:sp>
        <p:nvSpPr>
          <p:cNvPr id="7" name="Text Placeholder 6">
            <a:extLst>
              <a:ext uri="{FF2B5EF4-FFF2-40B4-BE49-F238E27FC236}">
                <a16:creationId xmlns:a16="http://schemas.microsoft.com/office/drawing/2014/main" id="{53CD5BA3-0351-B34F-9597-DDB312D5D497}"/>
              </a:ext>
            </a:extLst>
          </p:cNvPr>
          <p:cNvSpPr>
            <a:spLocks noGrp="1"/>
          </p:cNvSpPr>
          <p:nvPr>
            <p:ph type="body" sz="quarter" idx="11" hasCustomPrompt="1"/>
          </p:nvPr>
        </p:nvSpPr>
        <p:spPr>
          <a:xfrm>
            <a:off x="3276918" y="4091940"/>
            <a:ext cx="3459161" cy="2477135"/>
          </a:xfrm>
        </p:spPr>
        <p:txBody>
          <a:bodyPr lIns="0" anchor="t" anchorCtr="0">
            <a:noAutofit/>
          </a:bodyPr>
          <a:lstStyle>
            <a:lvl1pPr marL="0" indent="0">
              <a:lnSpc>
                <a:spcPct val="100000"/>
              </a:lnSpc>
              <a:spcBef>
                <a:spcPts val="0"/>
              </a:spcBef>
              <a:buNone/>
              <a:defRPr sz="1200" b="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lvl="0"/>
            <a:r>
              <a:rPr lang="en-GB"/>
              <a:t>Sign up to Keep Me Posted email updates:</a:t>
            </a:r>
          </a:p>
          <a:p>
            <a:pPr lvl="0"/>
            <a:r>
              <a:rPr lang="en-GB" err="1"/>
              <a:t>Essex.gov.uk</a:t>
            </a:r>
            <a:r>
              <a:rPr lang="en-GB"/>
              <a:t>/</a:t>
            </a:r>
            <a:r>
              <a:rPr lang="en-GB" err="1"/>
              <a:t>keepmeposted</a:t>
            </a:r>
            <a:endParaRPr lang="en-GB"/>
          </a:p>
          <a:p>
            <a:pPr lvl="0"/>
            <a:endParaRPr lang="en-GB"/>
          </a:p>
          <a:p>
            <a:pPr lvl="0"/>
            <a:r>
              <a:rPr lang="en-GB"/>
              <a:t>     </a:t>
            </a:r>
            <a:r>
              <a:rPr lang="en-GB" err="1"/>
              <a:t>Essex_CC</a:t>
            </a:r>
            <a:endParaRPr lang="en-GB"/>
          </a:p>
          <a:p>
            <a:pPr lvl="0"/>
            <a:r>
              <a:rPr lang="en-GB"/>
              <a:t>     </a:t>
            </a:r>
            <a:r>
              <a:rPr lang="en-GB" err="1"/>
              <a:t>Facebook.com</a:t>
            </a:r>
            <a:r>
              <a:rPr lang="en-GB"/>
              <a:t>/</a:t>
            </a:r>
            <a:r>
              <a:rPr lang="en-GB" err="1"/>
              <a:t>essexcountycouncil</a:t>
            </a:r>
            <a:endParaRPr lang="en-GB"/>
          </a:p>
          <a:p>
            <a:pPr lvl="0"/>
            <a:endParaRPr lang="en-GB"/>
          </a:p>
          <a:p>
            <a:pPr lvl="0"/>
            <a:r>
              <a:rPr lang="en-GB"/>
              <a:t>The information contained in this document can be translated, and/or made available in alternative formats, on request.</a:t>
            </a:r>
          </a:p>
          <a:p>
            <a:pPr lvl="0"/>
            <a:endParaRPr lang="en-GB"/>
          </a:p>
          <a:p>
            <a:pPr lvl="0"/>
            <a:r>
              <a:rPr lang="en-GB"/>
              <a:t>Published &gt;&gt;Date&lt;&lt;</a:t>
            </a:r>
          </a:p>
        </p:txBody>
      </p:sp>
      <p:pic>
        <p:nvPicPr>
          <p:cNvPr id="8" name="Picture 7">
            <a:extLst>
              <a:ext uri="{FF2B5EF4-FFF2-40B4-BE49-F238E27FC236}">
                <a16:creationId xmlns:a16="http://schemas.microsoft.com/office/drawing/2014/main" id="{31C70084-6A9A-0540-A7CC-B7DA11F56A92}"/>
              </a:ext>
            </a:extLst>
          </p:cNvPr>
          <p:cNvPicPr>
            <a:picLocks noChangeAspect="1"/>
          </p:cNvPicPr>
          <p:nvPr userDrawn="1"/>
        </p:nvPicPr>
        <p:blipFill>
          <a:blip r:embed="rId2"/>
          <a:stretch>
            <a:fillRect/>
          </a:stretch>
        </p:blipFill>
        <p:spPr>
          <a:xfrm>
            <a:off x="3275626" y="4866184"/>
            <a:ext cx="179456" cy="179456"/>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42F74D5B-8CB1-4E42-B490-953E4D5B4F46}"/>
              </a:ext>
            </a:extLst>
          </p:cNvPr>
          <p:cNvPicPr>
            <a:picLocks noChangeAspect="1"/>
          </p:cNvPicPr>
          <p:nvPr userDrawn="1"/>
        </p:nvPicPr>
        <p:blipFill>
          <a:blip r:embed="rId3"/>
          <a:stretch>
            <a:fillRect/>
          </a:stretch>
        </p:blipFill>
        <p:spPr>
          <a:xfrm>
            <a:off x="3276918" y="4688020"/>
            <a:ext cx="178164" cy="178164"/>
          </a:xfrm>
          <a:prstGeom prst="rect">
            <a:avLst/>
          </a:prstGeom>
        </p:spPr>
      </p:pic>
    </p:spTree>
    <p:extLst>
      <p:ext uri="{BB962C8B-B14F-4D97-AF65-F5344CB8AC3E}">
        <p14:creationId xmlns:p14="http://schemas.microsoft.com/office/powerpoint/2010/main" val="3445138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3A125-F62A-4414-8C35-969B08031E91}"/>
              </a:ext>
            </a:extLst>
          </p:cNvPr>
          <p:cNvSpPr>
            <a:spLocks noGrp="1"/>
          </p:cNvSpPr>
          <p:nvPr>
            <p:ph type="ctrTitle"/>
          </p:nvPr>
        </p:nvSpPr>
        <p:spPr>
          <a:xfrm>
            <a:off x="1524000" y="1122363"/>
            <a:ext cx="9144000" cy="2387600"/>
          </a:xfrm>
        </p:spPr>
        <p:txBody>
          <a:bodyPr anchor="b"/>
          <a:lstStyle>
            <a:lvl1pPr algn="l">
              <a:defRPr sz="4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9E717CC-8A03-440F-AA3D-011C9ED868FE}"/>
              </a:ext>
            </a:extLst>
          </p:cNvPr>
          <p:cNvSpPr>
            <a:spLocks noGrp="1"/>
          </p:cNvSpPr>
          <p:nvPr>
            <p:ph type="subTitle" idx="1"/>
          </p:nvPr>
        </p:nvSpPr>
        <p:spPr>
          <a:xfrm>
            <a:off x="1524000" y="3762000"/>
            <a:ext cx="9144000" cy="1026000"/>
          </a:xfrm>
        </p:spPr>
        <p:txBody>
          <a:bodyPr rIns="900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5" name="Picture 4" descr="Essex County Council logo">
            <a:extLst>
              <a:ext uri="{FF2B5EF4-FFF2-40B4-BE49-F238E27FC236}">
                <a16:creationId xmlns:a16="http://schemas.microsoft.com/office/drawing/2014/main" id="{5EF8C64B-87C9-4324-BA52-F16806A36D09}"/>
              </a:ext>
            </a:extLst>
          </p:cNvPr>
          <p:cNvPicPr>
            <a:picLocks noChangeAspect="1"/>
          </p:cNvPicPr>
          <p:nvPr userDrawn="1"/>
        </p:nvPicPr>
        <p:blipFill>
          <a:blip r:embed="rId2"/>
          <a:stretch>
            <a:fillRect/>
          </a:stretch>
        </p:blipFill>
        <p:spPr>
          <a:xfrm>
            <a:off x="10339648" y="5795377"/>
            <a:ext cx="1530350" cy="739107"/>
          </a:xfrm>
          <a:prstGeom prst="rect">
            <a:avLst/>
          </a:prstGeom>
        </p:spPr>
      </p:pic>
    </p:spTree>
    <p:extLst>
      <p:ext uri="{BB962C8B-B14F-4D97-AF65-F5344CB8AC3E}">
        <p14:creationId xmlns:p14="http://schemas.microsoft.com/office/powerpoint/2010/main" val="2058095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5" name="Text Placeholder 24">
            <a:extLst>
              <a:ext uri="{FF2B5EF4-FFF2-40B4-BE49-F238E27FC236}">
                <a16:creationId xmlns:a16="http://schemas.microsoft.com/office/drawing/2014/main" id="{568680E8-666B-4F1A-A78A-D59CAC0B5E17}"/>
              </a:ext>
            </a:extLst>
          </p:cNvPr>
          <p:cNvSpPr>
            <a:spLocks noGrp="1"/>
          </p:cNvSpPr>
          <p:nvPr>
            <p:ph type="body" sz="quarter" idx="29" hasCustomPrompt="1"/>
          </p:nvPr>
        </p:nvSpPr>
        <p:spPr>
          <a:xfrm>
            <a:off x="301625" y="17856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 name="Title 1">
            <a:extLst>
              <a:ext uri="{FF2B5EF4-FFF2-40B4-BE49-F238E27FC236}">
                <a16:creationId xmlns:a16="http://schemas.microsoft.com/office/drawing/2014/main" id="{820A7E22-1A04-48F0-B5A3-0579B896D51D}"/>
              </a:ext>
            </a:extLst>
          </p:cNvPr>
          <p:cNvSpPr>
            <a:spLocks noGrp="1"/>
          </p:cNvSpPr>
          <p:nvPr>
            <p:ph type="title"/>
          </p:nvPr>
        </p:nvSpPr>
        <p:spPr>
          <a:xfrm>
            <a:off x="306000" y="257176"/>
            <a:ext cx="11552400" cy="1131722"/>
          </a:xfrm>
        </p:spPr>
        <p:txBody>
          <a:bodyPr/>
          <a:lstStyle>
            <a:lvl1pPr>
              <a:defRPr sz="4400"/>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66459289-9A9B-4863-88A8-800E51931FF1}"/>
              </a:ext>
            </a:extLst>
          </p:cNvPr>
          <p:cNvSpPr>
            <a:spLocks noGrp="1"/>
          </p:cNvSpPr>
          <p:nvPr>
            <p:ph type="dt" sz="half" idx="10"/>
          </p:nvPr>
        </p:nvSpPr>
        <p:spPr/>
        <p:txBody>
          <a:bodyPr/>
          <a:lstStyle/>
          <a:p>
            <a:fld id="{6DC218AA-0319-4184-85EC-54DD732B49C8}" type="datetime1">
              <a:rPr lang="en-GB" smtClean="0"/>
              <a:t>19/01/2022</a:t>
            </a:fld>
            <a:endParaRPr lang="en-GB"/>
          </a:p>
        </p:txBody>
      </p:sp>
      <p:sp>
        <p:nvSpPr>
          <p:cNvPr id="4" name="Footer Placeholder 3">
            <a:extLst>
              <a:ext uri="{FF2B5EF4-FFF2-40B4-BE49-F238E27FC236}">
                <a16:creationId xmlns:a16="http://schemas.microsoft.com/office/drawing/2014/main" id="{0BCD24F6-5900-4426-8CA6-5E5993830316}"/>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5AF9DEDD-F3C9-4DB9-8AB7-9B9FAE58AD22}"/>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9" name="Text Placeholder 8">
            <a:extLst>
              <a:ext uri="{FF2B5EF4-FFF2-40B4-BE49-F238E27FC236}">
                <a16:creationId xmlns:a16="http://schemas.microsoft.com/office/drawing/2014/main" id="{3CFCCB34-DDF7-4318-9C93-3CA1912F6208}"/>
              </a:ext>
            </a:extLst>
          </p:cNvPr>
          <p:cNvSpPr>
            <a:spLocks noGrp="1"/>
          </p:cNvSpPr>
          <p:nvPr>
            <p:ph type="body" sz="quarter" idx="14"/>
          </p:nvPr>
        </p:nvSpPr>
        <p:spPr>
          <a:xfrm>
            <a:off x="1310400" y="1785938"/>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1" name="Text Placeholder 8">
            <a:extLst>
              <a:ext uri="{FF2B5EF4-FFF2-40B4-BE49-F238E27FC236}">
                <a16:creationId xmlns:a16="http://schemas.microsoft.com/office/drawing/2014/main" id="{75F07E28-6A00-4FDD-A725-52B4301AAE95}"/>
              </a:ext>
            </a:extLst>
          </p:cNvPr>
          <p:cNvSpPr>
            <a:spLocks noGrp="1"/>
          </p:cNvSpPr>
          <p:nvPr>
            <p:ph type="body" sz="quarter" idx="16"/>
          </p:nvPr>
        </p:nvSpPr>
        <p:spPr>
          <a:xfrm>
            <a:off x="1310400" y="29520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3" name="Text Placeholder 8">
            <a:extLst>
              <a:ext uri="{FF2B5EF4-FFF2-40B4-BE49-F238E27FC236}">
                <a16:creationId xmlns:a16="http://schemas.microsoft.com/office/drawing/2014/main" id="{95350E13-471F-4950-B14C-729E49A8168C}"/>
              </a:ext>
            </a:extLst>
          </p:cNvPr>
          <p:cNvSpPr>
            <a:spLocks noGrp="1"/>
          </p:cNvSpPr>
          <p:nvPr>
            <p:ph type="body" sz="quarter" idx="18"/>
          </p:nvPr>
        </p:nvSpPr>
        <p:spPr>
          <a:xfrm>
            <a:off x="1310400" y="41904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5" name="Text Placeholder 8">
            <a:extLst>
              <a:ext uri="{FF2B5EF4-FFF2-40B4-BE49-F238E27FC236}">
                <a16:creationId xmlns:a16="http://schemas.microsoft.com/office/drawing/2014/main" id="{7A2EF067-1F3F-4B12-8615-D23C15BB6F05}"/>
              </a:ext>
            </a:extLst>
          </p:cNvPr>
          <p:cNvSpPr>
            <a:spLocks noGrp="1"/>
          </p:cNvSpPr>
          <p:nvPr>
            <p:ph type="body" sz="quarter" idx="20"/>
          </p:nvPr>
        </p:nvSpPr>
        <p:spPr>
          <a:xfrm>
            <a:off x="1310400" y="53928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7" name="Text Placeholder 8">
            <a:extLst>
              <a:ext uri="{FF2B5EF4-FFF2-40B4-BE49-F238E27FC236}">
                <a16:creationId xmlns:a16="http://schemas.microsoft.com/office/drawing/2014/main" id="{471A5A04-368F-48F2-8E4A-166561D38E0B}"/>
              </a:ext>
            </a:extLst>
          </p:cNvPr>
          <p:cNvSpPr>
            <a:spLocks noGrp="1"/>
          </p:cNvSpPr>
          <p:nvPr>
            <p:ph type="body" sz="quarter" idx="22"/>
          </p:nvPr>
        </p:nvSpPr>
        <p:spPr>
          <a:xfrm>
            <a:off x="7214400" y="1785938"/>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19" name="Text Placeholder 8">
            <a:extLst>
              <a:ext uri="{FF2B5EF4-FFF2-40B4-BE49-F238E27FC236}">
                <a16:creationId xmlns:a16="http://schemas.microsoft.com/office/drawing/2014/main" id="{C2150ACD-AEB1-460D-9C24-43251BCA8CC4}"/>
              </a:ext>
            </a:extLst>
          </p:cNvPr>
          <p:cNvSpPr>
            <a:spLocks noGrp="1"/>
          </p:cNvSpPr>
          <p:nvPr>
            <p:ph type="body" sz="quarter" idx="24"/>
          </p:nvPr>
        </p:nvSpPr>
        <p:spPr>
          <a:xfrm>
            <a:off x="7214400" y="29520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21" name="Text Placeholder 8">
            <a:extLst>
              <a:ext uri="{FF2B5EF4-FFF2-40B4-BE49-F238E27FC236}">
                <a16:creationId xmlns:a16="http://schemas.microsoft.com/office/drawing/2014/main" id="{67EBB98E-DD76-4352-AAA2-87D48F8818D8}"/>
              </a:ext>
            </a:extLst>
          </p:cNvPr>
          <p:cNvSpPr>
            <a:spLocks noGrp="1"/>
          </p:cNvSpPr>
          <p:nvPr>
            <p:ph type="body" sz="quarter" idx="26"/>
          </p:nvPr>
        </p:nvSpPr>
        <p:spPr>
          <a:xfrm>
            <a:off x="7214400" y="41904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23" name="Text Placeholder 8">
            <a:extLst>
              <a:ext uri="{FF2B5EF4-FFF2-40B4-BE49-F238E27FC236}">
                <a16:creationId xmlns:a16="http://schemas.microsoft.com/office/drawing/2014/main" id="{93AC6C7A-B293-469A-8731-D27D97BF3C1A}"/>
              </a:ext>
            </a:extLst>
          </p:cNvPr>
          <p:cNvSpPr>
            <a:spLocks noGrp="1"/>
          </p:cNvSpPr>
          <p:nvPr>
            <p:ph type="body" sz="quarter" idx="28"/>
          </p:nvPr>
        </p:nvSpPr>
        <p:spPr>
          <a:xfrm>
            <a:off x="7214400" y="5392800"/>
            <a:ext cx="4114800" cy="957600"/>
          </a:xfrm>
        </p:spPr>
        <p:txBody>
          <a:bodyPr/>
          <a:lstStyle>
            <a:lvl1pPr marL="0" indent="0">
              <a:buNone/>
              <a:defRPr b="1"/>
            </a:lvl1pPr>
            <a:lvl2pPr marL="0" indent="0">
              <a:buNone/>
              <a:defRPr/>
            </a:lvl2pPr>
          </a:lstStyle>
          <a:p>
            <a:pPr lvl="0"/>
            <a:r>
              <a:rPr lang="en-US"/>
              <a:t>Click to edit Master text styles</a:t>
            </a:r>
          </a:p>
          <a:p>
            <a:pPr lvl="1"/>
            <a:r>
              <a:rPr lang="en-US"/>
              <a:t>Second level</a:t>
            </a:r>
            <a:endParaRPr lang="en-GB"/>
          </a:p>
        </p:txBody>
      </p:sp>
      <p:sp>
        <p:nvSpPr>
          <p:cNvPr id="26" name="Text Placeholder 24">
            <a:extLst>
              <a:ext uri="{FF2B5EF4-FFF2-40B4-BE49-F238E27FC236}">
                <a16:creationId xmlns:a16="http://schemas.microsoft.com/office/drawing/2014/main" id="{B6A3B345-E852-4B4B-9D8E-1A9B25ABAB28}"/>
              </a:ext>
            </a:extLst>
          </p:cNvPr>
          <p:cNvSpPr>
            <a:spLocks noGrp="1"/>
          </p:cNvSpPr>
          <p:nvPr>
            <p:ph type="body" sz="quarter" idx="30" hasCustomPrompt="1"/>
          </p:nvPr>
        </p:nvSpPr>
        <p:spPr>
          <a:xfrm>
            <a:off x="301625" y="2951662"/>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7" name="Text Placeholder 24">
            <a:extLst>
              <a:ext uri="{FF2B5EF4-FFF2-40B4-BE49-F238E27FC236}">
                <a16:creationId xmlns:a16="http://schemas.microsoft.com/office/drawing/2014/main" id="{BEE9308F-D5EE-4D3D-9C47-B58F134A7962}"/>
              </a:ext>
            </a:extLst>
          </p:cNvPr>
          <p:cNvSpPr>
            <a:spLocks noGrp="1"/>
          </p:cNvSpPr>
          <p:nvPr>
            <p:ph type="body" sz="quarter" idx="31" hasCustomPrompt="1"/>
          </p:nvPr>
        </p:nvSpPr>
        <p:spPr>
          <a:xfrm>
            <a:off x="301625" y="41904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8" name="Text Placeholder 24">
            <a:extLst>
              <a:ext uri="{FF2B5EF4-FFF2-40B4-BE49-F238E27FC236}">
                <a16:creationId xmlns:a16="http://schemas.microsoft.com/office/drawing/2014/main" id="{80E08A42-0F58-446B-94C2-AB973E93BC24}"/>
              </a:ext>
            </a:extLst>
          </p:cNvPr>
          <p:cNvSpPr>
            <a:spLocks noGrp="1"/>
          </p:cNvSpPr>
          <p:nvPr>
            <p:ph type="body" sz="quarter" idx="32" hasCustomPrompt="1"/>
          </p:nvPr>
        </p:nvSpPr>
        <p:spPr>
          <a:xfrm>
            <a:off x="301625" y="53928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29" name="Text Placeholder 24">
            <a:extLst>
              <a:ext uri="{FF2B5EF4-FFF2-40B4-BE49-F238E27FC236}">
                <a16:creationId xmlns:a16="http://schemas.microsoft.com/office/drawing/2014/main" id="{E7359723-D7AB-4162-B5D6-542FE57ED2D3}"/>
              </a:ext>
            </a:extLst>
          </p:cNvPr>
          <p:cNvSpPr>
            <a:spLocks noGrp="1"/>
          </p:cNvSpPr>
          <p:nvPr>
            <p:ph type="body" sz="quarter" idx="33" hasCustomPrompt="1"/>
          </p:nvPr>
        </p:nvSpPr>
        <p:spPr>
          <a:xfrm>
            <a:off x="6210000" y="17856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30" name="Text Placeholder 24">
            <a:extLst>
              <a:ext uri="{FF2B5EF4-FFF2-40B4-BE49-F238E27FC236}">
                <a16:creationId xmlns:a16="http://schemas.microsoft.com/office/drawing/2014/main" id="{875B2E40-430D-4757-B86D-915E7CF82E41}"/>
              </a:ext>
            </a:extLst>
          </p:cNvPr>
          <p:cNvSpPr>
            <a:spLocks noGrp="1"/>
          </p:cNvSpPr>
          <p:nvPr>
            <p:ph type="body" sz="quarter" idx="34" hasCustomPrompt="1"/>
          </p:nvPr>
        </p:nvSpPr>
        <p:spPr>
          <a:xfrm>
            <a:off x="6210000" y="2951662"/>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31" name="Text Placeholder 24">
            <a:extLst>
              <a:ext uri="{FF2B5EF4-FFF2-40B4-BE49-F238E27FC236}">
                <a16:creationId xmlns:a16="http://schemas.microsoft.com/office/drawing/2014/main" id="{8B12E074-12DD-4906-AD45-6A5A25508A56}"/>
              </a:ext>
            </a:extLst>
          </p:cNvPr>
          <p:cNvSpPr>
            <a:spLocks noGrp="1"/>
          </p:cNvSpPr>
          <p:nvPr>
            <p:ph type="body" sz="quarter" idx="35" hasCustomPrompt="1"/>
          </p:nvPr>
        </p:nvSpPr>
        <p:spPr>
          <a:xfrm>
            <a:off x="6210000" y="41904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
        <p:nvSpPr>
          <p:cNvPr id="32" name="Text Placeholder 24">
            <a:extLst>
              <a:ext uri="{FF2B5EF4-FFF2-40B4-BE49-F238E27FC236}">
                <a16:creationId xmlns:a16="http://schemas.microsoft.com/office/drawing/2014/main" id="{BF4BB1D9-FC03-4090-9F94-EF8BEAC5C149}"/>
              </a:ext>
            </a:extLst>
          </p:cNvPr>
          <p:cNvSpPr>
            <a:spLocks noGrp="1"/>
          </p:cNvSpPr>
          <p:nvPr>
            <p:ph type="body" sz="quarter" idx="36" hasCustomPrompt="1"/>
          </p:nvPr>
        </p:nvSpPr>
        <p:spPr>
          <a:xfrm>
            <a:off x="6210000" y="5392800"/>
            <a:ext cx="835025" cy="957262"/>
          </a:xfrm>
          <a:solidFill>
            <a:schemeClr val="accent1"/>
          </a:solidFill>
        </p:spPr>
        <p:txBody>
          <a:bodyPr/>
          <a:lstStyle>
            <a:lvl1pPr marL="0" indent="0">
              <a:buFontTx/>
              <a:buNone/>
              <a:defRPr sz="3200" b="1">
                <a:solidFill>
                  <a:schemeClr val="bg1"/>
                </a:solidFill>
              </a:defRPr>
            </a:lvl1pPr>
            <a:lvl2pPr indent="0">
              <a:buFontTx/>
              <a:buNone/>
              <a:defRPr sz="3200" b="1">
                <a:solidFill>
                  <a:schemeClr val="bg2"/>
                </a:solidFill>
              </a:defRPr>
            </a:lvl2pPr>
            <a:lvl3pPr indent="0">
              <a:buFontTx/>
              <a:buNone/>
              <a:defRPr sz="3200" b="1">
                <a:solidFill>
                  <a:schemeClr val="bg2"/>
                </a:solidFill>
              </a:defRPr>
            </a:lvl3pPr>
            <a:lvl4pPr indent="0">
              <a:buFontTx/>
              <a:buNone/>
              <a:defRPr sz="3200" b="1">
                <a:solidFill>
                  <a:schemeClr val="bg2"/>
                </a:solidFill>
              </a:defRPr>
            </a:lvl4pPr>
            <a:lvl5pPr indent="0">
              <a:buFontTx/>
              <a:buNone/>
              <a:defRPr sz="3200" b="1">
                <a:solidFill>
                  <a:schemeClr val="bg2"/>
                </a:solidFill>
              </a:defRPr>
            </a:lvl5pPr>
          </a:lstStyle>
          <a:p>
            <a:pPr lvl="0"/>
            <a:r>
              <a:rPr lang="en-US"/>
              <a:t>text </a:t>
            </a:r>
          </a:p>
        </p:txBody>
      </p:sp>
    </p:spTree>
    <p:extLst>
      <p:ext uri="{BB962C8B-B14F-4D97-AF65-F5344CB8AC3E}">
        <p14:creationId xmlns:p14="http://schemas.microsoft.com/office/powerpoint/2010/main" val="3905210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Cover Pag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E15C-E1A1-4B98-8BD9-208FCE928995}"/>
              </a:ext>
            </a:extLst>
          </p:cNvPr>
          <p:cNvSpPr>
            <a:spLocks noGrp="1"/>
          </p:cNvSpPr>
          <p:nvPr>
            <p:ph type="title"/>
          </p:nvPr>
        </p:nvSpPr>
        <p:spPr>
          <a:xfrm>
            <a:off x="5328000" y="2149200"/>
            <a:ext cx="6282000" cy="1602000"/>
          </a:xfrm>
        </p:spPr>
        <p:txBody>
          <a:bodyPr anchor="b"/>
          <a:lstStyle>
            <a:lvl1pPr>
              <a:defRPr sz="5400">
                <a:solidFill>
                  <a:schemeClr val="bg1"/>
                </a:solidFill>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17DA4A9-7C4E-478D-A8E5-F8B8B1B3633C}"/>
              </a:ext>
            </a:extLst>
          </p:cNvPr>
          <p:cNvSpPr>
            <a:spLocks noGrp="1"/>
          </p:cNvSpPr>
          <p:nvPr>
            <p:ph type="body" idx="1"/>
          </p:nvPr>
        </p:nvSpPr>
        <p:spPr>
          <a:xfrm>
            <a:off x="5328000" y="4136400"/>
            <a:ext cx="6282000" cy="2012400"/>
          </a:xfrm>
        </p:spPr>
        <p:txBody>
          <a:bodyPr/>
          <a:lstStyle>
            <a:lvl1pPr marL="0" indent="0">
              <a:buNone/>
              <a:defRPr sz="4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DCFCB315-E196-452C-8413-F646CF5C916D}"/>
              </a:ext>
              <a:ext uri="{C183D7F6-B498-43B3-948B-1728B52AA6E4}">
                <adec:decorative xmlns:adec="http://schemas.microsoft.com/office/drawing/2017/decorative" val="1"/>
              </a:ext>
            </a:extLst>
          </p:cNvPr>
          <p:cNvPicPr>
            <a:picLocks noChangeAspect="1"/>
          </p:cNvPicPr>
          <p:nvPr userDrawn="1"/>
        </p:nvPicPr>
        <p:blipFill rotWithShape="1">
          <a:blip r:embed="rId2"/>
          <a:srcRect l="10909" b="7829"/>
          <a:stretch/>
        </p:blipFill>
        <p:spPr>
          <a:xfrm>
            <a:off x="0" y="3104147"/>
            <a:ext cx="4457105" cy="3753853"/>
          </a:xfrm>
          <a:prstGeom prst="rect">
            <a:avLst/>
          </a:prstGeom>
        </p:spPr>
      </p:pic>
    </p:spTree>
    <p:extLst>
      <p:ext uri="{BB962C8B-B14F-4D97-AF65-F5344CB8AC3E}">
        <p14:creationId xmlns:p14="http://schemas.microsoft.com/office/powerpoint/2010/main" val="1159292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51428-98EF-4EA7-8B53-95D6FD388998}"/>
              </a:ext>
            </a:extLst>
          </p:cNvPr>
          <p:cNvSpPr>
            <a:spLocks noGrp="1"/>
          </p:cNvSpPr>
          <p:nvPr>
            <p:ph type="title"/>
          </p:nvPr>
        </p:nvSpPr>
        <p:spPr>
          <a:xfrm>
            <a:off x="1062000" y="1252800"/>
            <a:ext cx="4467600" cy="2176200"/>
          </a:xfrm>
        </p:spPr>
        <p:txBody>
          <a:bodyPr anchor="t" anchorCtr="0"/>
          <a:lstStyle>
            <a:lvl1pPr>
              <a:defRPr sz="2900"/>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B4106DD8-7948-4C50-8639-F46F08C3AE56}"/>
              </a:ext>
            </a:extLst>
          </p:cNvPr>
          <p:cNvSpPr>
            <a:spLocks noGrp="1"/>
          </p:cNvSpPr>
          <p:nvPr>
            <p:ph type="dt" sz="half" idx="10"/>
          </p:nvPr>
        </p:nvSpPr>
        <p:spPr/>
        <p:txBody>
          <a:bodyPr/>
          <a:lstStyle/>
          <a:p>
            <a:fld id="{29D5E15D-C647-44B0-9FBF-6F4C1B356057}" type="datetime1">
              <a:rPr lang="en-GB" smtClean="0"/>
              <a:t>19/01/2022</a:t>
            </a:fld>
            <a:endParaRPr lang="en-GB"/>
          </a:p>
        </p:txBody>
      </p:sp>
      <p:sp>
        <p:nvSpPr>
          <p:cNvPr id="4" name="Footer Placeholder 3">
            <a:extLst>
              <a:ext uri="{FF2B5EF4-FFF2-40B4-BE49-F238E27FC236}">
                <a16:creationId xmlns:a16="http://schemas.microsoft.com/office/drawing/2014/main" id="{CAB5D05F-13B2-4DDE-AEE5-2FFBC910F1B2}"/>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C7CA3DFD-1456-4660-8744-18148456CA8C}"/>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cxnSp>
        <p:nvCxnSpPr>
          <p:cNvPr id="6" name="Straight Connector 5">
            <a:extLst>
              <a:ext uri="{FF2B5EF4-FFF2-40B4-BE49-F238E27FC236}">
                <a16:creationId xmlns:a16="http://schemas.microsoft.com/office/drawing/2014/main" id="{1E701184-D5F5-4AF5-B171-04B46C4EF918}"/>
              </a:ext>
            </a:extLst>
          </p:cNvPr>
          <p:cNvCxnSpPr>
            <a:cxnSpLocks/>
          </p:cNvCxnSpPr>
          <p:nvPr userDrawn="1"/>
        </p:nvCxnSpPr>
        <p:spPr>
          <a:xfrm>
            <a:off x="6080926" y="1212573"/>
            <a:ext cx="0" cy="393589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4F6BDD9D-CE1E-401B-B998-ED51586F712F}"/>
              </a:ext>
            </a:extLst>
          </p:cNvPr>
          <p:cNvSpPr>
            <a:spLocks noGrp="1"/>
          </p:cNvSpPr>
          <p:nvPr>
            <p:ph type="body" sz="quarter" idx="13"/>
          </p:nvPr>
        </p:nvSpPr>
        <p:spPr>
          <a:xfrm>
            <a:off x="6321600" y="1252800"/>
            <a:ext cx="4467600" cy="3353067"/>
          </a:xfrm>
        </p:spPr>
        <p:txBody>
          <a:bodyPr/>
          <a:lstStyle>
            <a:lvl1pPr marL="0" indent="0">
              <a:buNone/>
              <a:defRPr sz="3600" b="1"/>
            </a:lvl1pPr>
          </a:lstStyle>
          <a:p>
            <a:pPr lvl="0"/>
            <a:r>
              <a:rPr lang="en-US"/>
              <a:t>Click to edit Master text styles</a:t>
            </a:r>
            <a:endParaRPr lang="en-GB"/>
          </a:p>
        </p:txBody>
      </p:sp>
      <p:sp>
        <p:nvSpPr>
          <p:cNvPr id="11" name="Text Placeholder 10">
            <a:extLst>
              <a:ext uri="{FF2B5EF4-FFF2-40B4-BE49-F238E27FC236}">
                <a16:creationId xmlns:a16="http://schemas.microsoft.com/office/drawing/2014/main" id="{75A4B8D9-1F1E-4251-87E0-DCB69C9FDA5D}"/>
              </a:ext>
            </a:extLst>
          </p:cNvPr>
          <p:cNvSpPr>
            <a:spLocks noGrp="1"/>
          </p:cNvSpPr>
          <p:nvPr>
            <p:ph type="body" sz="quarter" idx="14"/>
          </p:nvPr>
        </p:nvSpPr>
        <p:spPr>
          <a:xfrm>
            <a:off x="6321600" y="4776642"/>
            <a:ext cx="4467598" cy="371828"/>
          </a:xfrm>
        </p:spPr>
        <p:txBody>
          <a:bodyPr/>
          <a:lstStyle>
            <a:lvl1pPr marL="0" indent="0">
              <a:buNone/>
              <a:defRPr sz="2000"/>
            </a:lvl1pPr>
          </a:lstStyle>
          <a:p>
            <a:pPr lvl="0"/>
            <a:r>
              <a:rPr lang="en-US"/>
              <a:t>Click to edit Master text styles</a:t>
            </a:r>
            <a:endParaRPr lang="en-GB"/>
          </a:p>
        </p:txBody>
      </p:sp>
    </p:spTree>
    <p:extLst>
      <p:ext uri="{BB962C8B-B14F-4D97-AF65-F5344CB8AC3E}">
        <p14:creationId xmlns:p14="http://schemas.microsoft.com/office/powerpoint/2010/main" val="2853202542"/>
      </p:ext>
    </p:extLst>
  </p:cSld>
  <p:clrMapOvr>
    <a:masterClrMapping/>
  </p:clrMapOvr>
  <p:extLst>
    <p:ext uri="{DCECCB84-F9BA-43D5-87BE-67443E8EF086}">
      <p15:sldGuideLst xmlns:p15="http://schemas.microsoft.com/office/powerpoint/2012/main">
        <p15:guide id="1" orient="horz" pos="85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537804"/>
            <a:ext cx="5428800" cy="540000"/>
          </a:xfrm>
        </p:spPr>
        <p:txBody>
          <a:bodyPr/>
          <a:lstStyle>
            <a:lvl1pPr>
              <a:lnSpc>
                <a:spcPct val="100000"/>
              </a:lnSpc>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1265650"/>
            <a:ext cx="5428800" cy="4912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Placeholder 10">
            <a:extLst>
              <a:ext uri="{FF2B5EF4-FFF2-40B4-BE49-F238E27FC236}">
                <a16:creationId xmlns:a16="http://schemas.microsoft.com/office/drawing/2014/main" id="{486A8442-B40B-4D24-9029-4E6108BD5EFD}"/>
              </a:ext>
            </a:extLst>
          </p:cNvPr>
          <p:cNvSpPr>
            <a:spLocks noGrp="1"/>
          </p:cNvSpPr>
          <p:nvPr>
            <p:ph sz="quarter" idx="13" hasCustomPrompt="1"/>
          </p:nvPr>
        </p:nvSpPr>
        <p:spPr>
          <a:xfrm>
            <a:off x="6459538" y="130175"/>
            <a:ext cx="5722937" cy="6165850"/>
          </a:xfrm>
        </p:spPr>
        <p:txBody>
          <a:bodyPr/>
          <a:lstStyle>
            <a:lvl1pPr>
              <a:defRPr/>
            </a:lvl1pPr>
          </a:lstStyle>
          <a:p>
            <a:pPr lvl="0"/>
            <a:r>
              <a:rPr lang="en-US"/>
              <a:t>Object</a:t>
            </a:r>
            <a:endParaRPr lang="en-GB"/>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a:t>Produced by Essex County Council Strategy Insight and Engagement</a:t>
            </a:r>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p>
            <a:fld id="{F260B2A5-7D25-4EFB-8691-668AB5BA651F}" type="datetime1">
              <a:rPr lang="en-GB" smtClean="0"/>
              <a:t>19/01/2022</a:t>
            </a:fld>
            <a:endParaRPr lang="en-GB"/>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2678152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message and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257175"/>
            <a:ext cx="11552400" cy="712368"/>
          </a:xfrm>
        </p:spPr>
        <p:txBody>
          <a:bodyPr/>
          <a:lstStyle>
            <a:lvl1pPr>
              <a:lnSpc>
                <a:spcPct val="100000"/>
              </a:lnSpc>
              <a:defRPr>
                <a:solidFill>
                  <a:schemeClr val="tx1"/>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1261404"/>
            <a:ext cx="3888000" cy="2059200"/>
          </a:xfrm>
        </p:spPr>
        <p:txBody>
          <a:bodyPr/>
          <a:lstStyle>
            <a:lvl1pPr>
              <a:defRPr sz="3600" b="1"/>
            </a:lvl1pPr>
          </a:lstStyle>
          <a:p>
            <a:pPr lvl="0"/>
            <a:r>
              <a:rPr lang="en-US"/>
              <a:t>Click to edit Master text styles</a:t>
            </a:r>
            <a:endParaRPr lang="en-GB"/>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p>
            <a:fld id="{600613A6-A489-428B-9466-BB2CA556283B}" type="datetime1">
              <a:rPr lang="en-GB" smtClean="0"/>
              <a:t>19/01/2022</a:t>
            </a:fld>
            <a:endParaRPr lang="en-GB"/>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a:t>Produced by Essex County Council Strategy Insight and Engagement</a:t>
            </a:r>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9" name="Content Placeholder 3" descr="Add description of object (table/graph/picture, etc)">
            <a:extLst>
              <a:ext uri="{FF2B5EF4-FFF2-40B4-BE49-F238E27FC236}">
                <a16:creationId xmlns:a16="http://schemas.microsoft.com/office/drawing/2014/main" id="{67B85DDB-4159-4BB4-A59E-5BE213A7443F}"/>
              </a:ext>
            </a:extLst>
          </p:cNvPr>
          <p:cNvSpPr>
            <a:spLocks noGrp="1"/>
          </p:cNvSpPr>
          <p:nvPr>
            <p:ph sz="half" idx="2"/>
          </p:nvPr>
        </p:nvSpPr>
        <p:spPr>
          <a:xfrm>
            <a:off x="4471200" y="1249363"/>
            <a:ext cx="7393775" cy="4929188"/>
          </a:xfrm>
          <a:prstGeom prst="rect">
            <a:avLst/>
          </a:prstGeom>
        </p:spPr>
        <p:txBody>
          <a:bodyPr/>
          <a:lstStyle>
            <a:lvl1pPr>
              <a:buNone/>
              <a:defRPr/>
            </a:lvl1pPr>
          </a:lstStyle>
          <a:p>
            <a:pPr lvl="0"/>
            <a:endParaRPr lang="en-US"/>
          </a:p>
        </p:txBody>
      </p:sp>
      <p:sp>
        <p:nvSpPr>
          <p:cNvPr id="8" name="Text Placeholder 7">
            <a:extLst>
              <a:ext uri="{FF2B5EF4-FFF2-40B4-BE49-F238E27FC236}">
                <a16:creationId xmlns:a16="http://schemas.microsoft.com/office/drawing/2014/main" id="{9682420F-7E00-4112-B16C-8B3BEE01681E}"/>
              </a:ext>
            </a:extLst>
          </p:cNvPr>
          <p:cNvSpPr>
            <a:spLocks noGrp="1"/>
          </p:cNvSpPr>
          <p:nvPr>
            <p:ph type="body" sz="quarter" idx="13"/>
          </p:nvPr>
        </p:nvSpPr>
        <p:spPr>
          <a:xfrm>
            <a:off x="0" y="3430800"/>
            <a:ext cx="4471200" cy="2747751"/>
          </a:xfrm>
          <a:solidFill>
            <a:schemeClr val="accent1"/>
          </a:solidFill>
        </p:spPr>
        <p:txBody>
          <a:bodyPr lIns="46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94501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message and object v2">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7605798-CE35-4206-A97D-EB4777053B4B}"/>
              </a:ext>
              <a:ext uri="{C183D7F6-B498-43B3-948B-1728B52AA6E4}">
                <adec:decorative xmlns:adec="http://schemas.microsoft.com/office/drawing/2017/decorative" val="1"/>
              </a:ext>
            </a:extLst>
          </p:cNvPr>
          <p:cNvSpPr/>
          <p:nvPr userDrawn="1"/>
        </p:nvSpPr>
        <p:spPr>
          <a:xfrm>
            <a:off x="0" y="2754488"/>
            <a:ext cx="6096000" cy="4103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AC34E1A6-9EC2-468E-98F7-98901A8D1A5B}"/>
              </a:ext>
            </a:extLst>
          </p:cNvPr>
          <p:cNvSpPr>
            <a:spLocks noGrp="1"/>
          </p:cNvSpPr>
          <p:nvPr>
            <p:ph type="title"/>
          </p:nvPr>
        </p:nvSpPr>
        <p:spPr>
          <a:xfrm>
            <a:off x="306000" y="252000"/>
            <a:ext cx="5428800" cy="820800"/>
          </a:xfrm>
        </p:spPr>
        <p:txBody>
          <a:bodyPr vert="horz" lIns="90000" tIns="45720" rIns="90000" bIns="0" rtlCol="0" anchor="b" anchorCtr="0">
            <a:normAutofit/>
          </a:bodyPr>
          <a:lstStyle>
            <a:lvl1pPr>
              <a:defRPr lang="en-GB">
                <a:solidFill>
                  <a:schemeClr val="tx1"/>
                </a:solidFill>
              </a:defRPr>
            </a:lvl1pPr>
          </a:lstStyle>
          <a:p>
            <a:pPr lvl="0">
              <a:lnSpc>
                <a:spcPct val="100000"/>
              </a:lnSpc>
            </a:pPr>
            <a:r>
              <a:rPr lang="en-US"/>
              <a:t>Click to edit Master title style</a:t>
            </a:r>
            <a:endParaRPr lang="en-GB"/>
          </a:p>
        </p:txBody>
      </p:sp>
      <p:sp>
        <p:nvSpPr>
          <p:cNvPr id="7" name="Content Placeholder 6">
            <a:extLst>
              <a:ext uri="{FF2B5EF4-FFF2-40B4-BE49-F238E27FC236}">
                <a16:creationId xmlns:a16="http://schemas.microsoft.com/office/drawing/2014/main" id="{926F895B-32EE-4C42-A771-15E886F401D7}"/>
              </a:ext>
            </a:extLst>
          </p:cNvPr>
          <p:cNvSpPr>
            <a:spLocks noGrp="1"/>
          </p:cNvSpPr>
          <p:nvPr>
            <p:ph sz="quarter" idx="13"/>
          </p:nvPr>
        </p:nvSpPr>
        <p:spPr>
          <a:xfrm>
            <a:off x="301625" y="1260938"/>
            <a:ext cx="5429250" cy="1375200"/>
          </a:xfrm>
        </p:spPr>
        <p:txBody>
          <a:bodyPr/>
          <a:lstStyle>
            <a:lvl1pPr marL="0" indent="0">
              <a:buNone/>
              <a:defRPr sz="2400" b="1">
                <a:solidFill>
                  <a:schemeClr val="accent1"/>
                </a:solidFill>
              </a:defRPr>
            </a:lvl1pPr>
          </a:lstStyle>
          <a:p>
            <a:pPr lvl="0"/>
            <a:r>
              <a:rPr lang="en-US"/>
              <a:t>Click to edit Master text styles</a:t>
            </a:r>
            <a:endParaRPr lang="en-GB"/>
          </a:p>
        </p:txBody>
      </p:sp>
      <p:sp>
        <p:nvSpPr>
          <p:cNvPr id="14" name="Content Placeholder 13">
            <a:extLst>
              <a:ext uri="{FF2B5EF4-FFF2-40B4-BE49-F238E27FC236}">
                <a16:creationId xmlns:a16="http://schemas.microsoft.com/office/drawing/2014/main" id="{76953603-B320-4E9F-8C88-FCB935412932}"/>
              </a:ext>
            </a:extLst>
          </p:cNvPr>
          <p:cNvSpPr>
            <a:spLocks noGrp="1"/>
          </p:cNvSpPr>
          <p:nvPr>
            <p:ph sz="quarter" idx="16"/>
          </p:nvPr>
        </p:nvSpPr>
        <p:spPr>
          <a:xfrm>
            <a:off x="301625" y="2754313"/>
            <a:ext cx="5429250" cy="3424237"/>
          </a:xfrm>
        </p:spPr>
        <p:txBody>
          <a:bodyPr/>
          <a:lstStyle>
            <a:lvl1pPr marL="0" indent="0">
              <a:buNone/>
              <a:defRPr>
                <a:solidFill>
                  <a:schemeClr val="bg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endParaRPr lang="en-GB"/>
          </a:p>
        </p:txBody>
      </p:sp>
      <p:sp>
        <p:nvSpPr>
          <p:cNvPr id="11" name="Content Placeholder 10">
            <a:extLst>
              <a:ext uri="{FF2B5EF4-FFF2-40B4-BE49-F238E27FC236}">
                <a16:creationId xmlns:a16="http://schemas.microsoft.com/office/drawing/2014/main" id="{787F60CB-10DD-4652-B8F0-4AC544C71B4B}"/>
              </a:ext>
            </a:extLst>
          </p:cNvPr>
          <p:cNvSpPr>
            <a:spLocks noGrp="1"/>
          </p:cNvSpPr>
          <p:nvPr>
            <p:ph sz="quarter" idx="15"/>
          </p:nvPr>
        </p:nvSpPr>
        <p:spPr>
          <a:xfrm>
            <a:off x="6065661" y="0"/>
            <a:ext cx="6126339" cy="685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1E18C755-832F-4C56-B358-BC210FE8599D}"/>
              </a:ext>
            </a:extLst>
          </p:cNvPr>
          <p:cNvSpPr>
            <a:spLocks noGrp="1"/>
          </p:cNvSpPr>
          <p:nvPr>
            <p:ph type="ftr" sz="quarter" idx="11"/>
          </p:nvPr>
        </p:nvSpPr>
        <p:spPr/>
        <p:txBody>
          <a:bodyPr/>
          <a:lstStyle>
            <a:lvl1pPr>
              <a:defRPr>
                <a:solidFill>
                  <a:schemeClr val="bg2"/>
                </a:solidFill>
              </a:defRPr>
            </a:lvl1pPr>
          </a:lstStyle>
          <a:p>
            <a:r>
              <a:rPr lang="en-GB"/>
              <a:t>Produced by Essex County Council Strategy Insight and Engagement</a:t>
            </a:r>
          </a:p>
        </p:txBody>
      </p:sp>
      <p:sp>
        <p:nvSpPr>
          <p:cNvPr id="3" name="Date Placeholder 2">
            <a:extLst>
              <a:ext uri="{FF2B5EF4-FFF2-40B4-BE49-F238E27FC236}">
                <a16:creationId xmlns:a16="http://schemas.microsoft.com/office/drawing/2014/main" id="{9B1A9764-A1B9-46F8-96D5-74C081563C7F}"/>
              </a:ext>
            </a:extLst>
          </p:cNvPr>
          <p:cNvSpPr>
            <a:spLocks noGrp="1"/>
          </p:cNvSpPr>
          <p:nvPr>
            <p:ph type="dt" sz="half" idx="10"/>
          </p:nvPr>
        </p:nvSpPr>
        <p:spPr/>
        <p:txBody>
          <a:bodyPr/>
          <a:lstStyle>
            <a:lvl1pPr>
              <a:defRPr>
                <a:solidFill>
                  <a:schemeClr val="bg1"/>
                </a:solidFill>
              </a:defRPr>
            </a:lvl1pPr>
          </a:lstStyle>
          <a:p>
            <a:fld id="{DC13AD85-CE77-4F8C-BEB7-3D123B861324}" type="datetime1">
              <a:rPr lang="en-GB" smtClean="0"/>
              <a:pPr/>
              <a:t>19/01/2022</a:t>
            </a:fld>
            <a:endParaRPr lang="en-GB"/>
          </a:p>
        </p:txBody>
      </p:sp>
      <p:sp>
        <p:nvSpPr>
          <p:cNvPr id="5" name="Slide Number Placeholder 4">
            <a:extLst>
              <a:ext uri="{FF2B5EF4-FFF2-40B4-BE49-F238E27FC236}">
                <a16:creationId xmlns:a16="http://schemas.microsoft.com/office/drawing/2014/main" id="{30B32DD5-A0D7-4176-9C07-463D33A3AAC0}"/>
              </a:ext>
            </a:extLst>
          </p:cNvPr>
          <p:cNvSpPr>
            <a:spLocks noGrp="1"/>
          </p:cNvSpPr>
          <p:nvPr>
            <p:ph type="sldNum" sz="quarter" idx="12"/>
          </p:nvPr>
        </p:nvSpPr>
        <p:spPr/>
        <p:txBody>
          <a:bodyPr/>
          <a:lstStyle>
            <a:lvl1pPr>
              <a:defRPr>
                <a:solidFill>
                  <a:schemeClr val="bg1"/>
                </a:solidFill>
              </a:defRPr>
            </a:lvl1p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3802699601"/>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Text and 2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C2F8-7688-4288-9199-BB2C3EBE8BAB}"/>
              </a:ext>
            </a:extLst>
          </p:cNvPr>
          <p:cNvSpPr>
            <a:spLocks noGrp="1"/>
          </p:cNvSpPr>
          <p:nvPr>
            <p:ph type="title"/>
          </p:nvPr>
        </p:nvSpPr>
        <p:spPr>
          <a:xfrm>
            <a:off x="306000" y="252000"/>
            <a:ext cx="11552400" cy="820800"/>
          </a:xfrm>
        </p:spPr>
        <p:txBody>
          <a:bodyPr/>
          <a:lstStyle>
            <a:lvl1pPr>
              <a:lnSpc>
                <a:spcPct val="100000"/>
              </a:lnSpc>
              <a:defRPr sz="4400"/>
            </a:lvl1pPr>
          </a:lstStyle>
          <a:p>
            <a:r>
              <a:rPr lang="en-US"/>
              <a:t>Click to edit Master title style</a:t>
            </a:r>
            <a:endParaRPr lang="en-GB"/>
          </a:p>
        </p:txBody>
      </p:sp>
      <p:sp>
        <p:nvSpPr>
          <p:cNvPr id="11" name="Content Placeholder 10">
            <a:extLst>
              <a:ext uri="{FF2B5EF4-FFF2-40B4-BE49-F238E27FC236}">
                <a16:creationId xmlns:a16="http://schemas.microsoft.com/office/drawing/2014/main" id="{909C2039-2FF7-4ECB-94E1-AF05CB2C8308}"/>
              </a:ext>
            </a:extLst>
          </p:cNvPr>
          <p:cNvSpPr>
            <a:spLocks noGrp="1"/>
          </p:cNvSpPr>
          <p:nvPr>
            <p:ph sz="quarter" idx="15"/>
          </p:nvPr>
        </p:nvSpPr>
        <p:spPr>
          <a:xfrm>
            <a:off x="0" y="1689100"/>
            <a:ext cx="6076950" cy="2232025"/>
          </a:xfrm>
        </p:spPr>
        <p:txBody>
          <a:bodyPr/>
          <a:lstStyle>
            <a:lvl1pPr marL="0" indent="0">
              <a:buNone/>
              <a:defRPr/>
            </a:lvl1pPr>
          </a:lstStyle>
          <a:p>
            <a:pPr lvl="0"/>
            <a:r>
              <a:rPr lang="en-US"/>
              <a:t>Click to edit Master text styles</a:t>
            </a:r>
            <a:endParaRPr lang="en-GB"/>
          </a:p>
        </p:txBody>
      </p:sp>
      <p:sp>
        <p:nvSpPr>
          <p:cNvPr id="3" name="Content Placeholder 2">
            <a:extLst>
              <a:ext uri="{FF2B5EF4-FFF2-40B4-BE49-F238E27FC236}">
                <a16:creationId xmlns:a16="http://schemas.microsoft.com/office/drawing/2014/main" id="{368E8D95-4D94-4F30-835D-3FF40188D1D6}"/>
              </a:ext>
            </a:extLst>
          </p:cNvPr>
          <p:cNvSpPr>
            <a:spLocks noGrp="1"/>
          </p:cNvSpPr>
          <p:nvPr>
            <p:ph sz="half" idx="1"/>
          </p:nvPr>
        </p:nvSpPr>
        <p:spPr>
          <a:xfrm>
            <a:off x="306000" y="4194000"/>
            <a:ext cx="5572800" cy="1984550"/>
          </a:xfrm>
        </p:spPr>
        <p:txBody>
          <a:bodyPr/>
          <a:lstStyle>
            <a:lvl1pPr marL="0" indent="0">
              <a:buNone/>
              <a:defRPr/>
            </a:lvl1pPr>
          </a:lstStyle>
          <a:p>
            <a:pPr lvl="0"/>
            <a:r>
              <a:rPr lang="en-US"/>
              <a:t>Click to edit Master text styles</a:t>
            </a:r>
            <a:endParaRPr lang="en-GB"/>
          </a:p>
        </p:txBody>
      </p:sp>
      <p:sp>
        <p:nvSpPr>
          <p:cNvPr id="10" name="Content Placeholder 2">
            <a:extLst>
              <a:ext uri="{FF2B5EF4-FFF2-40B4-BE49-F238E27FC236}">
                <a16:creationId xmlns:a16="http://schemas.microsoft.com/office/drawing/2014/main" id="{F2AF1B6F-29EF-4915-954D-C7A734C4F1B1}"/>
              </a:ext>
            </a:extLst>
          </p:cNvPr>
          <p:cNvSpPr>
            <a:spLocks noGrp="1"/>
          </p:cNvSpPr>
          <p:nvPr>
            <p:ph sz="half" idx="14"/>
          </p:nvPr>
        </p:nvSpPr>
        <p:spPr>
          <a:xfrm>
            <a:off x="6285600" y="1688400"/>
            <a:ext cx="5572800" cy="174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Content Placeholder 12">
            <a:extLst>
              <a:ext uri="{FF2B5EF4-FFF2-40B4-BE49-F238E27FC236}">
                <a16:creationId xmlns:a16="http://schemas.microsoft.com/office/drawing/2014/main" id="{C2D6E287-74D8-466B-93CC-E97050302A8E}"/>
              </a:ext>
            </a:extLst>
          </p:cNvPr>
          <p:cNvSpPr>
            <a:spLocks noGrp="1"/>
          </p:cNvSpPr>
          <p:nvPr>
            <p:ph sz="quarter" idx="16"/>
          </p:nvPr>
        </p:nvSpPr>
        <p:spPr>
          <a:xfrm>
            <a:off x="6076950" y="3429000"/>
            <a:ext cx="6137275" cy="3429000"/>
          </a:xfrm>
        </p:spPr>
        <p:txBody>
          <a:bodyPr/>
          <a:lstStyle>
            <a:lvl1pPr marL="0" indent="0">
              <a:buNone/>
              <a:defRPr/>
            </a:lvl1pPr>
          </a:lstStyle>
          <a:p>
            <a:pPr lvl="0"/>
            <a:r>
              <a:rPr lang="en-US"/>
              <a:t>Click to edit Master text styles</a:t>
            </a:r>
            <a:endParaRPr lang="en-GB"/>
          </a:p>
        </p:txBody>
      </p:sp>
      <p:sp>
        <p:nvSpPr>
          <p:cNvPr id="6" name="Footer Placeholder 5">
            <a:extLst>
              <a:ext uri="{FF2B5EF4-FFF2-40B4-BE49-F238E27FC236}">
                <a16:creationId xmlns:a16="http://schemas.microsoft.com/office/drawing/2014/main" id="{8B9E4A27-53E6-48EA-A37A-F875441579D5}"/>
              </a:ext>
            </a:extLst>
          </p:cNvPr>
          <p:cNvSpPr>
            <a:spLocks noGrp="1"/>
          </p:cNvSpPr>
          <p:nvPr>
            <p:ph type="ftr" sz="quarter" idx="11"/>
          </p:nvPr>
        </p:nvSpPr>
        <p:spPr/>
        <p:txBody>
          <a:bodyPr/>
          <a:lstStyle/>
          <a:p>
            <a:r>
              <a:rPr lang="en-GB"/>
              <a:t>Produced by Essex County Council Strategy Insight and Engagement</a:t>
            </a:r>
          </a:p>
        </p:txBody>
      </p:sp>
      <p:sp>
        <p:nvSpPr>
          <p:cNvPr id="5" name="Date Placeholder 4">
            <a:extLst>
              <a:ext uri="{FF2B5EF4-FFF2-40B4-BE49-F238E27FC236}">
                <a16:creationId xmlns:a16="http://schemas.microsoft.com/office/drawing/2014/main" id="{15AACAD1-372D-4F71-B337-F9A7F3B5CC47}"/>
              </a:ext>
            </a:extLst>
          </p:cNvPr>
          <p:cNvSpPr>
            <a:spLocks noGrp="1"/>
          </p:cNvSpPr>
          <p:nvPr>
            <p:ph type="dt" sz="half" idx="10"/>
          </p:nvPr>
        </p:nvSpPr>
        <p:spPr/>
        <p:txBody>
          <a:bodyPr/>
          <a:lstStyle>
            <a:lvl1pPr>
              <a:defRPr>
                <a:solidFill>
                  <a:schemeClr val="tx1"/>
                </a:solidFill>
              </a:defRPr>
            </a:lvl1pPr>
          </a:lstStyle>
          <a:p>
            <a:fld id="{859DE245-C824-4BEE-AC58-BCEB9971B4EC}" type="datetime1">
              <a:rPr lang="en-GB" smtClean="0"/>
              <a:pPr/>
              <a:t>19/01/2022</a:t>
            </a:fld>
            <a:endParaRPr lang="en-GB"/>
          </a:p>
        </p:txBody>
      </p:sp>
      <p:sp>
        <p:nvSpPr>
          <p:cNvPr id="7" name="Slide Number Placeholder 6">
            <a:extLst>
              <a:ext uri="{FF2B5EF4-FFF2-40B4-BE49-F238E27FC236}">
                <a16:creationId xmlns:a16="http://schemas.microsoft.com/office/drawing/2014/main" id="{B769B38E-C211-4169-B9DE-CE7CAB4E9802}"/>
              </a:ext>
            </a:extLst>
          </p:cNvPr>
          <p:cNvSpPr>
            <a:spLocks noGrp="1"/>
          </p:cNvSpPr>
          <p:nvPr>
            <p:ph type="sldNum" sz="quarter" idx="12"/>
          </p:nvPr>
        </p:nvSpPr>
        <p:spPr/>
        <p:txBody>
          <a:bodyPr/>
          <a:lstStyle>
            <a:lvl1pPr>
              <a:defRPr>
                <a:solidFill>
                  <a:schemeClr val="tx1"/>
                </a:solidFill>
              </a:defRPr>
            </a:lvl1p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137814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F7AB5-0595-5048-A9DE-47E953774D55}"/>
              </a:ext>
            </a:extLst>
          </p:cNvPr>
          <p:cNvSpPr>
            <a:spLocks noGrp="1"/>
          </p:cNvSpPr>
          <p:nvPr>
            <p:ph type="title" hasCustomPrompt="1"/>
          </p:nvPr>
        </p:nvSpPr>
        <p:spPr>
          <a:xfrm>
            <a:off x="304799" y="264139"/>
            <a:ext cx="11552903" cy="1147218"/>
          </a:xfrm>
        </p:spPr>
        <p:txBody>
          <a:bodyPr/>
          <a:lstStyle>
            <a:lvl1pPr>
              <a:defRPr sz="4400"/>
            </a:lvl1pPr>
          </a:lstStyle>
          <a:p>
            <a:r>
              <a:rPr lang="en-GB"/>
              <a:t>Agenda</a:t>
            </a:r>
          </a:p>
        </p:txBody>
      </p:sp>
      <p:sp>
        <p:nvSpPr>
          <p:cNvPr id="3" name="Date Placeholder 2">
            <a:extLst>
              <a:ext uri="{FF2B5EF4-FFF2-40B4-BE49-F238E27FC236}">
                <a16:creationId xmlns:a16="http://schemas.microsoft.com/office/drawing/2014/main" id="{7F104F94-DB9E-4244-BE6F-72C7B5EAD7F4}"/>
              </a:ext>
            </a:extLst>
          </p:cNvPr>
          <p:cNvSpPr>
            <a:spLocks noGrp="1"/>
          </p:cNvSpPr>
          <p:nvPr>
            <p:ph type="dt" sz="half" idx="10"/>
          </p:nvPr>
        </p:nvSpPr>
        <p:spPr/>
        <p:txBody>
          <a:bodyPr/>
          <a:lstStyle/>
          <a:p>
            <a:r>
              <a:rPr lang="en-GB"/>
              <a:t>14/08/2020</a:t>
            </a:r>
            <a:endParaRPr lang="en-GB">
              <a:solidFill>
                <a:schemeClr val="tx1">
                  <a:lumMod val="50000"/>
                  <a:lumOff val="50000"/>
                </a:schemeClr>
              </a:solidFill>
            </a:endParaRPr>
          </a:p>
        </p:txBody>
      </p:sp>
      <p:sp>
        <p:nvSpPr>
          <p:cNvPr id="4" name="Slide Number Placeholder 3">
            <a:extLst>
              <a:ext uri="{FF2B5EF4-FFF2-40B4-BE49-F238E27FC236}">
                <a16:creationId xmlns:a16="http://schemas.microsoft.com/office/drawing/2014/main" id="{2B38CAA1-C61C-E147-B8F5-4939DF85724C}"/>
              </a:ext>
            </a:extLst>
          </p:cNvPr>
          <p:cNvSpPr>
            <a:spLocks noGrp="1"/>
          </p:cNvSpPr>
          <p:nvPr>
            <p:ph type="sldNum" sz="quarter" idx="11"/>
          </p:nvPr>
        </p:nvSpPr>
        <p:spPr/>
        <p:txBody>
          <a:bodyPr/>
          <a:lstStyle/>
          <a:p>
            <a:r>
              <a:rPr lang="en-GB"/>
              <a:t>|   </a:t>
            </a:r>
            <a:fld id="{5898CC38-F149-5B45-A1B4-290B41364A0C}" type="slidenum">
              <a:rPr lang="en-GB" smtClean="0"/>
              <a:pPr/>
              <a:t>‹#›</a:t>
            </a:fld>
            <a:endParaRPr lang="en-GB"/>
          </a:p>
        </p:txBody>
      </p:sp>
      <p:sp>
        <p:nvSpPr>
          <p:cNvPr id="5" name="Footer Placeholder 4">
            <a:extLst>
              <a:ext uri="{FF2B5EF4-FFF2-40B4-BE49-F238E27FC236}">
                <a16:creationId xmlns:a16="http://schemas.microsoft.com/office/drawing/2014/main" id="{9F631126-BADA-E347-9CD9-0220373794B6}"/>
              </a:ext>
            </a:extLst>
          </p:cNvPr>
          <p:cNvSpPr>
            <a:spLocks noGrp="1"/>
          </p:cNvSpPr>
          <p:nvPr>
            <p:ph type="ftr" sz="quarter" idx="12"/>
          </p:nvPr>
        </p:nvSpPr>
        <p:spPr/>
        <p:txBody>
          <a:bodyPr/>
          <a:lstStyle/>
          <a:p>
            <a:r>
              <a:rPr lang="en-GB">
                <a:solidFill>
                  <a:schemeClr val="tx1">
                    <a:lumMod val="50000"/>
                    <a:lumOff val="50000"/>
                  </a:schemeClr>
                </a:solidFill>
              </a:rPr>
              <a:t>Produced by Essex County Council Strategy Insight and Engagement</a:t>
            </a:r>
          </a:p>
        </p:txBody>
      </p:sp>
      <p:sp>
        <p:nvSpPr>
          <p:cNvPr id="25" name="Text Placeholder 24">
            <a:extLst>
              <a:ext uri="{FF2B5EF4-FFF2-40B4-BE49-F238E27FC236}">
                <a16:creationId xmlns:a16="http://schemas.microsoft.com/office/drawing/2014/main" id="{FB5D0565-D907-AE40-B0B4-CDFE020863B7}"/>
              </a:ext>
            </a:extLst>
          </p:cNvPr>
          <p:cNvSpPr>
            <a:spLocks noGrp="1"/>
          </p:cNvSpPr>
          <p:nvPr>
            <p:ph type="body" sz="quarter" idx="15"/>
          </p:nvPr>
        </p:nvSpPr>
        <p:spPr>
          <a:xfrm>
            <a:off x="304799" y="178592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3" name="Text Placeholder 32">
            <a:extLst>
              <a:ext uri="{FF2B5EF4-FFF2-40B4-BE49-F238E27FC236}">
                <a16:creationId xmlns:a16="http://schemas.microsoft.com/office/drawing/2014/main" id="{11BE3D0D-C1DA-8944-9F3E-478A68574F9D}"/>
              </a:ext>
            </a:extLst>
          </p:cNvPr>
          <p:cNvSpPr>
            <a:spLocks noGrp="1"/>
          </p:cNvSpPr>
          <p:nvPr>
            <p:ph type="body" sz="quarter" idx="16"/>
          </p:nvPr>
        </p:nvSpPr>
        <p:spPr>
          <a:xfrm>
            <a:off x="1311275" y="1785938"/>
            <a:ext cx="4114800" cy="957262"/>
          </a:xfrm>
        </p:spPr>
        <p:txBody>
          <a:bodyPr anchor="t"/>
          <a:lstStyle>
            <a:lvl1pPr>
              <a:lnSpc>
                <a:spcPct val="100000"/>
              </a:lnSpc>
              <a:spcAft>
                <a:spcPts val="200"/>
              </a:spcAft>
              <a:buFontTx/>
              <a:buNone/>
              <a:defRPr b="1"/>
            </a:lvl1pPr>
            <a:lvl2pPr>
              <a:lnSpc>
                <a:spcPct val="100000"/>
              </a:lnSpc>
              <a:spcAft>
                <a:spcPts val="200"/>
              </a:spcAft>
              <a:buFontTx/>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34" name="Text Placeholder 24">
            <a:extLst>
              <a:ext uri="{FF2B5EF4-FFF2-40B4-BE49-F238E27FC236}">
                <a16:creationId xmlns:a16="http://schemas.microsoft.com/office/drawing/2014/main" id="{2E9D775A-68BE-B048-B7A5-00E328AF9974}"/>
              </a:ext>
            </a:extLst>
          </p:cNvPr>
          <p:cNvSpPr>
            <a:spLocks noGrp="1"/>
          </p:cNvSpPr>
          <p:nvPr>
            <p:ph type="body" sz="quarter" idx="17"/>
          </p:nvPr>
        </p:nvSpPr>
        <p:spPr>
          <a:xfrm>
            <a:off x="304799" y="295319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5" name="Text Placeholder 32">
            <a:extLst>
              <a:ext uri="{FF2B5EF4-FFF2-40B4-BE49-F238E27FC236}">
                <a16:creationId xmlns:a16="http://schemas.microsoft.com/office/drawing/2014/main" id="{33CB537D-3DFF-3A48-9823-F7D9AB301C8C}"/>
              </a:ext>
            </a:extLst>
          </p:cNvPr>
          <p:cNvSpPr>
            <a:spLocks noGrp="1"/>
          </p:cNvSpPr>
          <p:nvPr>
            <p:ph type="body" sz="quarter" idx="18"/>
          </p:nvPr>
        </p:nvSpPr>
        <p:spPr>
          <a:xfrm>
            <a:off x="1311275" y="2953208"/>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36" name="Text Placeholder 24">
            <a:extLst>
              <a:ext uri="{FF2B5EF4-FFF2-40B4-BE49-F238E27FC236}">
                <a16:creationId xmlns:a16="http://schemas.microsoft.com/office/drawing/2014/main" id="{C67F3338-5DEE-F84E-A464-97671D4BAB60}"/>
              </a:ext>
            </a:extLst>
          </p:cNvPr>
          <p:cNvSpPr>
            <a:spLocks noGrp="1"/>
          </p:cNvSpPr>
          <p:nvPr>
            <p:ph type="body" sz="quarter" idx="19"/>
          </p:nvPr>
        </p:nvSpPr>
        <p:spPr>
          <a:xfrm>
            <a:off x="304799" y="4189988"/>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7" name="Text Placeholder 32">
            <a:extLst>
              <a:ext uri="{FF2B5EF4-FFF2-40B4-BE49-F238E27FC236}">
                <a16:creationId xmlns:a16="http://schemas.microsoft.com/office/drawing/2014/main" id="{C261B032-A0F6-5F48-AE5E-8B554236309F}"/>
              </a:ext>
            </a:extLst>
          </p:cNvPr>
          <p:cNvSpPr>
            <a:spLocks noGrp="1"/>
          </p:cNvSpPr>
          <p:nvPr>
            <p:ph type="body" sz="quarter" idx="20"/>
          </p:nvPr>
        </p:nvSpPr>
        <p:spPr>
          <a:xfrm>
            <a:off x="1311275" y="4190004"/>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38" name="Text Placeholder 24">
            <a:extLst>
              <a:ext uri="{FF2B5EF4-FFF2-40B4-BE49-F238E27FC236}">
                <a16:creationId xmlns:a16="http://schemas.microsoft.com/office/drawing/2014/main" id="{A4286F1C-450E-F641-9A45-E25DA5A231FC}"/>
              </a:ext>
            </a:extLst>
          </p:cNvPr>
          <p:cNvSpPr>
            <a:spLocks noGrp="1"/>
          </p:cNvSpPr>
          <p:nvPr>
            <p:ph type="body" sz="quarter" idx="21"/>
          </p:nvPr>
        </p:nvSpPr>
        <p:spPr>
          <a:xfrm>
            <a:off x="304799" y="5391923"/>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39" name="Text Placeholder 32">
            <a:extLst>
              <a:ext uri="{FF2B5EF4-FFF2-40B4-BE49-F238E27FC236}">
                <a16:creationId xmlns:a16="http://schemas.microsoft.com/office/drawing/2014/main" id="{8E98AB68-E96B-884C-9E8C-9AC85D496D4A}"/>
              </a:ext>
            </a:extLst>
          </p:cNvPr>
          <p:cNvSpPr>
            <a:spLocks noGrp="1"/>
          </p:cNvSpPr>
          <p:nvPr>
            <p:ph type="body" sz="quarter" idx="22"/>
          </p:nvPr>
        </p:nvSpPr>
        <p:spPr>
          <a:xfrm>
            <a:off x="1311275" y="5391939"/>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0" name="Text Placeholder 24">
            <a:extLst>
              <a:ext uri="{FF2B5EF4-FFF2-40B4-BE49-F238E27FC236}">
                <a16:creationId xmlns:a16="http://schemas.microsoft.com/office/drawing/2014/main" id="{344748B9-30D3-F246-9DBD-C084F4DA77D1}"/>
              </a:ext>
            </a:extLst>
          </p:cNvPr>
          <p:cNvSpPr>
            <a:spLocks noGrp="1"/>
          </p:cNvSpPr>
          <p:nvPr>
            <p:ph type="body" sz="quarter" idx="23"/>
          </p:nvPr>
        </p:nvSpPr>
        <p:spPr>
          <a:xfrm>
            <a:off x="6208643" y="178592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1" name="Text Placeholder 32">
            <a:extLst>
              <a:ext uri="{FF2B5EF4-FFF2-40B4-BE49-F238E27FC236}">
                <a16:creationId xmlns:a16="http://schemas.microsoft.com/office/drawing/2014/main" id="{BB70FC37-93C0-4649-B77F-2C88A0FF7943}"/>
              </a:ext>
            </a:extLst>
          </p:cNvPr>
          <p:cNvSpPr>
            <a:spLocks noGrp="1"/>
          </p:cNvSpPr>
          <p:nvPr>
            <p:ph type="body" sz="quarter" idx="24"/>
          </p:nvPr>
        </p:nvSpPr>
        <p:spPr>
          <a:xfrm>
            <a:off x="7215119" y="1785938"/>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2" name="Text Placeholder 24">
            <a:extLst>
              <a:ext uri="{FF2B5EF4-FFF2-40B4-BE49-F238E27FC236}">
                <a16:creationId xmlns:a16="http://schemas.microsoft.com/office/drawing/2014/main" id="{B148CDB6-F55F-A448-8599-EDE77E13348D}"/>
              </a:ext>
            </a:extLst>
          </p:cNvPr>
          <p:cNvSpPr>
            <a:spLocks noGrp="1"/>
          </p:cNvSpPr>
          <p:nvPr>
            <p:ph type="body" sz="quarter" idx="25"/>
          </p:nvPr>
        </p:nvSpPr>
        <p:spPr>
          <a:xfrm>
            <a:off x="6208643" y="2953192"/>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3" name="Text Placeholder 32">
            <a:extLst>
              <a:ext uri="{FF2B5EF4-FFF2-40B4-BE49-F238E27FC236}">
                <a16:creationId xmlns:a16="http://schemas.microsoft.com/office/drawing/2014/main" id="{F82F8C5A-4782-0749-891A-9F3E365DA9C5}"/>
              </a:ext>
            </a:extLst>
          </p:cNvPr>
          <p:cNvSpPr>
            <a:spLocks noGrp="1"/>
          </p:cNvSpPr>
          <p:nvPr>
            <p:ph type="body" sz="quarter" idx="26"/>
          </p:nvPr>
        </p:nvSpPr>
        <p:spPr>
          <a:xfrm>
            <a:off x="7215119" y="2953208"/>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4" name="Text Placeholder 24">
            <a:extLst>
              <a:ext uri="{FF2B5EF4-FFF2-40B4-BE49-F238E27FC236}">
                <a16:creationId xmlns:a16="http://schemas.microsoft.com/office/drawing/2014/main" id="{789B8DE4-2883-D744-813E-F57E2CF140F4}"/>
              </a:ext>
            </a:extLst>
          </p:cNvPr>
          <p:cNvSpPr>
            <a:spLocks noGrp="1"/>
          </p:cNvSpPr>
          <p:nvPr>
            <p:ph type="body" sz="quarter" idx="27"/>
          </p:nvPr>
        </p:nvSpPr>
        <p:spPr>
          <a:xfrm>
            <a:off x="6208643" y="4189988"/>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5" name="Text Placeholder 32">
            <a:extLst>
              <a:ext uri="{FF2B5EF4-FFF2-40B4-BE49-F238E27FC236}">
                <a16:creationId xmlns:a16="http://schemas.microsoft.com/office/drawing/2014/main" id="{1B165AD3-E15D-DE49-89BC-EF60FB7A6C1E}"/>
              </a:ext>
            </a:extLst>
          </p:cNvPr>
          <p:cNvSpPr>
            <a:spLocks noGrp="1"/>
          </p:cNvSpPr>
          <p:nvPr>
            <p:ph type="body" sz="quarter" idx="28"/>
          </p:nvPr>
        </p:nvSpPr>
        <p:spPr>
          <a:xfrm>
            <a:off x="7215119" y="4190004"/>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
        <p:nvSpPr>
          <p:cNvPr id="46" name="Text Placeholder 24">
            <a:extLst>
              <a:ext uri="{FF2B5EF4-FFF2-40B4-BE49-F238E27FC236}">
                <a16:creationId xmlns:a16="http://schemas.microsoft.com/office/drawing/2014/main" id="{A93C3C9B-05D1-2649-8E92-50FFBE59A858}"/>
              </a:ext>
            </a:extLst>
          </p:cNvPr>
          <p:cNvSpPr>
            <a:spLocks noGrp="1"/>
          </p:cNvSpPr>
          <p:nvPr>
            <p:ph type="body" sz="quarter" idx="29"/>
          </p:nvPr>
        </p:nvSpPr>
        <p:spPr>
          <a:xfrm>
            <a:off x="6208643" y="5391923"/>
            <a:ext cx="828675" cy="957280"/>
          </a:xfrm>
          <a:solidFill>
            <a:srgbClr val="E40037"/>
          </a:solidFill>
        </p:spPr>
        <p:txBody>
          <a:bodyPr/>
          <a:lstStyle>
            <a:lvl1pPr>
              <a:buNone/>
              <a:defRPr sz="3200" b="1">
                <a:solidFill>
                  <a:schemeClr val="bg1"/>
                </a:solidFill>
              </a:defRPr>
            </a:lvl1pPr>
          </a:lstStyle>
          <a:p>
            <a:pPr lvl="0"/>
            <a:r>
              <a:rPr lang="en-GB"/>
              <a:t>Click </a:t>
            </a:r>
          </a:p>
        </p:txBody>
      </p:sp>
      <p:sp>
        <p:nvSpPr>
          <p:cNvPr id="47" name="Text Placeholder 32">
            <a:extLst>
              <a:ext uri="{FF2B5EF4-FFF2-40B4-BE49-F238E27FC236}">
                <a16:creationId xmlns:a16="http://schemas.microsoft.com/office/drawing/2014/main" id="{5B39B07E-1E56-6747-B4EB-D89BED77102B}"/>
              </a:ext>
            </a:extLst>
          </p:cNvPr>
          <p:cNvSpPr>
            <a:spLocks noGrp="1"/>
          </p:cNvSpPr>
          <p:nvPr>
            <p:ph type="body" sz="quarter" idx="30"/>
          </p:nvPr>
        </p:nvSpPr>
        <p:spPr>
          <a:xfrm>
            <a:off x="7215119" y="5391939"/>
            <a:ext cx="4114800" cy="957262"/>
          </a:xfrm>
        </p:spPr>
        <p:txBody>
          <a:bodyPr/>
          <a:lstStyle>
            <a:lvl1pPr>
              <a:buNone/>
              <a:defRPr b="1"/>
            </a:lvl1pPr>
            <a:lvl2pPr>
              <a:buNone/>
              <a:defRPr/>
            </a:lvl2pPr>
            <a:lvl3pPr>
              <a:buNone/>
              <a:defRPr/>
            </a:lvl3pPr>
            <a:lvl4pPr>
              <a:buNone/>
              <a:defRPr/>
            </a:lvl4pPr>
            <a:lvl5pPr>
              <a:buNone/>
              <a:defRPr/>
            </a:lvl5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484187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bject above title and text">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1F26F1C6-4C7F-4E81-8ED3-C2BB6E34B2B3}"/>
              </a:ext>
            </a:extLst>
          </p:cNvPr>
          <p:cNvSpPr>
            <a:spLocks noGrp="1"/>
          </p:cNvSpPr>
          <p:nvPr>
            <p:ph sz="quarter" idx="13"/>
          </p:nvPr>
        </p:nvSpPr>
        <p:spPr>
          <a:xfrm>
            <a:off x="0" y="-1"/>
            <a:ext cx="12192000" cy="2484000"/>
          </a:xfrm>
        </p:spPr>
        <p:txBody>
          <a:bodyPr/>
          <a:lstStyle>
            <a:lvl1pPr marL="0" indent="0">
              <a:buNone/>
              <a:defRPr/>
            </a:lvl1pPr>
          </a:lstStyle>
          <a:p>
            <a:pPr lvl="0"/>
            <a:r>
              <a:rPr lang="en-US"/>
              <a:t>Click to edit Master text styles</a:t>
            </a:r>
            <a:endParaRPr lang="en-GB"/>
          </a:p>
        </p:txBody>
      </p:sp>
      <p:sp>
        <p:nvSpPr>
          <p:cNvPr id="2" name="Title 1">
            <a:extLst>
              <a:ext uri="{FF2B5EF4-FFF2-40B4-BE49-F238E27FC236}">
                <a16:creationId xmlns:a16="http://schemas.microsoft.com/office/drawing/2014/main" id="{B55EA7E9-EFF8-4127-B336-30D7A4058418}"/>
              </a:ext>
            </a:extLst>
          </p:cNvPr>
          <p:cNvSpPr>
            <a:spLocks noGrp="1"/>
          </p:cNvSpPr>
          <p:nvPr>
            <p:ph type="title"/>
          </p:nvPr>
        </p:nvSpPr>
        <p:spPr>
          <a:xfrm>
            <a:off x="306000" y="2782800"/>
            <a:ext cx="4028400" cy="3394800"/>
          </a:xfrm>
        </p:spPr>
        <p:txBody>
          <a:bodyPr anchor="t" anchorCtr="0"/>
          <a:lstStyle>
            <a:lvl1pPr>
              <a:defRPr sz="4000">
                <a:solidFill>
                  <a:schemeClr val="tx1"/>
                </a:solidFill>
              </a:defRPr>
            </a:lvl1pPr>
          </a:lstStyle>
          <a:p>
            <a:r>
              <a:rPr lang="en-US"/>
              <a:t>Click to edit Master title style</a:t>
            </a:r>
            <a:endParaRPr lang="en-GB"/>
          </a:p>
        </p:txBody>
      </p:sp>
      <p:sp>
        <p:nvSpPr>
          <p:cNvPr id="9" name="Content Placeholder 8">
            <a:extLst>
              <a:ext uri="{FF2B5EF4-FFF2-40B4-BE49-F238E27FC236}">
                <a16:creationId xmlns:a16="http://schemas.microsoft.com/office/drawing/2014/main" id="{67CFA9DB-5477-459A-974D-93AAA4628B1D}"/>
              </a:ext>
            </a:extLst>
          </p:cNvPr>
          <p:cNvSpPr>
            <a:spLocks noGrp="1"/>
          </p:cNvSpPr>
          <p:nvPr>
            <p:ph sz="quarter" idx="14"/>
          </p:nvPr>
        </p:nvSpPr>
        <p:spPr>
          <a:xfrm>
            <a:off x="4698000" y="2782888"/>
            <a:ext cx="7160400" cy="3395662"/>
          </a:xfrm>
        </p:spPr>
        <p:txBody>
          <a:bodyPr numCol="2" spcCol="360000"/>
          <a:lstStyle>
            <a:lvl1pPr marL="0" indent="0">
              <a:buNone/>
              <a:defRPr b="1">
                <a:solidFill>
                  <a:schemeClr val="accent1"/>
                </a:solidFill>
              </a:defRPr>
            </a:lvl1pPr>
            <a:lvl2pPr marL="234000">
              <a:defRPr/>
            </a:lvl2pPr>
            <a:lvl3pPr marL="468000">
              <a:defRPr/>
            </a:lvl3pPr>
            <a:lvl4pPr marL="702000">
              <a:defRPr/>
            </a:lvl4pPr>
            <a:lvl5pPr marL="936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BC5ED585-0856-40AE-9F10-F8559950FEF9}"/>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9B855124-6C3F-40B8-B2A8-E79F2D7231EF}"/>
              </a:ext>
            </a:extLst>
          </p:cNvPr>
          <p:cNvSpPr>
            <a:spLocks noGrp="1"/>
          </p:cNvSpPr>
          <p:nvPr>
            <p:ph type="dt" sz="half" idx="10"/>
          </p:nvPr>
        </p:nvSpPr>
        <p:spPr/>
        <p:txBody>
          <a:bodyPr/>
          <a:lstStyle/>
          <a:p>
            <a:fld id="{DC13AD85-CE77-4F8C-BEB7-3D123B861324}" type="datetime1">
              <a:rPr lang="en-GB" smtClean="0"/>
              <a:t>19/01/2022</a:t>
            </a:fld>
            <a:endParaRPr lang="en-GB"/>
          </a:p>
        </p:txBody>
      </p:sp>
      <p:sp>
        <p:nvSpPr>
          <p:cNvPr id="5" name="Slide Number Placeholder 4">
            <a:extLst>
              <a:ext uri="{FF2B5EF4-FFF2-40B4-BE49-F238E27FC236}">
                <a16:creationId xmlns:a16="http://schemas.microsoft.com/office/drawing/2014/main" id="{B62942CD-BA75-40C5-9667-D370019E7A95}"/>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11" name="Content Placeholder 10">
            <a:extLst>
              <a:ext uri="{FF2B5EF4-FFF2-40B4-BE49-F238E27FC236}">
                <a16:creationId xmlns:a16="http://schemas.microsoft.com/office/drawing/2014/main" id="{EDFAD688-DD14-4842-AF11-CB02693A303B}"/>
              </a:ext>
            </a:extLst>
          </p:cNvPr>
          <p:cNvSpPr>
            <a:spLocks noGrp="1"/>
          </p:cNvSpPr>
          <p:nvPr>
            <p:ph sz="quarter" idx="15" hasCustomPrompt="1"/>
          </p:nvPr>
        </p:nvSpPr>
        <p:spPr>
          <a:xfrm>
            <a:off x="306388" y="7112000"/>
            <a:ext cx="11558587" cy="247650"/>
          </a:xfrm>
        </p:spPr>
        <p:txBody>
          <a:bodyPr/>
          <a:lstStyle>
            <a:lvl1pPr marL="0" indent="0">
              <a:buNone/>
              <a:defRPr sz="900"/>
            </a:lvl1pPr>
          </a:lstStyle>
          <a:p>
            <a:pPr lvl="0"/>
            <a:r>
              <a:rPr lang="en-US"/>
              <a:t>Click to add image license info</a:t>
            </a:r>
          </a:p>
        </p:txBody>
      </p:sp>
    </p:spTree>
    <p:extLst>
      <p:ext uri="{BB962C8B-B14F-4D97-AF65-F5344CB8AC3E}">
        <p14:creationId xmlns:p14="http://schemas.microsoft.com/office/powerpoint/2010/main" val="6046494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265D6-2D20-4211-9E74-82220561CD2F}"/>
              </a:ext>
            </a:extLst>
          </p:cNvPr>
          <p:cNvSpPr>
            <a:spLocks noGrp="1"/>
          </p:cNvSpPr>
          <p:nvPr>
            <p:ph type="title"/>
          </p:nvPr>
        </p:nvSpPr>
        <p:spPr>
          <a:xfrm>
            <a:off x="306000" y="262799"/>
            <a:ext cx="11552400" cy="819525"/>
          </a:xfrm>
        </p:spPr>
        <p:txBody>
          <a:bodyPr/>
          <a:lstStyle>
            <a:lvl1pPr>
              <a:defRPr>
                <a:solidFill>
                  <a:schemeClr val="tx1"/>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B580FB3D-B147-470B-AFB3-1D8AD802D8FC}"/>
              </a:ext>
            </a:extLst>
          </p:cNvPr>
          <p:cNvSpPr>
            <a:spLocks noGrp="1"/>
          </p:cNvSpPr>
          <p:nvPr>
            <p:ph type="body" sz="quarter" idx="13"/>
          </p:nvPr>
        </p:nvSpPr>
        <p:spPr>
          <a:xfrm>
            <a:off x="306000" y="1472400"/>
            <a:ext cx="5709600" cy="1072800"/>
          </a:xfrm>
        </p:spPr>
        <p:txBody>
          <a:bodyPr anchor="b" anchorCtr="0"/>
          <a:lstStyle>
            <a:lvl1pPr marL="0" indent="0">
              <a:buNone/>
              <a:defRPr b="1">
                <a:solidFill>
                  <a:schemeClr val="accent1"/>
                </a:solidFill>
              </a:defRPr>
            </a:lvl1pPr>
          </a:lstStyle>
          <a:p>
            <a:pPr lvl="0"/>
            <a:r>
              <a:rPr lang="en-US"/>
              <a:t>Click to edit Master text styles</a:t>
            </a:r>
          </a:p>
        </p:txBody>
      </p:sp>
      <p:sp>
        <p:nvSpPr>
          <p:cNvPr id="11" name="Picture Placeholder 10" descr="Add description of icon">
            <a:extLst>
              <a:ext uri="{FF2B5EF4-FFF2-40B4-BE49-F238E27FC236}">
                <a16:creationId xmlns:a16="http://schemas.microsoft.com/office/drawing/2014/main" id="{5E5197B7-95FB-49F8-A97B-FE41C5A9596C}"/>
              </a:ext>
            </a:extLst>
          </p:cNvPr>
          <p:cNvSpPr>
            <a:spLocks noGrp="1"/>
          </p:cNvSpPr>
          <p:nvPr>
            <p:ph type="pic" sz="quarter" idx="15" hasCustomPrompt="1"/>
          </p:nvPr>
        </p:nvSpPr>
        <p:spPr>
          <a:xfrm>
            <a:off x="306000" y="2844000"/>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13" name="Text Placeholder 12">
            <a:extLst>
              <a:ext uri="{FF2B5EF4-FFF2-40B4-BE49-F238E27FC236}">
                <a16:creationId xmlns:a16="http://schemas.microsoft.com/office/drawing/2014/main" id="{4D9A13C7-EBEB-436D-ADBB-86B6FB45BCD1}"/>
              </a:ext>
            </a:extLst>
          </p:cNvPr>
          <p:cNvSpPr>
            <a:spLocks noGrp="1"/>
          </p:cNvSpPr>
          <p:nvPr>
            <p:ph type="body" sz="quarter" idx="16"/>
          </p:nvPr>
        </p:nvSpPr>
        <p:spPr>
          <a:xfrm>
            <a:off x="1173600" y="2833200"/>
            <a:ext cx="4842000" cy="756000"/>
          </a:xfrm>
        </p:spPr>
        <p:txBody>
          <a:bodyPr/>
          <a:lstStyle>
            <a:lvl1pPr marL="0" indent="0">
              <a:lnSpc>
                <a:spcPct val="90000"/>
              </a:lnSpc>
              <a:spcBef>
                <a:spcPts val="1000"/>
              </a:spcBef>
              <a:buNone/>
              <a:defRPr sz="2000"/>
            </a:lvl1pPr>
            <a:lvl2pPr>
              <a:lnSpc>
                <a:spcPct val="90000"/>
              </a:lnSpc>
              <a:spcBef>
                <a:spcPts val="1000"/>
              </a:spcBef>
              <a:defRPr/>
            </a:lvl2pPr>
            <a:lvl3pPr>
              <a:lnSpc>
                <a:spcPct val="90000"/>
              </a:lnSpc>
              <a:spcBef>
                <a:spcPts val="1000"/>
              </a:spcBef>
              <a:defRPr/>
            </a:lvl3pPr>
            <a:lvl4pPr>
              <a:lnSpc>
                <a:spcPct val="90000"/>
              </a:lnSpc>
              <a:spcBef>
                <a:spcPts val="1000"/>
              </a:spcBef>
              <a:defRPr/>
            </a:lvl4pPr>
            <a:lvl5pPr>
              <a:lnSpc>
                <a:spcPct val="90000"/>
              </a:lnSpc>
              <a:spcBef>
                <a:spcPts val="1000"/>
              </a:spcBef>
              <a:defRPr/>
            </a:lvl5pPr>
          </a:lstStyle>
          <a:p>
            <a:pPr lvl="0"/>
            <a:r>
              <a:rPr lang="en-US"/>
              <a:t>Click to edit Master text styles</a:t>
            </a:r>
            <a:endParaRPr lang="en-GB"/>
          </a:p>
        </p:txBody>
      </p:sp>
      <p:sp>
        <p:nvSpPr>
          <p:cNvPr id="14" name="Picture Placeholder 10" descr="Add description of icon">
            <a:extLst>
              <a:ext uri="{FF2B5EF4-FFF2-40B4-BE49-F238E27FC236}">
                <a16:creationId xmlns:a16="http://schemas.microsoft.com/office/drawing/2014/main" id="{E1F258FF-4B37-4A44-B4C1-D1BA723E389B}"/>
              </a:ext>
            </a:extLst>
          </p:cNvPr>
          <p:cNvSpPr>
            <a:spLocks noGrp="1"/>
          </p:cNvSpPr>
          <p:nvPr>
            <p:ph type="pic" sz="quarter" idx="17" hasCustomPrompt="1"/>
          </p:nvPr>
        </p:nvSpPr>
        <p:spPr>
          <a:xfrm>
            <a:off x="306000" y="3706361"/>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15" name="Text Placeholder 12">
            <a:extLst>
              <a:ext uri="{FF2B5EF4-FFF2-40B4-BE49-F238E27FC236}">
                <a16:creationId xmlns:a16="http://schemas.microsoft.com/office/drawing/2014/main" id="{97407CB3-47A4-4E12-A52E-B93683369F3A}"/>
              </a:ext>
            </a:extLst>
          </p:cNvPr>
          <p:cNvSpPr>
            <a:spLocks noGrp="1"/>
          </p:cNvSpPr>
          <p:nvPr>
            <p:ph type="body" sz="quarter" idx="18"/>
          </p:nvPr>
        </p:nvSpPr>
        <p:spPr>
          <a:xfrm>
            <a:off x="1173600" y="3695561"/>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16" name="Picture Placeholder 10" descr="Add description of icon">
            <a:extLst>
              <a:ext uri="{FF2B5EF4-FFF2-40B4-BE49-F238E27FC236}">
                <a16:creationId xmlns:a16="http://schemas.microsoft.com/office/drawing/2014/main" id="{3C5E2EB3-8CF7-45B8-8005-13469FEC529B}"/>
              </a:ext>
            </a:extLst>
          </p:cNvPr>
          <p:cNvSpPr>
            <a:spLocks noGrp="1"/>
          </p:cNvSpPr>
          <p:nvPr>
            <p:ph type="pic" sz="quarter" idx="19" hasCustomPrompt="1"/>
          </p:nvPr>
        </p:nvSpPr>
        <p:spPr>
          <a:xfrm>
            <a:off x="306000" y="456872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17" name="Text Placeholder 12">
            <a:extLst>
              <a:ext uri="{FF2B5EF4-FFF2-40B4-BE49-F238E27FC236}">
                <a16:creationId xmlns:a16="http://schemas.microsoft.com/office/drawing/2014/main" id="{23DD8221-60E9-48F6-AB0A-24200E19451B}"/>
              </a:ext>
            </a:extLst>
          </p:cNvPr>
          <p:cNvSpPr>
            <a:spLocks noGrp="1"/>
          </p:cNvSpPr>
          <p:nvPr>
            <p:ph type="body" sz="quarter" idx="20"/>
          </p:nvPr>
        </p:nvSpPr>
        <p:spPr>
          <a:xfrm>
            <a:off x="1173600" y="455792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20" name="Picture Placeholder 10" descr="Add description of icon">
            <a:extLst>
              <a:ext uri="{FF2B5EF4-FFF2-40B4-BE49-F238E27FC236}">
                <a16:creationId xmlns:a16="http://schemas.microsoft.com/office/drawing/2014/main" id="{E44E0A33-14B1-4850-90E3-B3F3BB84DDE3}"/>
              </a:ext>
            </a:extLst>
          </p:cNvPr>
          <p:cNvSpPr>
            <a:spLocks noGrp="1"/>
          </p:cNvSpPr>
          <p:nvPr>
            <p:ph type="pic" sz="quarter" idx="21" hasCustomPrompt="1"/>
          </p:nvPr>
        </p:nvSpPr>
        <p:spPr>
          <a:xfrm>
            <a:off x="306000" y="543108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1" name="Text Placeholder 12">
            <a:extLst>
              <a:ext uri="{FF2B5EF4-FFF2-40B4-BE49-F238E27FC236}">
                <a16:creationId xmlns:a16="http://schemas.microsoft.com/office/drawing/2014/main" id="{CE8EBFC4-167A-4580-99A8-DA37B6E5B938}"/>
              </a:ext>
            </a:extLst>
          </p:cNvPr>
          <p:cNvSpPr>
            <a:spLocks noGrp="1"/>
          </p:cNvSpPr>
          <p:nvPr>
            <p:ph type="body" sz="quarter" idx="22"/>
          </p:nvPr>
        </p:nvSpPr>
        <p:spPr>
          <a:xfrm>
            <a:off x="1173600" y="542028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9" name="Text Placeholder 8">
            <a:extLst>
              <a:ext uri="{FF2B5EF4-FFF2-40B4-BE49-F238E27FC236}">
                <a16:creationId xmlns:a16="http://schemas.microsoft.com/office/drawing/2014/main" id="{2B0C1395-B34F-4803-A4D2-4DA98255D68D}"/>
              </a:ext>
            </a:extLst>
          </p:cNvPr>
          <p:cNvSpPr>
            <a:spLocks noGrp="1"/>
          </p:cNvSpPr>
          <p:nvPr>
            <p:ph type="body" sz="quarter" idx="14"/>
          </p:nvPr>
        </p:nvSpPr>
        <p:spPr>
          <a:xfrm>
            <a:off x="6160390" y="1472400"/>
            <a:ext cx="5709600" cy="1072800"/>
          </a:xfrm>
        </p:spPr>
        <p:txBody>
          <a:bodyPr anchor="b" anchorCtr="0"/>
          <a:lstStyle>
            <a:lvl1pPr marL="0" indent="0">
              <a:buNone/>
              <a:defRPr b="1">
                <a:solidFill>
                  <a:schemeClr val="accent1"/>
                </a:solidFill>
              </a:defRPr>
            </a:lvl1pPr>
          </a:lstStyle>
          <a:p>
            <a:pPr lvl="0"/>
            <a:r>
              <a:rPr lang="en-US"/>
              <a:t>Click to edit Master text styles</a:t>
            </a:r>
            <a:endParaRPr lang="en-GB"/>
          </a:p>
        </p:txBody>
      </p:sp>
      <p:sp>
        <p:nvSpPr>
          <p:cNvPr id="22" name="Picture Placeholder 10" descr="Add description of icon">
            <a:extLst>
              <a:ext uri="{FF2B5EF4-FFF2-40B4-BE49-F238E27FC236}">
                <a16:creationId xmlns:a16="http://schemas.microsoft.com/office/drawing/2014/main" id="{A361E0A4-5EB1-4215-8DC2-CED3494C2D97}"/>
              </a:ext>
            </a:extLst>
          </p:cNvPr>
          <p:cNvSpPr>
            <a:spLocks noGrp="1"/>
          </p:cNvSpPr>
          <p:nvPr>
            <p:ph type="pic" sz="quarter" idx="23" hasCustomPrompt="1"/>
          </p:nvPr>
        </p:nvSpPr>
        <p:spPr>
          <a:xfrm>
            <a:off x="6160390" y="2844000"/>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3" name="Text Placeholder 12">
            <a:extLst>
              <a:ext uri="{FF2B5EF4-FFF2-40B4-BE49-F238E27FC236}">
                <a16:creationId xmlns:a16="http://schemas.microsoft.com/office/drawing/2014/main" id="{42670E9D-A433-4252-83B1-B7A43D93B2DE}"/>
              </a:ext>
            </a:extLst>
          </p:cNvPr>
          <p:cNvSpPr>
            <a:spLocks noGrp="1"/>
          </p:cNvSpPr>
          <p:nvPr>
            <p:ph type="body" sz="quarter" idx="24"/>
          </p:nvPr>
        </p:nvSpPr>
        <p:spPr>
          <a:xfrm>
            <a:off x="7027990" y="2833200"/>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24" name="Picture Placeholder 10" descr="Add description of icon">
            <a:extLst>
              <a:ext uri="{FF2B5EF4-FFF2-40B4-BE49-F238E27FC236}">
                <a16:creationId xmlns:a16="http://schemas.microsoft.com/office/drawing/2014/main" id="{5B3FCA71-4537-495B-80EA-200ED4EC16AD}"/>
              </a:ext>
            </a:extLst>
          </p:cNvPr>
          <p:cNvSpPr>
            <a:spLocks noGrp="1"/>
          </p:cNvSpPr>
          <p:nvPr>
            <p:ph type="pic" sz="quarter" idx="25" hasCustomPrompt="1"/>
          </p:nvPr>
        </p:nvSpPr>
        <p:spPr>
          <a:xfrm>
            <a:off x="6160390" y="3706361"/>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5" name="Text Placeholder 12">
            <a:extLst>
              <a:ext uri="{FF2B5EF4-FFF2-40B4-BE49-F238E27FC236}">
                <a16:creationId xmlns:a16="http://schemas.microsoft.com/office/drawing/2014/main" id="{340D156D-DA34-42DA-9274-A5EDA44D361B}"/>
              </a:ext>
            </a:extLst>
          </p:cNvPr>
          <p:cNvSpPr>
            <a:spLocks noGrp="1"/>
          </p:cNvSpPr>
          <p:nvPr>
            <p:ph type="body" sz="quarter" idx="26"/>
          </p:nvPr>
        </p:nvSpPr>
        <p:spPr>
          <a:xfrm>
            <a:off x="7027990" y="3695561"/>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26" name="Picture Placeholder 10" descr="Add description of icon">
            <a:extLst>
              <a:ext uri="{FF2B5EF4-FFF2-40B4-BE49-F238E27FC236}">
                <a16:creationId xmlns:a16="http://schemas.microsoft.com/office/drawing/2014/main" id="{56DD2F7A-B075-4552-B302-F8CDF5BAA4D2}"/>
              </a:ext>
            </a:extLst>
          </p:cNvPr>
          <p:cNvSpPr>
            <a:spLocks noGrp="1"/>
          </p:cNvSpPr>
          <p:nvPr>
            <p:ph type="pic" sz="quarter" idx="27" hasCustomPrompt="1"/>
          </p:nvPr>
        </p:nvSpPr>
        <p:spPr>
          <a:xfrm>
            <a:off x="6160390" y="456872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7" name="Text Placeholder 12">
            <a:extLst>
              <a:ext uri="{FF2B5EF4-FFF2-40B4-BE49-F238E27FC236}">
                <a16:creationId xmlns:a16="http://schemas.microsoft.com/office/drawing/2014/main" id="{9E881038-0BF1-4AFE-89BF-123DC292976E}"/>
              </a:ext>
            </a:extLst>
          </p:cNvPr>
          <p:cNvSpPr>
            <a:spLocks noGrp="1"/>
          </p:cNvSpPr>
          <p:nvPr>
            <p:ph type="body" sz="quarter" idx="28"/>
          </p:nvPr>
        </p:nvSpPr>
        <p:spPr>
          <a:xfrm>
            <a:off x="7027990" y="455792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28" name="Picture Placeholder 10" descr="Add description of icon">
            <a:extLst>
              <a:ext uri="{FF2B5EF4-FFF2-40B4-BE49-F238E27FC236}">
                <a16:creationId xmlns:a16="http://schemas.microsoft.com/office/drawing/2014/main" id="{7497D6D3-CFF8-46AE-9C49-765B38D3058D}"/>
              </a:ext>
            </a:extLst>
          </p:cNvPr>
          <p:cNvSpPr>
            <a:spLocks noGrp="1"/>
          </p:cNvSpPr>
          <p:nvPr>
            <p:ph type="pic" sz="quarter" idx="29" hasCustomPrompt="1"/>
          </p:nvPr>
        </p:nvSpPr>
        <p:spPr>
          <a:xfrm>
            <a:off x="6160390" y="5431082"/>
            <a:ext cx="748800" cy="748800"/>
          </a:xfrm>
          <a:solidFill>
            <a:schemeClr val="accent1"/>
          </a:solidFill>
        </p:spPr>
        <p:txBody>
          <a:bodyPr/>
          <a:lstStyle>
            <a:lvl1pPr marL="0" indent="0">
              <a:buNone/>
              <a:defRPr sz="1800" b="1">
                <a:solidFill>
                  <a:schemeClr val="bg1"/>
                </a:solidFill>
              </a:defRPr>
            </a:lvl1pPr>
          </a:lstStyle>
          <a:p>
            <a:r>
              <a:rPr lang="en-GB"/>
              <a:t>Icon</a:t>
            </a:r>
          </a:p>
        </p:txBody>
      </p:sp>
      <p:sp>
        <p:nvSpPr>
          <p:cNvPr id="29" name="Text Placeholder 12">
            <a:extLst>
              <a:ext uri="{FF2B5EF4-FFF2-40B4-BE49-F238E27FC236}">
                <a16:creationId xmlns:a16="http://schemas.microsoft.com/office/drawing/2014/main" id="{C807658B-4C02-4D17-91BC-1A29B8317886}"/>
              </a:ext>
            </a:extLst>
          </p:cNvPr>
          <p:cNvSpPr>
            <a:spLocks noGrp="1"/>
          </p:cNvSpPr>
          <p:nvPr>
            <p:ph type="body" sz="quarter" idx="30"/>
          </p:nvPr>
        </p:nvSpPr>
        <p:spPr>
          <a:xfrm>
            <a:off x="7027990" y="5420282"/>
            <a:ext cx="4842000" cy="756000"/>
          </a:xfrm>
        </p:spPr>
        <p:txBody>
          <a:bodyPr vert="horz" lIns="91440" tIns="45720" rIns="91440" bIns="45720" rtlCol="0">
            <a:normAutofit/>
          </a:bodyPr>
          <a:lstStyle>
            <a:lvl1pPr marL="0" indent="0">
              <a:lnSpc>
                <a:spcPct val="90000"/>
              </a:lnSpc>
              <a:spcBef>
                <a:spcPts val="1000"/>
              </a:spcBef>
              <a:buNone/>
              <a:defRPr lang="en-US" sz="2000" dirty="0" smtClean="0"/>
            </a:lvl1pPr>
            <a:lvl2pPr>
              <a:lnSpc>
                <a:spcPct val="90000"/>
              </a:lnSpc>
              <a:spcBef>
                <a:spcPts val="1000"/>
              </a:spcBef>
              <a:defRPr lang="en-US" dirty="0" smtClean="0"/>
            </a:lvl2pPr>
            <a:lvl3pPr>
              <a:lnSpc>
                <a:spcPct val="90000"/>
              </a:lnSpc>
              <a:spcBef>
                <a:spcPts val="1000"/>
              </a:spcBef>
              <a:defRPr lang="en-US" dirty="0" smtClean="0"/>
            </a:lvl3pPr>
            <a:lvl4pPr>
              <a:lnSpc>
                <a:spcPct val="90000"/>
              </a:lnSpc>
              <a:spcBef>
                <a:spcPts val="1000"/>
              </a:spcBef>
              <a:defRPr lang="en-US" dirty="0" smtClean="0"/>
            </a:lvl4pPr>
            <a:lvl5pPr>
              <a:lnSpc>
                <a:spcPct val="90000"/>
              </a:lnSpc>
              <a:spcBef>
                <a:spcPts val="1000"/>
              </a:spcBef>
              <a:defRPr lang="en-GB" dirty="0"/>
            </a:lvl5pPr>
          </a:lstStyle>
          <a:p>
            <a:pPr marL="234000" lvl="0" indent="-234000">
              <a:lnSpc>
                <a:spcPct val="90000"/>
              </a:lnSpc>
            </a:pPr>
            <a:r>
              <a:rPr lang="en-US"/>
              <a:t>Click to edit Master text styles</a:t>
            </a:r>
            <a:endParaRPr lang="en-GB"/>
          </a:p>
        </p:txBody>
      </p:sp>
      <p:sp>
        <p:nvSpPr>
          <p:cNvPr id="4" name="Footer Placeholder 3">
            <a:extLst>
              <a:ext uri="{FF2B5EF4-FFF2-40B4-BE49-F238E27FC236}">
                <a16:creationId xmlns:a16="http://schemas.microsoft.com/office/drawing/2014/main" id="{775061E1-C4EC-4D2B-83A2-B93DC9A97C3D}"/>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A0380F02-06A0-42B8-BA2D-6D55141D9386}"/>
              </a:ext>
            </a:extLst>
          </p:cNvPr>
          <p:cNvSpPr>
            <a:spLocks noGrp="1"/>
          </p:cNvSpPr>
          <p:nvPr>
            <p:ph type="dt" sz="half" idx="10"/>
          </p:nvPr>
        </p:nvSpPr>
        <p:spPr/>
        <p:txBody>
          <a:bodyPr/>
          <a:lstStyle/>
          <a:p>
            <a:fld id="{DC13AD85-CE77-4F8C-BEB7-3D123B861324}" type="datetime1">
              <a:rPr lang="en-GB" smtClean="0"/>
              <a:t>19/01/2022</a:t>
            </a:fld>
            <a:endParaRPr lang="en-GB"/>
          </a:p>
        </p:txBody>
      </p:sp>
      <p:sp>
        <p:nvSpPr>
          <p:cNvPr id="5" name="Slide Number Placeholder 4">
            <a:extLst>
              <a:ext uri="{FF2B5EF4-FFF2-40B4-BE49-F238E27FC236}">
                <a16:creationId xmlns:a16="http://schemas.microsoft.com/office/drawing/2014/main" id="{584BE84B-A188-4496-8E34-7FC2AFC34CA7}"/>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cxnSp>
        <p:nvCxnSpPr>
          <p:cNvPr id="30" name="Straight Connector 29">
            <a:extLst>
              <a:ext uri="{FF2B5EF4-FFF2-40B4-BE49-F238E27FC236}">
                <a16:creationId xmlns:a16="http://schemas.microsoft.com/office/drawing/2014/main" id="{F525F55F-F1F9-478C-A34D-646D5FA7DD8C}"/>
              </a:ext>
              <a:ext uri="{C183D7F6-B498-43B3-948B-1728B52AA6E4}">
                <adec:decorative xmlns:adec="http://schemas.microsoft.com/office/drawing/2017/decorative" val="1"/>
              </a:ext>
            </a:extLst>
          </p:cNvPr>
          <p:cNvCxnSpPr>
            <a:cxnSpLocks/>
          </p:cNvCxnSpPr>
          <p:nvPr userDrawn="1"/>
        </p:nvCxnSpPr>
        <p:spPr>
          <a:xfrm>
            <a:off x="304799" y="2689314"/>
            <a:ext cx="11565191" cy="0"/>
          </a:xfrm>
          <a:prstGeom prst="line">
            <a:avLst/>
          </a:prstGeom>
          <a:ln w="38100">
            <a:solidFill>
              <a:srgbClr val="0048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3290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full-pag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9F6EA-4ABA-49B3-BE76-BD774DFEC68F}"/>
              </a:ext>
            </a:extLst>
          </p:cNvPr>
          <p:cNvSpPr>
            <a:spLocks noGrp="1"/>
          </p:cNvSpPr>
          <p:nvPr>
            <p:ph type="title"/>
          </p:nvPr>
        </p:nvSpPr>
        <p:spPr>
          <a:xfrm>
            <a:off x="306000" y="251649"/>
            <a:ext cx="11552400" cy="830676"/>
          </a:xfrm>
        </p:spPr>
        <p:txBody>
          <a:bodyPr/>
          <a:lstStyle>
            <a:lvl1pPr>
              <a:defRPr>
                <a:solidFill>
                  <a:schemeClr val="tx1"/>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4A5EA239-AA2E-48E8-99A7-42CEED80F84B}"/>
              </a:ext>
            </a:extLst>
          </p:cNvPr>
          <p:cNvSpPr>
            <a:spLocks noGrp="1"/>
          </p:cNvSpPr>
          <p:nvPr>
            <p:ph type="body" sz="quarter" idx="13"/>
          </p:nvPr>
        </p:nvSpPr>
        <p:spPr>
          <a:xfrm>
            <a:off x="306000" y="1263100"/>
            <a:ext cx="11552238" cy="619200"/>
          </a:xfrm>
        </p:spPr>
        <p:txBody>
          <a:bodyPr/>
          <a:lstStyle>
            <a:lvl1pPr marL="0" indent="0">
              <a:buNone/>
              <a:defRPr sz="1800" b="1">
                <a:solidFill>
                  <a:schemeClr val="accent1"/>
                </a:solidFill>
              </a:defRPr>
            </a:lvl1pPr>
          </a:lstStyle>
          <a:p>
            <a:pPr lvl="0"/>
            <a:r>
              <a:rPr lang="en-US"/>
              <a:t>Click to edit Master text styles</a:t>
            </a:r>
            <a:endParaRPr lang="en-GB"/>
          </a:p>
        </p:txBody>
      </p:sp>
      <p:sp>
        <p:nvSpPr>
          <p:cNvPr id="9" name="Content Placeholder 8">
            <a:extLst>
              <a:ext uri="{FF2B5EF4-FFF2-40B4-BE49-F238E27FC236}">
                <a16:creationId xmlns:a16="http://schemas.microsoft.com/office/drawing/2014/main" id="{41190B89-ECB1-4F74-A404-532C7BBA8826}"/>
              </a:ext>
            </a:extLst>
          </p:cNvPr>
          <p:cNvSpPr>
            <a:spLocks noGrp="1"/>
          </p:cNvSpPr>
          <p:nvPr>
            <p:ph sz="quarter" idx="14"/>
          </p:nvPr>
        </p:nvSpPr>
        <p:spPr>
          <a:xfrm>
            <a:off x="301625" y="1992313"/>
            <a:ext cx="11552238" cy="4186237"/>
          </a:xfrm>
        </p:spPr>
        <p:txBody>
          <a:bodyPr/>
          <a:lstStyle>
            <a:lvl1pPr marL="0" indent="0">
              <a:buNone/>
              <a:defRPr/>
            </a:lvl1pPr>
          </a:lstStyle>
          <a:p>
            <a:pPr lvl="0"/>
            <a:r>
              <a:rPr lang="en-US"/>
              <a:t>Click to edit Master text styles</a:t>
            </a:r>
            <a:endParaRPr lang="en-GB"/>
          </a:p>
        </p:txBody>
      </p:sp>
      <p:sp>
        <p:nvSpPr>
          <p:cNvPr id="4" name="Footer Placeholder 3">
            <a:extLst>
              <a:ext uri="{FF2B5EF4-FFF2-40B4-BE49-F238E27FC236}">
                <a16:creationId xmlns:a16="http://schemas.microsoft.com/office/drawing/2014/main" id="{6C303193-AE40-4EC6-8BF8-CCC2ADDD4733}"/>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A0DEF239-E34A-4E55-8538-4BB977D7E6CB}"/>
              </a:ext>
            </a:extLst>
          </p:cNvPr>
          <p:cNvSpPr>
            <a:spLocks noGrp="1"/>
          </p:cNvSpPr>
          <p:nvPr>
            <p:ph type="dt" sz="half" idx="10"/>
          </p:nvPr>
        </p:nvSpPr>
        <p:spPr/>
        <p:txBody>
          <a:bodyPr/>
          <a:lstStyle/>
          <a:p>
            <a:fld id="{DC13AD85-CE77-4F8C-BEB7-3D123B861324}" type="datetime1">
              <a:rPr lang="en-GB" smtClean="0"/>
              <a:t>19/01/2022</a:t>
            </a:fld>
            <a:endParaRPr lang="en-GB"/>
          </a:p>
        </p:txBody>
      </p:sp>
      <p:sp>
        <p:nvSpPr>
          <p:cNvPr id="5" name="Slide Number Placeholder 4">
            <a:extLst>
              <a:ext uri="{FF2B5EF4-FFF2-40B4-BE49-F238E27FC236}">
                <a16:creationId xmlns:a16="http://schemas.microsoft.com/office/drawing/2014/main" id="{A561B4F5-114B-4B4F-B93B-3A1A5C3926DF}"/>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3145408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columns of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4CE7-A7CC-4F45-B88D-D88A615B1AA4}"/>
              </a:ext>
            </a:extLst>
          </p:cNvPr>
          <p:cNvSpPr>
            <a:spLocks noGrp="1"/>
          </p:cNvSpPr>
          <p:nvPr>
            <p:ph type="title"/>
          </p:nvPr>
        </p:nvSpPr>
        <p:spPr>
          <a:xfrm>
            <a:off x="306000" y="252000"/>
            <a:ext cx="11552400" cy="831600"/>
          </a:xfrm>
        </p:spPr>
        <p:txBody>
          <a:bodyPr/>
          <a:lstStyle>
            <a:lvl1pPr>
              <a:defRPr>
                <a:solidFill>
                  <a:schemeClr val="tx1"/>
                </a:solidFill>
              </a:defRPr>
            </a:lvl1pPr>
          </a:lstStyle>
          <a:p>
            <a:r>
              <a:rPr lang="en-US"/>
              <a:t>Click to edit Master title style</a:t>
            </a:r>
            <a:endParaRPr lang="en-GB"/>
          </a:p>
        </p:txBody>
      </p:sp>
      <p:sp>
        <p:nvSpPr>
          <p:cNvPr id="9" name="Text Placeholder 8">
            <a:extLst>
              <a:ext uri="{FF2B5EF4-FFF2-40B4-BE49-F238E27FC236}">
                <a16:creationId xmlns:a16="http://schemas.microsoft.com/office/drawing/2014/main" id="{CF6485FC-04C8-417A-910C-DC19B9780AE1}"/>
              </a:ext>
            </a:extLst>
          </p:cNvPr>
          <p:cNvSpPr>
            <a:spLocks noGrp="1"/>
          </p:cNvSpPr>
          <p:nvPr>
            <p:ph type="body" sz="quarter" idx="13"/>
          </p:nvPr>
        </p:nvSpPr>
        <p:spPr>
          <a:xfrm>
            <a:off x="306000" y="1263100"/>
            <a:ext cx="11552400" cy="619200"/>
          </a:xfrm>
        </p:spPr>
        <p:txBody>
          <a:bodyPr numCol="4" spcCol="360000"/>
          <a:lstStyle>
            <a:lvl1pPr marL="0" indent="0">
              <a:buNone/>
              <a:defRPr b="1">
                <a:solidFill>
                  <a:schemeClr val="accent1"/>
                </a:solidFill>
              </a:defRPr>
            </a:lvl1pPr>
          </a:lstStyle>
          <a:p>
            <a:pPr lvl="0"/>
            <a:r>
              <a:rPr lang="en-US"/>
              <a:t>Click to edit Master text styles</a:t>
            </a:r>
            <a:endParaRPr lang="en-GB"/>
          </a:p>
        </p:txBody>
      </p:sp>
      <p:sp>
        <p:nvSpPr>
          <p:cNvPr id="11" name="Text Placeholder 10">
            <a:extLst>
              <a:ext uri="{FF2B5EF4-FFF2-40B4-BE49-F238E27FC236}">
                <a16:creationId xmlns:a16="http://schemas.microsoft.com/office/drawing/2014/main" id="{02539B90-4B1F-46A3-9681-539EC8E93C96}"/>
              </a:ext>
            </a:extLst>
          </p:cNvPr>
          <p:cNvSpPr>
            <a:spLocks noGrp="1"/>
          </p:cNvSpPr>
          <p:nvPr>
            <p:ph type="body" sz="quarter" idx="14"/>
          </p:nvPr>
        </p:nvSpPr>
        <p:spPr>
          <a:xfrm>
            <a:off x="306163" y="2063075"/>
            <a:ext cx="11552237" cy="4115475"/>
          </a:xfrm>
        </p:spPr>
        <p:txBody>
          <a:bodyPr numCol="4" spcCol="360000"/>
          <a:lstStyle>
            <a:lvl1pPr marL="0" indent="0">
              <a:buNone/>
              <a:defRPr sz="2400"/>
            </a:lvl1pPr>
            <a:lvl2pPr marL="234000">
              <a:defRPr/>
            </a:lvl2pPr>
            <a:lvl3pPr marL="468000">
              <a:defRPr/>
            </a:lvl3pPr>
            <a:lvl4pPr marL="702000">
              <a:defRPr/>
            </a:lvl4pPr>
            <a:lvl5pPr marL="936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2765B127-697A-4225-9EDD-070A53F178AF}"/>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3" name="Date Placeholder 2">
            <a:extLst>
              <a:ext uri="{FF2B5EF4-FFF2-40B4-BE49-F238E27FC236}">
                <a16:creationId xmlns:a16="http://schemas.microsoft.com/office/drawing/2014/main" id="{0BDFDC0C-8B72-418E-AE56-392077E66C53}"/>
              </a:ext>
            </a:extLst>
          </p:cNvPr>
          <p:cNvSpPr>
            <a:spLocks noGrp="1"/>
          </p:cNvSpPr>
          <p:nvPr>
            <p:ph type="dt" sz="half" idx="10"/>
          </p:nvPr>
        </p:nvSpPr>
        <p:spPr/>
        <p:txBody>
          <a:bodyPr/>
          <a:lstStyle/>
          <a:p>
            <a:fld id="{DC13AD85-CE77-4F8C-BEB7-3D123B861324}" type="datetime1">
              <a:rPr lang="en-GB" smtClean="0"/>
              <a:t>19/01/2022</a:t>
            </a:fld>
            <a:endParaRPr lang="en-GB"/>
          </a:p>
        </p:txBody>
      </p:sp>
      <p:sp>
        <p:nvSpPr>
          <p:cNvPr id="5" name="Slide Number Placeholder 4">
            <a:extLst>
              <a:ext uri="{FF2B5EF4-FFF2-40B4-BE49-F238E27FC236}">
                <a16:creationId xmlns:a16="http://schemas.microsoft.com/office/drawing/2014/main" id="{70DAE4EB-8737-404F-8267-D29E4DAE9514}"/>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3278999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41D49-D8D5-41C3-B16D-BF857BF84213}"/>
              </a:ext>
            </a:extLst>
          </p:cNvPr>
          <p:cNvSpPr>
            <a:spLocks noGrp="1"/>
          </p:cNvSpPr>
          <p:nvPr>
            <p:ph type="title"/>
          </p:nvPr>
        </p:nvSpPr>
        <p:spPr>
          <a:xfrm>
            <a:off x="579600" y="4116790"/>
            <a:ext cx="2689200" cy="2476800"/>
          </a:xfrm>
        </p:spPr>
        <p:txBody>
          <a:bodyPr lIns="0" bIns="46800" anchor="t" anchorCtr="0"/>
          <a:lstStyle>
            <a:lvl1pPr>
              <a:lnSpc>
                <a:spcPct val="100000"/>
              </a:lnSpc>
              <a:defRPr sz="1200" b="0">
                <a:solidFill>
                  <a:schemeClr val="bg1"/>
                </a:solidFill>
              </a:defRPr>
            </a:lvl1pPr>
          </a:lstStyle>
          <a:p>
            <a:r>
              <a:rPr lang="en-US"/>
              <a:t>Click to edit Master title style</a:t>
            </a:r>
            <a:endParaRPr lang="en-GB"/>
          </a:p>
        </p:txBody>
      </p:sp>
      <p:sp>
        <p:nvSpPr>
          <p:cNvPr id="7" name="Text Placeholder 6">
            <a:extLst>
              <a:ext uri="{FF2B5EF4-FFF2-40B4-BE49-F238E27FC236}">
                <a16:creationId xmlns:a16="http://schemas.microsoft.com/office/drawing/2014/main" id="{50FA85D0-7C53-42AD-A812-61153B1DCB4E}"/>
              </a:ext>
            </a:extLst>
          </p:cNvPr>
          <p:cNvSpPr>
            <a:spLocks noGrp="1"/>
          </p:cNvSpPr>
          <p:nvPr>
            <p:ph type="body" sz="quarter" idx="10"/>
          </p:nvPr>
        </p:nvSpPr>
        <p:spPr>
          <a:xfrm>
            <a:off x="3276000" y="4115502"/>
            <a:ext cx="3459600" cy="2478088"/>
          </a:xfrm>
        </p:spPr>
        <p:txBody>
          <a:bodyPr lIns="0" tIns="46800"/>
          <a:lstStyle>
            <a:lvl1pPr marL="0" indent="0">
              <a:lnSpc>
                <a:spcPct val="100000"/>
              </a:lnSpc>
              <a:spcBef>
                <a:spcPts val="0"/>
              </a:spcBef>
              <a:buNone/>
              <a:defRPr sz="120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lvl="0"/>
            <a:r>
              <a:rPr lang="en-US"/>
              <a:t>Click to edit Master text styles</a:t>
            </a:r>
            <a:endParaRPr lang="en-GB"/>
          </a:p>
        </p:txBody>
      </p:sp>
    </p:spTree>
    <p:extLst>
      <p:ext uri="{BB962C8B-B14F-4D97-AF65-F5344CB8AC3E}">
        <p14:creationId xmlns:p14="http://schemas.microsoft.com/office/powerpoint/2010/main" val="15370282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FC085-0326-4C93-AD8C-479C72ED0EFD}"/>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5AAFC9-35CA-42B6-B07C-0BACF31670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B15607FE-3094-4C49-B924-D15AE623B339}"/>
              </a:ext>
            </a:extLst>
          </p:cNvPr>
          <p:cNvSpPr>
            <a:spLocks noGrp="1"/>
          </p:cNvSpPr>
          <p:nvPr>
            <p:ph type="ftr" sz="quarter" idx="11"/>
          </p:nvPr>
        </p:nvSpPr>
        <p:spPr/>
        <p:txBody>
          <a:bodyPr/>
          <a:lstStyle/>
          <a:p>
            <a:r>
              <a:rPr lang="en-GB"/>
              <a:t>Produced by Essex County Council Strategy Insight and Engagement</a:t>
            </a:r>
          </a:p>
        </p:txBody>
      </p:sp>
      <p:sp>
        <p:nvSpPr>
          <p:cNvPr id="4" name="Date Placeholder 3">
            <a:extLst>
              <a:ext uri="{FF2B5EF4-FFF2-40B4-BE49-F238E27FC236}">
                <a16:creationId xmlns:a16="http://schemas.microsoft.com/office/drawing/2014/main" id="{FAD3546D-93EF-4729-B2C4-38BC13587EBF}"/>
              </a:ext>
            </a:extLst>
          </p:cNvPr>
          <p:cNvSpPr>
            <a:spLocks noGrp="1"/>
          </p:cNvSpPr>
          <p:nvPr>
            <p:ph type="dt" sz="half" idx="10"/>
          </p:nvPr>
        </p:nvSpPr>
        <p:spPr/>
        <p:txBody>
          <a:bodyPr/>
          <a:lstStyle/>
          <a:p>
            <a:fld id="{114C472B-89C8-4DED-A734-C6F534D4F85F}" type="datetime1">
              <a:rPr lang="en-GB" smtClean="0"/>
              <a:t>19/01/2022</a:t>
            </a:fld>
            <a:endParaRPr lang="en-GB"/>
          </a:p>
        </p:txBody>
      </p:sp>
      <p:sp>
        <p:nvSpPr>
          <p:cNvPr id="6" name="Slide Number Placeholder 5">
            <a:extLst>
              <a:ext uri="{FF2B5EF4-FFF2-40B4-BE49-F238E27FC236}">
                <a16:creationId xmlns:a16="http://schemas.microsoft.com/office/drawing/2014/main" id="{5B06779C-2AF6-46D0-BB9C-31136A77806E}"/>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24767904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1A4DE-FDA8-433B-936F-8B88A250B0B4}"/>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BC62E7F-1D86-434D-8B70-42729D5D747D}"/>
              </a:ext>
            </a:extLst>
          </p:cNvPr>
          <p:cNvSpPr>
            <a:spLocks noGrp="1"/>
          </p:cNvSpPr>
          <p:nvPr>
            <p:ph type="dt" sz="half" idx="10"/>
          </p:nvPr>
        </p:nvSpPr>
        <p:spPr/>
        <p:txBody>
          <a:bodyPr/>
          <a:lstStyle/>
          <a:p>
            <a:fld id="{DC13AD85-CE77-4F8C-BEB7-3D123B861324}" type="datetime1">
              <a:rPr lang="en-GB" smtClean="0"/>
              <a:t>19/01/2022</a:t>
            </a:fld>
            <a:endParaRPr lang="en-GB"/>
          </a:p>
        </p:txBody>
      </p:sp>
      <p:sp>
        <p:nvSpPr>
          <p:cNvPr id="4" name="Footer Placeholder 3">
            <a:extLst>
              <a:ext uri="{FF2B5EF4-FFF2-40B4-BE49-F238E27FC236}">
                <a16:creationId xmlns:a16="http://schemas.microsoft.com/office/drawing/2014/main" id="{0FF7BD44-4FD0-44F4-9561-331F9ACDE1B5}"/>
              </a:ext>
            </a:extLst>
          </p:cNvPr>
          <p:cNvSpPr>
            <a:spLocks noGrp="1"/>
          </p:cNvSpPr>
          <p:nvPr>
            <p:ph type="ftr" sz="quarter" idx="11"/>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42F1C60A-1542-4599-B89C-D00423F08EA6}"/>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
        <p:nvSpPr>
          <p:cNvPr id="7" name="Content Placeholder 6">
            <a:extLst>
              <a:ext uri="{FF2B5EF4-FFF2-40B4-BE49-F238E27FC236}">
                <a16:creationId xmlns:a16="http://schemas.microsoft.com/office/drawing/2014/main" id="{F8234D8F-3656-478D-B853-28E4F20B3849}"/>
              </a:ext>
            </a:extLst>
          </p:cNvPr>
          <p:cNvSpPr>
            <a:spLocks noGrp="1"/>
          </p:cNvSpPr>
          <p:nvPr>
            <p:ph sz="quarter" idx="13"/>
          </p:nvPr>
        </p:nvSpPr>
        <p:spPr>
          <a:xfrm>
            <a:off x="306000" y="1256400"/>
            <a:ext cx="5428800" cy="492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8">
            <a:extLst>
              <a:ext uri="{FF2B5EF4-FFF2-40B4-BE49-F238E27FC236}">
                <a16:creationId xmlns:a16="http://schemas.microsoft.com/office/drawing/2014/main" id="{5D7241E3-D385-4DC5-A238-8CF214F6B7E5}"/>
              </a:ext>
            </a:extLst>
          </p:cNvPr>
          <p:cNvSpPr>
            <a:spLocks noGrp="1"/>
          </p:cNvSpPr>
          <p:nvPr>
            <p:ph sz="quarter" idx="14"/>
          </p:nvPr>
        </p:nvSpPr>
        <p:spPr>
          <a:xfrm>
            <a:off x="6429600" y="1256400"/>
            <a:ext cx="5428800" cy="492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55796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35C9A-39FD-4C1E-957B-F78737A906F4}"/>
              </a:ext>
            </a:extLst>
          </p:cNvPr>
          <p:cNvSpPr>
            <a:spLocks noGrp="1"/>
          </p:cNvSpPr>
          <p:nvPr>
            <p:ph type="title"/>
          </p:nvPr>
        </p:nvSpPr>
        <p:spPr>
          <a:xfrm>
            <a:off x="306000" y="252000"/>
            <a:ext cx="11552400" cy="820800"/>
          </a:xfrm>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71C1A537-2F94-4FAC-8D45-F4C82F94C060}"/>
              </a:ext>
            </a:extLst>
          </p:cNvPr>
          <p:cNvSpPr>
            <a:spLocks noGrp="1"/>
          </p:cNvSpPr>
          <p:nvPr>
            <p:ph type="ftr" sz="quarter" idx="11"/>
          </p:nvPr>
        </p:nvSpPr>
        <p:spPr/>
        <p:txBody>
          <a:bodyPr/>
          <a:lstStyle/>
          <a:p>
            <a:r>
              <a:rPr lang="en-GB"/>
              <a:t>Produced by Essex County Council Strategy Insight and Engagement</a:t>
            </a:r>
          </a:p>
        </p:txBody>
      </p:sp>
      <p:sp>
        <p:nvSpPr>
          <p:cNvPr id="3" name="Date Placeholder 2">
            <a:extLst>
              <a:ext uri="{FF2B5EF4-FFF2-40B4-BE49-F238E27FC236}">
                <a16:creationId xmlns:a16="http://schemas.microsoft.com/office/drawing/2014/main" id="{A5F9823A-8CF6-40A6-A585-A1978389FCFE}"/>
              </a:ext>
            </a:extLst>
          </p:cNvPr>
          <p:cNvSpPr>
            <a:spLocks noGrp="1"/>
          </p:cNvSpPr>
          <p:nvPr>
            <p:ph type="dt" sz="half" idx="10"/>
          </p:nvPr>
        </p:nvSpPr>
        <p:spPr/>
        <p:txBody>
          <a:bodyPr/>
          <a:lstStyle/>
          <a:p>
            <a:fld id="{ECC93721-0044-48DD-814F-4E40BD433741}" type="datetime1">
              <a:rPr lang="en-GB" smtClean="0"/>
              <a:t>19/01/2022</a:t>
            </a:fld>
            <a:endParaRPr lang="en-GB"/>
          </a:p>
        </p:txBody>
      </p:sp>
      <p:sp>
        <p:nvSpPr>
          <p:cNvPr id="5" name="Slide Number Placeholder 4">
            <a:extLst>
              <a:ext uri="{FF2B5EF4-FFF2-40B4-BE49-F238E27FC236}">
                <a16:creationId xmlns:a16="http://schemas.microsoft.com/office/drawing/2014/main" id="{8C5194AF-515B-4CA1-965F-3888279B4867}"/>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15828248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47799D5-9C64-4C44-B0E6-C22AEFC93ADF}"/>
              </a:ext>
            </a:extLst>
          </p:cNvPr>
          <p:cNvSpPr>
            <a:spLocks noGrp="1"/>
          </p:cNvSpPr>
          <p:nvPr>
            <p:ph type="ftr" sz="quarter" idx="11"/>
          </p:nvPr>
        </p:nvSpPr>
        <p:spPr/>
        <p:txBody>
          <a:bodyPr/>
          <a:lstStyle/>
          <a:p>
            <a:r>
              <a:rPr lang="en-GB"/>
              <a:t>Produced by Essex County Council Strategy Insight and Engagement</a:t>
            </a:r>
          </a:p>
        </p:txBody>
      </p:sp>
      <p:sp>
        <p:nvSpPr>
          <p:cNvPr id="2" name="Date Placeholder 1">
            <a:extLst>
              <a:ext uri="{FF2B5EF4-FFF2-40B4-BE49-F238E27FC236}">
                <a16:creationId xmlns:a16="http://schemas.microsoft.com/office/drawing/2014/main" id="{F6AAC231-7279-49D8-BFD3-85BD6399BA8D}"/>
              </a:ext>
            </a:extLst>
          </p:cNvPr>
          <p:cNvSpPr>
            <a:spLocks noGrp="1"/>
          </p:cNvSpPr>
          <p:nvPr>
            <p:ph type="dt" sz="half" idx="10"/>
          </p:nvPr>
        </p:nvSpPr>
        <p:spPr/>
        <p:txBody>
          <a:bodyPr/>
          <a:lstStyle/>
          <a:p>
            <a:fld id="{E2CA4203-B1B6-42D7-86AB-DFB99C81B19A}" type="datetime1">
              <a:rPr lang="en-GB" smtClean="0"/>
              <a:t>19/01/2022</a:t>
            </a:fld>
            <a:endParaRPr lang="en-GB"/>
          </a:p>
        </p:txBody>
      </p:sp>
      <p:sp>
        <p:nvSpPr>
          <p:cNvPr id="4" name="Slide Number Placeholder 3">
            <a:extLst>
              <a:ext uri="{FF2B5EF4-FFF2-40B4-BE49-F238E27FC236}">
                <a16:creationId xmlns:a16="http://schemas.microsoft.com/office/drawing/2014/main" id="{7F2B58F9-C300-4062-9D38-E1F291F46978}"/>
              </a:ext>
            </a:extLst>
          </p:cNvPr>
          <p:cNvSpPr>
            <a:spLocks noGrp="1"/>
          </p:cNvSpPr>
          <p:nvPr>
            <p:ph type="sldNum" sz="quarter" idx="12"/>
          </p:nvPr>
        </p:nvSpPr>
        <p:spPr/>
        <p:txBody>
          <a:body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2104257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Cover Page">
    <p:bg>
      <p:bgPr>
        <a:solidFill>
          <a:srgbClr val="E4003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27375" y="2147897"/>
            <a:ext cx="6281204" cy="1600200"/>
          </a:xfrm>
          <a:prstGeom prst="rect">
            <a:avLst/>
          </a:prstGeom>
        </p:spPr>
        <p:txBody>
          <a:bodyPr anchor="b"/>
          <a:lstStyle>
            <a:lvl1pPr>
              <a:defRPr sz="3200">
                <a:solidFill>
                  <a:schemeClr val="bg1"/>
                </a:solidFill>
              </a:defRPr>
            </a:lvl1pPr>
          </a:lstStyle>
          <a:p>
            <a:r>
              <a:rPr lang="en-US"/>
              <a:t>Click to edit Master title style</a:t>
            </a:r>
          </a:p>
        </p:txBody>
      </p:sp>
      <p:sp>
        <p:nvSpPr>
          <p:cNvPr id="4" name="Text Placeholder 3"/>
          <p:cNvSpPr>
            <a:spLocks noGrp="1"/>
          </p:cNvSpPr>
          <p:nvPr>
            <p:ph type="body" sz="half" idx="2" hasCustomPrompt="1"/>
          </p:nvPr>
        </p:nvSpPr>
        <p:spPr>
          <a:xfrm>
            <a:off x="5327375" y="4134677"/>
            <a:ext cx="6281203" cy="2011527"/>
          </a:xfrm>
          <a:prstGeom prst="rect">
            <a:avLst/>
          </a:prstGeo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15" name="Picture 14" descr="A picture containing transport, wheel&#10;&#10;Description automatically generated">
            <a:extLst>
              <a:ext uri="{FF2B5EF4-FFF2-40B4-BE49-F238E27FC236}">
                <a16:creationId xmlns:a16="http://schemas.microsoft.com/office/drawing/2014/main" id="{D6C36227-4E66-0C43-871C-F745ECD9DB6F}"/>
              </a:ext>
            </a:extLst>
          </p:cNvPr>
          <p:cNvPicPr>
            <a:picLocks noChangeAspect="1"/>
          </p:cNvPicPr>
          <p:nvPr userDrawn="1"/>
        </p:nvPicPr>
        <p:blipFill rotWithShape="1">
          <a:blip r:embed="rId2"/>
          <a:srcRect l="10909" b="7829"/>
          <a:stretch/>
        </p:blipFill>
        <p:spPr>
          <a:xfrm>
            <a:off x="0" y="3104147"/>
            <a:ext cx="4457105" cy="3753853"/>
          </a:xfrm>
          <a:prstGeom prst="rect">
            <a:avLst/>
          </a:prstGeom>
        </p:spPr>
      </p:pic>
    </p:spTree>
    <p:extLst>
      <p:ext uri="{BB962C8B-B14F-4D97-AF65-F5344CB8AC3E}">
        <p14:creationId xmlns:p14="http://schemas.microsoft.com/office/powerpoint/2010/main" val="1271259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1062036" y="1252330"/>
            <a:ext cx="4467225" cy="986587"/>
          </a:xfrm>
          <a:prstGeom prst="rect">
            <a:avLst/>
          </a:prstGeom>
        </p:spPr>
        <p:txBody>
          <a:bodyPr anchor="b"/>
          <a:lstStyle>
            <a:lvl1pPr>
              <a:defRPr sz="3200"/>
            </a:lvl1pPr>
          </a:lstStyle>
          <a:p>
            <a:r>
              <a:rPr lang="en-US"/>
              <a:t>Click to edit Master title style</a:t>
            </a:r>
          </a:p>
        </p:txBody>
      </p:sp>
      <p:sp>
        <p:nvSpPr>
          <p:cNvPr id="4" name="Text Placeholder 3"/>
          <p:cNvSpPr>
            <a:spLocks noGrp="1"/>
          </p:cNvSpPr>
          <p:nvPr>
            <p:ph type="body" sz="half" idx="2" hasCustomPrompt="1"/>
          </p:nvPr>
        </p:nvSpPr>
        <p:spPr>
          <a:xfrm>
            <a:off x="6096000" y="1252330"/>
            <a:ext cx="4467225" cy="1320181"/>
          </a:xfrm>
          <a:prstGeom prst="rect">
            <a:avLst/>
          </a:prstGeom>
        </p:spPr>
        <p:txBody>
          <a:bodyPr/>
          <a:lstStyle>
            <a:lvl1pPr marL="0" indent="0">
              <a:buNone/>
              <a:defRPr sz="36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2" name="Date Placeholder 3">
            <a:extLst>
              <a:ext uri="{FF2B5EF4-FFF2-40B4-BE49-F238E27FC236}">
                <a16:creationId xmlns:a16="http://schemas.microsoft.com/office/drawing/2014/main" id="{ABBC8A55-D2CE-2D44-AC2D-AC0A6C2DAE84}"/>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3" name="Slide Number Placeholder 5">
            <a:extLst>
              <a:ext uri="{FF2B5EF4-FFF2-40B4-BE49-F238E27FC236}">
                <a16:creationId xmlns:a16="http://schemas.microsoft.com/office/drawing/2014/main" id="{3ADCE5EF-09EF-9441-AA43-D20BC71C4023}"/>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4" name="Footer Placeholder 41">
            <a:extLst>
              <a:ext uri="{FF2B5EF4-FFF2-40B4-BE49-F238E27FC236}">
                <a16:creationId xmlns:a16="http://schemas.microsoft.com/office/drawing/2014/main" id="{5564D08E-B8D3-DB43-8284-D6A6B37DFDE9}"/>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Tree>
    <p:extLst>
      <p:ext uri="{BB962C8B-B14F-4D97-AF65-F5344CB8AC3E}">
        <p14:creationId xmlns:p14="http://schemas.microsoft.com/office/powerpoint/2010/main" val="2827929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ext Image split">
    <p:spTree>
      <p:nvGrpSpPr>
        <p:cNvPr id="1" name=""/>
        <p:cNvGrpSpPr/>
        <p:nvPr/>
      </p:nvGrpSpPr>
      <p:grpSpPr>
        <a:xfrm>
          <a:off x="0" y="0"/>
          <a:ext cx="0" cy="0"/>
          <a:chOff x="0" y="0"/>
          <a:chExt cx="0" cy="0"/>
        </a:xfrm>
      </p:grpSpPr>
      <p:sp>
        <p:nvSpPr>
          <p:cNvPr id="2" name="Title 1"/>
          <p:cNvSpPr>
            <a:spLocks noGrp="1"/>
          </p:cNvSpPr>
          <p:nvPr>
            <p:ph type="title"/>
          </p:nvPr>
        </p:nvSpPr>
        <p:spPr>
          <a:xfrm>
            <a:off x="304799" y="494432"/>
            <a:ext cx="5427407" cy="540284"/>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304799" y="1287379"/>
            <a:ext cx="5427407" cy="488958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9796" y="0"/>
            <a:ext cx="5722374" cy="6436895"/>
          </a:xfrm>
          <a:prstGeom prst="rect">
            <a:avLst/>
          </a:prstGeom>
        </p:spPr>
        <p:txBody>
          <a:bodyPr/>
          <a:lstStyle>
            <a:lvl1pPr>
              <a:buNone/>
              <a:defRPr/>
            </a:lvl1pPr>
          </a:lstStyle>
          <a:p>
            <a:pPr lvl="0"/>
            <a:endParaRPr lang="en-US"/>
          </a:p>
        </p:txBody>
      </p:sp>
      <p:sp>
        <p:nvSpPr>
          <p:cNvPr id="12" name="Date Placeholder 3">
            <a:extLst>
              <a:ext uri="{FF2B5EF4-FFF2-40B4-BE49-F238E27FC236}">
                <a16:creationId xmlns:a16="http://schemas.microsoft.com/office/drawing/2014/main" id="{A10D5DF7-134D-A848-9AB2-2EA1DBE97CBB}"/>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3" name="Slide Number Placeholder 5">
            <a:extLst>
              <a:ext uri="{FF2B5EF4-FFF2-40B4-BE49-F238E27FC236}">
                <a16:creationId xmlns:a16="http://schemas.microsoft.com/office/drawing/2014/main" id="{4D31E442-D9AD-E84A-863E-A27044A2DC83}"/>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4" name="Footer Placeholder 41">
            <a:extLst>
              <a:ext uri="{FF2B5EF4-FFF2-40B4-BE49-F238E27FC236}">
                <a16:creationId xmlns:a16="http://schemas.microsoft.com/office/drawing/2014/main" id="{05FFB4D2-D882-7E4F-AC6C-B1964BE49C60}"/>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Tree>
    <p:extLst>
      <p:ext uri="{BB962C8B-B14F-4D97-AF65-F5344CB8AC3E}">
        <p14:creationId xmlns:p14="http://schemas.microsoft.com/office/powerpoint/2010/main" val="3143046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3B402ED-9403-E74B-A1D6-3371AF19771C}"/>
              </a:ext>
            </a:extLst>
          </p:cNvPr>
          <p:cNvSpPr>
            <a:spLocks noGrp="1"/>
          </p:cNvSpPr>
          <p:nvPr>
            <p:ph type="title"/>
          </p:nvPr>
        </p:nvSpPr>
        <p:spPr>
          <a:xfrm>
            <a:off x="304799" y="427705"/>
            <a:ext cx="11552903" cy="619150"/>
          </a:xfrm>
          <a:prstGeom prst="rect">
            <a:avLst/>
          </a:prstGeom>
        </p:spPr>
        <p:txBody>
          <a:bodyPr anchor="b" anchorCtr="0"/>
          <a:lstStyle>
            <a:lvl1pPr>
              <a:defRPr>
                <a:solidFill>
                  <a:schemeClr val="tx1"/>
                </a:solidFill>
              </a:defRPr>
            </a:lvl1pPr>
          </a:lstStyle>
          <a:p>
            <a:r>
              <a:rPr lang="en-US"/>
              <a:t>Click to edit Master title style</a:t>
            </a:r>
          </a:p>
        </p:txBody>
      </p:sp>
      <p:sp>
        <p:nvSpPr>
          <p:cNvPr id="9" name="Date Placeholder 3">
            <a:extLst>
              <a:ext uri="{FF2B5EF4-FFF2-40B4-BE49-F238E27FC236}">
                <a16:creationId xmlns:a16="http://schemas.microsoft.com/office/drawing/2014/main" id="{7D6400EA-05F8-F249-9633-693873B8C243}"/>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0" name="Slide Number Placeholder 5">
            <a:extLst>
              <a:ext uri="{FF2B5EF4-FFF2-40B4-BE49-F238E27FC236}">
                <a16:creationId xmlns:a16="http://schemas.microsoft.com/office/drawing/2014/main" id="{6B670381-6E6F-DB43-A593-9CCEAB34BC89}"/>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1" name="Footer Placeholder 41">
            <a:extLst>
              <a:ext uri="{FF2B5EF4-FFF2-40B4-BE49-F238E27FC236}">
                <a16:creationId xmlns:a16="http://schemas.microsoft.com/office/drawing/2014/main" id="{07ACD0FD-24FB-9B49-A8D3-6D54FC03208F}"/>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15" name="Content Placeholder 3">
            <a:extLst>
              <a:ext uri="{FF2B5EF4-FFF2-40B4-BE49-F238E27FC236}">
                <a16:creationId xmlns:a16="http://schemas.microsoft.com/office/drawing/2014/main" id="{3156289E-BE08-8844-8AE6-46D975575A00}"/>
              </a:ext>
            </a:extLst>
          </p:cNvPr>
          <p:cNvSpPr>
            <a:spLocks noGrp="1"/>
          </p:cNvSpPr>
          <p:nvPr>
            <p:ph sz="half" idx="2" hasCustomPrompt="1"/>
          </p:nvPr>
        </p:nvSpPr>
        <p:spPr>
          <a:xfrm>
            <a:off x="0" y="3429000"/>
            <a:ext cx="4472609" cy="2825311"/>
          </a:xfrm>
          <a:prstGeom prst="rect">
            <a:avLst/>
          </a:prstGeom>
          <a:solidFill>
            <a:srgbClr val="E40037"/>
          </a:solidFill>
        </p:spPr>
        <p:txBody>
          <a:bodyPr lIns="46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a:extLst>
              <a:ext uri="{FF2B5EF4-FFF2-40B4-BE49-F238E27FC236}">
                <a16:creationId xmlns:a16="http://schemas.microsoft.com/office/drawing/2014/main" id="{95208FE2-F006-5645-9AC7-5698407FE84F}"/>
              </a:ext>
            </a:extLst>
          </p:cNvPr>
          <p:cNvSpPr>
            <a:spLocks noGrp="1"/>
          </p:cNvSpPr>
          <p:nvPr>
            <p:ph sz="half" idx="11"/>
          </p:nvPr>
        </p:nvSpPr>
        <p:spPr>
          <a:xfrm>
            <a:off x="4472609" y="1216628"/>
            <a:ext cx="7414592" cy="5037684"/>
          </a:xfrm>
          <a:prstGeom prst="rect">
            <a:avLst/>
          </a:prstGeom>
        </p:spPr>
        <p:txBody>
          <a:bodyPr/>
          <a:lstStyle>
            <a:lvl1pPr>
              <a:buNone/>
              <a:defRPr/>
            </a:lvl1pPr>
          </a:lstStyle>
          <a:p>
            <a:pPr lvl="0"/>
            <a:endParaRPr lang="en-US"/>
          </a:p>
        </p:txBody>
      </p:sp>
      <p:sp>
        <p:nvSpPr>
          <p:cNvPr id="3" name="Text Placeholder 2">
            <a:extLst>
              <a:ext uri="{FF2B5EF4-FFF2-40B4-BE49-F238E27FC236}">
                <a16:creationId xmlns:a16="http://schemas.microsoft.com/office/drawing/2014/main" id="{6A5CD709-C655-E740-8BE3-EF240DC2C41C}"/>
              </a:ext>
            </a:extLst>
          </p:cNvPr>
          <p:cNvSpPr>
            <a:spLocks noGrp="1"/>
          </p:cNvSpPr>
          <p:nvPr>
            <p:ph type="body" sz="quarter" idx="12"/>
          </p:nvPr>
        </p:nvSpPr>
        <p:spPr>
          <a:xfrm>
            <a:off x="305550" y="1216628"/>
            <a:ext cx="3888764" cy="2057400"/>
          </a:xfrm>
        </p:spPr>
        <p:txBody>
          <a:bodyPr/>
          <a:lstStyle>
            <a:lvl1pPr>
              <a:defRPr sz="3600" b="1"/>
            </a:lvl1pPr>
          </a:lstStyle>
          <a:p>
            <a:pPr lvl="0"/>
            <a:r>
              <a:rPr lang="en-GB"/>
              <a:t>Click to edit Master text styles</a:t>
            </a:r>
          </a:p>
        </p:txBody>
      </p:sp>
    </p:spTree>
    <p:extLst>
      <p:ext uri="{BB962C8B-B14F-4D97-AF65-F5344CB8AC3E}">
        <p14:creationId xmlns:p14="http://schemas.microsoft.com/office/powerpoint/2010/main" val="545004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93A6534-9D7C-2F40-8592-346FB8B5D3B4}"/>
              </a:ext>
            </a:extLst>
          </p:cNvPr>
          <p:cNvSpPr>
            <a:spLocks noGrp="1"/>
          </p:cNvSpPr>
          <p:nvPr>
            <p:ph type="dt" sz="half" idx="12"/>
          </p:nvPr>
        </p:nvSpPr>
        <p:spPr/>
        <p:txBody>
          <a:bodyPr/>
          <a:lstStyle/>
          <a:p>
            <a:r>
              <a:rPr lang="en-GB"/>
              <a:t>14/08/2020</a:t>
            </a:r>
            <a:endParaRPr lang="en-GB">
              <a:solidFill>
                <a:schemeClr val="tx1">
                  <a:lumMod val="50000"/>
                  <a:lumOff val="50000"/>
                </a:schemeClr>
              </a:solidFill>
            </a:endParaRPr>
          </a:p>
        </p:txBody>
      </p:sp>
      <p:sp>
        <p:nvSpPr>
          <p:cNvPr id="4" name="Footer Placeholder 3">
            <a:extLst>
              <a:ext uri="{FF2B5EF4-FFF2-40B4-BE49-F238E27FC236}">
                <a16:creationId xmlns:a16="http://schemas.microsoft.com/office/drawing/2014/main" id="{D231E8E9-BBF6-FB46-9702-44A914F86337}"/>
              </a:ext>
            </a:extLst>
          </p:cNvPr>
          <p:cNvSpPr>
            <a:spLocks noGrp="1"/>
          </p:cNvSpPr>
          <p:nvPr>
            <p:ph type="ftr" sz="quarter" idx="13"/>
          </p:nvPr>
        </p:nvSpPr>
        <p:spPr/>
        <p:txBody>
          <a:bodyPr/>
          <a:lstStyle/>
          <a:p>
            <a:r>
              <a:rPr lang="en-GB">
                <a:solidFill>
                  <a:schemeClr val="tx1">
                    <a:lumMod val="50000"/>
                    <a:lumOff val="50000"/>
                  </a:schemeClr>
                </a:solidFill>
              </a:rPr>
              <a:t>Produced by Essex County Council Strategy Insight and Engagement</a:t>
            </a:r>
          </a:p>
        </p:txBody>
      </p:sp>
      <p:sp>
        <p:nvSpPr>
          <p:cNvPr id="5" name="Slide Number Placeholder 4">
            <a:extLst>
              <a:ext uri="{FF2B5EF4-FFF2-40B4-BE49-F238E27FC236}">
                <a16:creationId xmlns:a16="http://schemas.microsoft.com/office/drawing/2014/main" id="{CA590E7B-4E8C-5F43-A053-3F1F3C096582}"/>
              </a:ext>
            </a:extLst>
          </p:cNvPr>
          <p:cNvSpPr>
            <a:spLocks noGrp="1"/>
          </p:cNvSpPr>
          <p:nvPr>
            <p:ph type="sldNum" sz="quarter" idx="14"/>
          </p:nvPr>
        </p:nvSpPr>
        <p:spPr/>
        <p:txBody>
          <a:bodyPr/>
          <a:lstStyle/>
          <a:p>
            <a:r>
              <a:rPr lang="en-GB"/>
              <a:t>|   </a:t>
            </a:r>
            <a:fld id="{5898CC38-F149-5B45-A1B4-290B41364A0C}" type="slidenum">
              <a:rPr lang="en-GB" smtClean="0"/>
              <a:pPr/>
              <a:t>‹#›</a:t>
            </a:fld>
            <a:endParaRPr lang="en-GB"/>
          </a:p>
        </p:txBody>
      </p:sp>
      <p:sp>
        <p:nvSpPr>
          <p:cNvPr id="23" name="Content Placeholder 2">
            <a:extLst>
              <a:ext uri="{FF2B5EF4-FFF2-40B4-BE49-F238E27FC236}">
                <a16:creationId xmlns:a16="http://schemas.microsoft.com/office/drawing/2014/main" id="{63A48DB3-35C7-124A-92BD-EAC043086FB8}"/>
              </a:ext>
            </a:extLst>
          </p:cNvPr>
          <p:cNvSpPr>
            <a:spLocks noGrp="1"/>
          </p:cNvSpPr>
          <p:nvPr>
            <p:ph sz="half" idx="15"/>
          </p:nvPr>
        </p:nvSpPr>
        <p:spPr>
          <a:xfrm>
            <a:off x="0" y="1686828"/>
            <a:ext cx="6095999" cy="2230601"/>
          </a:xfrm>
          <a:prstGeom prst="rect">
            <a:avLst/>
          </a:prstGeom>
        </p:spPr>
        <p:txBody>
          <a:bodyPr/>
          <a:lstStyle>
            <a:lvl1pPr>
              <a:lnSpc>
                <a:spcPct val="150000"/>
              </a:lnSpc>
              <a:buNone/>
              <a:defRPr sz="2000" b="0">
                <a:solidFill>
                  <a:schemeClr val="tx1"/>
                </a:solidFill>
              </a:defRPr>
            </a:lvl1pPr>
            <a:lvl2pPr>
              <a:lnSpc>
                <a:spcPct val="150000"/>
              </a:lnSpc>
              <a:defRPr/>
            </a:lvl2pPr>
          </a:lstStyle>
          <a:p>
            <a:pPr lvl="0"/>
            <a:endParaRPr lang="en-US"/>
          </a:p>
        </p:txBody>
      </p:sp>
      <p:sp>
        <p:nvSpPr>
          <p:cNvPr id="26" name="Title 1">
            <a:extLst>
              <a:ext uri="{FF2B5EF4-FFF2-40B4-BE49-F238E27FC236}">
                <a16:creationId xmlns:a16="http://schemas.microsoft.com/office/drawing/2014/main" id="{88C094EB-F3A7-EB4B-BDF5-95015CEF6170}"/>
              </a:ext>
            </a:extLst>
          </p:cNvPr>
          <p:cNvSpPr>
            <a:spLocks noGrp="1"/>
          </p:cNvSpPr>
          <p:nvPr>
            <p:ph type="title" hasCustomPrompt="1"/>
          </p:nvPr>
        </p:nvSpPr>
        <p:spPr>
          <a:xfrm>
            <a:off x="304799" y="264139"/>
            <a:ext cx="11552903" cy="1147218"/>
          </a:xfrm>
        </p:spPr>
        <p:txBody>
          <a:bodyPr/>
          <a:lstStyle>
            <a:lvl1pPr>
              <a:defRPr sz="4400"/>
            </a:lvl1pPr>
          </a:lstStyle>
          <a:p>
            <a:r>
              <a:rPr lang="en-GB"/>
              <a:t>Agenda</a:t>
            </a:r>
          </a:p>
        </p:txBody>
      </p:sp>
      <p:sp>
        <p:nvSpPr>
          <p:cNvPr id="29" name="Content Placeholder 2">
            <a:extLst>
              <a:ext uri="{FF2B5EF4-FFF2-40B4-BE49-F238E27FC236}">
                <a16:creationId xmlns:a16="http://schemas.microsoft.com/office/drawing/2014/main" id="{AF3A356E-8DC7-2640-840E-65E8CE7559F7}"/>
              </a:ext>
            </a:extLst>
          </p:cNvPr>
          <p:cNvSpPr>
            <a:spLocks noGrp="1"/>
          </p:cNvSpPr>
          <p:nvPr>
            <p:ph sz="half" idx="16"/>
          </p:nvPr>
        </p:nvSpPr>
        <p:spPr>
          <a:xfrm>
            <a:off x="6096000" y="3938719"/>
            <a:ext cx="6096000" cy="2230602"/>
          </a:xfrm>
          <a:prstGeom prst="rect">
            <a:avLst/>
          </a:prstGeom>
        </p:spPr>
        <p:txBody>
          <a:bodyPr/>
          <a:lstStyle>
            <a:lvl1pPr>
              <a:lnSpc>
                <a:spcPct val="150000"/>
              </a:lnSpc>
              <a:buNone/>
              <a:defRPr sz="2000" b="0">
                <a:solidFill>
                  <a:schemeClr val="tx1"/>
                </a:solidFill>
              </a:defRPr>
            </a:lvl1pPr>
            <a:lvl2pPr>
              <a:lnSpc>
                <a:spcPct val="150000"/>
              </a:lnSpc>
              <a:defRPr/>
            </a:lvl2pPr>
          </a:lstStyle>
          <a:p>
            <a:pPr lvl="0"/>
            <a:endParaRPr lang="en-US"/>
          </a:p>
        </p:txBody>
      </p:sp>
      <p:sp>
        <p:nvSpPr>
          <p:cNvPr id="7" name="Text Placeholder 6">
            <a:extLst>
              <a:ext uri="{FF2B5EF4-FFF2-40B4-BE49-F238E27FC236}">
                <a16:creationId xmlns:a16="http://schemas.microsoft.com/office/drawing/2014/main" id="{C25CBC8A-70C5-C54F-9119-2167A95ED30E}"/>
              </a:ext>
            </a:extLst>
          </p:cNvPr>
          <p:cNvSpPr>
            <a:spLocks noGrp="1"/>
          </p:cNvSpPr>
          <p:nvPr>
            <p:ph type="body" sz="quarter" idx="17"/>
          </p:nvPr>
        </p:nvSpPr>
        <p:spPr>
          <a:xfrm>
            <a:off x="6286499" y="1687513"/>
            <a:ext cx="5571203" cy="19907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0" name="Text Placeholder 6">
            <a:extLst>
              <a:ext uri="{FF2B5EF4-FFF2-40B4-BE49-F238E27FC236}">
                <a16:creationId xmlns:a16="http://schemas.microsoft.com/office/drawing/2014/main" id="{4AB0B8D9-76D5-A446-9F15-09A68C01086D}"/>
              </a:ext>
            </a:extLst>
          </p:cNvPr>
          <p:cNvSpPr>
            <a:spLocks noGrp="1"/>
          </p:cNvSpPr>
          <p:nvPr>
            <p:ph type="body" sz="quarter" idx="18"/>
          </p:nvPr>
        </p:nvSpPr>
        <p:spPr>
          <a:xfrm>
            <a:off x="304798" y="4192900"/>
            <a:ext cx="5528801" cy="19907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1338931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7" name="Date Placeholder 3">
            <a:extLst>
              <a:ext uri="{FF2B5EF4-FFF2-40B4-BE49-F238E27FC236}">
                <a16:creationId xmlns:a16="http://schemas.microsoft.com/office/drawing/2014/main" id="{B91F9D89-947D-264F-BD12-C8DC8DC89B73}"/>
              </a:ext>
            </a:extLst>
          </p:cNvPr>
          <p:cNvSpPr>
            <a:spLocks noGrp="1"/>
          </p:cNvSpPr>
          <p:nvPr>
            <p:ph type="dt" sz="half" idx="2"/>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8" name="Slide Number Placeholder 5">
            <a:extLst>
              <a:ext uri="{FF2B5EF4-FFF2-40B4-BE49-F238E27FC236}">
                <a16:creationId xmlns:a16="http://schemas.microsoft.com/office/drawing/2014/main" id="{0177EB6A-4739-6848-85D2-8737C4FDD915}"/>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9" name="Footer Placeholder 41">
            <a:extLst>
              <a:ext uri="{FF2B5EF4-FFF2-40B4-BE49-F238E27FC236}">
                <a16:creationId xmlns:a16="http://schemas.microsoft.com/office/drawing/2014/main" id="{C558CFA2-13C7-CD41-8556-5E23ED4F8601}"/>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6" name="Content Placeholder 5">
            <a:extLst>
              <a:ext uri="{FF2B5EF4-FFF2-40B4-BE49-F238E27FC236}">
                <a16:creationId xmlns:a16="http://schemas.microsoft.com/office/drawing/2014/main" id="{47682AD5-AD7B-4546-9F06-D31AFACDD195}"/>
              </a:ext>
            </a:extLst>
          </p:cNvPr>
          <p:cNvSpPr>
            <a:spLocks noGrp="1"/>
          </p:cNvSpPr>
          <p:nvPr>
            <p:ph sz="quarter" idx="10"/>
          </p:nvPr>
        </p:nvSpPr>
        <p:spPr>
          <a:xfrm>
            <a:off x="0" y="0"/>
            <a:ext cx="12192000" cy="2484438"/>
          </a:xfrm>
        </p:spPr>
        <p:txBody>
          <a:bodyPr/>
          <a:lstStyle>
            <a:lvl1pPr>
              <a:buNone/>
              <a:defRPr/>
            </a:lvl1pPr>
          </a:lstStyle>
          <a:p>
            <a:pPr lvl="0"/>
            <a:endParaRPr lang="en-GB"/>
          </a:p>
        </p:txBody>
      </p:sp>
      <p:sp>
        <p:nvSpPr>
          <p:cNvPr id="8" name="Text Placeholder 7">
            <a:extLst>
              <a:ext uri="{FF2B5EF4-FFF2-40B4-BE49-F238E27FC236}">
                <a16:creationId xmlns:a16="http://schemas.microsoft.com/office/drawing/2014/main" id="{8FE23809-F8A1-9343-ADC3-26664B527699}"/>
              </a:ext>
            </a:extLst>
          </p:cNvPr>
          <p:cNvSpPr>
            <a:spLocks noGrp="1"/>
          </p:cNvSpPr>
          <p:nvPr>
            <p:ph type="body" sz="quarter" idx="11"/>
          </p:nvPr>
        </p:nvSpPr>
        <p:spPr>
          <a:xfrm>
            <a:off x="304800" y="2782888"/>
            <a:ext cx="4029075" cy="3578225"/>
          </a:xfrm>
        </p:spPr>
        <p:txBody>
          <a:bodyPr/>
          <a:lstStyle>
            <a:lvl1pPr>
              <a:defRPr sz="4000" b="1">
                <a:solidFill>
                  <a:schemeClr val="tx1"/>
                </a:solidFill>
              </a:defRPr>
            </a:lvl1pPr>
          </a:lstStyle>
          <a:p>
            <a:pPr lvl="0"/>
            <a:r>
              <a:rPr lang="en-GB"/>
              <a:t>Click to edit Master text styles</a:t>
            </a:r>
          </a:p>
        </p:txBody>
      </p:sp>
      <p:sp>
        <p:nvSpPr>
          <p:cNvPr id="25" name="Text Placeholder 7">
            <a:extLst>
              <a:ext uri="{FF2B5EF4-FFF2-40B4-BE49-F238E27FC236}">
                <a16:creationId xmlns:a16="http://schemas.microsoft.com/office/drawing/2014/main" id="{085BA11D-7655-244D-AF41-69DA833FD81C}"/>
              </a:ext>
            </a:extLst>
          </p:cNvPr>
          <p:cNvSpPr>
            <a:spLocks noGrp="1"/>
          </p:cNvSpPr>
          <p:nvPr>
            <p:ph type="body" sz="quarter" idx="12"/>
          </p:nvPr>
        </p:nvSpPr>
        <p:spPr>
          <a:xfrm>
            <a:off x="4697895" y="2782888"/>
            <a:ext cx="7189305" cy="3578225"/>
          </a:xfrm>
        </p:spPr>
        <p:txBody>
          <a:bodyPr numCol="2" spcCol="360000"/>
          <a:lstStyle>
            <a:lvl1pPr>
              <a:defRPr b="1">
                <a:solidFill>
                  <a:srgbClr val="E40037"/>
                </a:solidFill>
              </a:defRPr>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95095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Date Placeholder 3">
            <a:extLst>
              <a:ext uri="{FF2B5EF4-FFF2-40B4-BE49-F238E27FC236}">
                <a16:creationId xmlns:a16="http://schemas.microsoft.com/office/drawing/2014/main" id="{1749E296-6859-2F4E-BA22-092A1BA0324C}"/>
              </a:ext>
            </a:extLst>
          </p:cNvPr>
          <p:cNvSpPr>
            <a:spLocks noGrp="1"/>
          </p:cNvSpPr>
          <p:nvPr>
            <p:ph type="dt" sz="half" idx="10"/>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18" name="Slide Number Placeholder 5">
            <a:extLst>
              <a:ext uri="{FF2B5EF4-FFF2-40B4-BE49-F238E27FC236}">
                <a16:creationId xmlns:a16="http://schemas.microsoft.com/office/drawing/2014/main" id="{34AC9866-0214-084F-846E-F31F9CB4422C}"/>
              </a:ext>
            </a:extLst>
          </p:cNvPr>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19" name="Footer Placeholder 41">
            <a:extLst>
              <a:ext uri="{FF2B5EF4-FFF2-40B4-BE49-F238E27FC236}">
                <a16:creationId xmlns:a16="http://schemas.microsoft.com/office/drawing/2014/main" id="{04CCB840-365A-EE40-A0EA-430E077F4894}"/>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23" name="Title 1">
            <a:extLst>
              <a:ext uri="{FF2B5EF4-FFF2-40B4-BE49-F238E27FC236}">
                <a16:creationId xmlns:a16="http://schemas.microsoft.com/office/drawing/2014/main" id="{703EF639-A73D-934E-8FAE-CA72CF5A91CB}"/>
              </a:ext>
            </a:extLst>
          </p:cNvPr>
          <p:cNvSpPr>
            <a:spLocks noGrp="1"/>
          </p:cNvSpPr>
          <p:nvPr>
            <p:ph type="title"/>
          </p:nvPr>
        </p:nvSpPr>
        <p:spPr>
          <a:xfrm>
            <a:off x="304799" y="427705"/>
            <a:ext cx="11552903" cy="619150"/>
          </a:xfrm>
          <a:prstGeom prst="rect">
            <a:avLst/>
          </a:prstGeom>
        </p:spPr>
        <p:txBody>
          <a:bodyPr anchor="b" anchorCtr="0"/>
          <a:lstStyle>
            <a:lvl1pPr>
              <a:defRPr>
                <a:solidFill>
                  <a:schemeClr val="tx1"/>
                </a:solidFill>
              </a:defRPr>
            </a:lvl1pPr>
          </a:lstStyle>
          <a:p>
            <a:r>
              <a:rPr lang="en-US"/>
              <a:t>Click to edit Master title style</a:t>
            </a:r>
          </a:p>
        </p:txBody>
      </p:sp>
      <p:sp>
        <p:nvSpPr>
          <p:cNvPr id="6" name="Text Placeholder 5">
            <a:extLst>
              <a:ext uri="{FF2B5EF4-FFF2-40B4-BE49-F238E27FC236}">
                <a16:creationId xmlns:a16="http://schemas.microsoft.com/office/drawing/2014/main" id="{34066570-E138-F84A-845A-2AE9A2D86611}"/>
              </a:ext>
            </a:extLst>
          </p:cNvPr>
          <p:cNvSpPr>
            <a:spLocks noGrp="1"/>
          </p:cNvSpPr>
          <p:nvPr>
            <p:ph type="body" sz="quarter" idx="11"/>
          </p:nvPr>
        </p:nvSpPr>
        <p:spPr>
          <a:xfrm>
            <a:off x="304800" y="1470992"/>
            <a:ext cx="5791200" cy="1073426"/>
          </a:xfrm>
          <a:ln>
            <a:noFill/>
          </a:ln>
        </p:spPr>
        <p:txBody>
          <a:bodyPr anchor="b" anchorCtr="0"/>
          <a:lstStyle>
            <a:lvl1pPr>
              <a:defRPr b="1">
                <a:solidFill>
                  <a:srgbClr val="FF0000"/>
                </a:solidFill>
              </a:defRPr>
            </a:lvl1pPr>
          </a:lstStyle>
          <a:p>
            <a:pPr lvl="0"/>
            <a:r>
              <a:rPr lang="en-GB"/>
              <a:t>Click to edit Master text styles</a:t>
            </a:r>
          </a:p>
        </p:txBody>
      </p:sp>
      <p:cxnSp>
        <p:nvCxnSpPr>
          <p:cNvPr id="8" name="Straight Connector 7">
            <a:extLst>
              <a:ext uri="{FF2B5EF4-FFF2-40B4-BE49-F238E27FC236}">
                <a16:creationId xmlns:a16="http://schemas.microsoft.com/office/drawing/2014/main" id="{8EB5E2B1-E0AD-A74D-8D29-7553EE72D62A}"/>
              </a:ext>
            </a:extLst>
          </p:cNvPr>
          <p:cNvCxnSpPr/>
          <p:nvPr userDrawn="1"/>
        </p:nvCxnSpPr>
        <p:spPr>
          <a:xfrm>
            <a:off x="304799" y="2689314"/>
            <a:ext cx="5791201" cy="0"/>
          </a:xfrm>
          <a:prstGeom prst="line">
            <a:avLst/>
          </a:prstGeom>
          <a:ln w="38100">
            <a:solidFill>
              <a:srgbClr val="E40037"/>
            </a:solidFill>
          </a:ln>
        </p:spPr>
        <p:style>
          <a:lnRef idx="1">
            <a:schemeClr val="accent1"/>
          </a:lnRef>
          <a:fillRef idx="0">
            <a:schemeClr val="accent1"/>
          </a:fillRef>
          <a:effectRef idx="0">
            <a:schemeClr val="accent1"/>
          </a:effectRef>
          <a:fontRef idx="minor">
            <a:schemeClr val="tx1"/>
          </a:fontRef>
        </p:style>
      </p:cxnSp>
      <p:sp>
        <p:nvSpPr>
          <p:cNvPr id="10" name="Picture Placeholder 9">
            <a:extLst>
              <a:ext uri="{FF2B5EF4-FFF2-40B4-BE49-F238E27FC236}">
                <a16:creationId xmlns:a16="http://schemas.microsoft.com/office/drawing/2014/main" id="{75C851F4-2387-B642-B537-B55929B4D222}"/>
              </a:ext>
            </a:extLst>
          </p:cNvPr>
          <p:cNvSpPr>
            <a:spLocks noGrp="1"/>
          </p:cNvSpPr>
          <p:nvPr>
            <p:ph type="pic" sz="quarter" idx="12"/>
          </p:nvPr>
        </p:nvSpPr>
        <p:spPr>
          <a:xfrm>
            <a:off x="304800" y="2843213"/>
            <a:ext cx="749300" cy="747712"/>
          </a:xfrm>
        </p:spPr>
        <p:txBody>
          <a:bodyPr/>
          <a:lstStyle/>
          <a:p>
            <a:endParaRPr lang="en-GB"/>
          </a:p>
        </p:txBody>
      </p:sp>
      <p:sp>
        <p:nvSpPr>
          <p:cNvPr id="25" name="Text Placeholder 24">
            <a:extLst>
              <a:ext uri="{FF2B5EF4-FFF2-40B4-BE49-F238E27FC236}">
                <a16:creationId xmlns:a16="http://schemas.microsoft.com/office/drawing/2014/main" id="{7D92DADC-D13B-AE4A-93B9-E45599CAF2CC}"/>
              </a:ext>
            </a:extLst>
          </p:cNvPr>
          <p:cNvSpPr>
            <a:spLocks noGrp="1"/>
          </p:cNvSpPr>
          <p:nvPr>
            <p:ph type="body" sz="quarter" idx="13"/>
          </p:nvPr>
        </p:nvSpPr>
        <p:spPr>
          <a:xfrm>
            <a:off x="1173026" y="2833688"/>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6" name="Picture Placeholder 9">
            <a:extLst>
              <a:ext uri="{FF2B5EF4-FFF2-40B4-BE49-F238E27FC236}">
                <a16:creationId xmlns:a16="http://schemas.microsoft.com/office/drawing/2014/main" id="{6A51BBB2-35F6-9449-8886-5ACEB2BA3F79}"/>
              </a:ext>
            </a:extLst>
          </p:cNvPr>
          <p:cNvSpPr>
            <a:spLocks noGrp="1"/>
          </p:cNvSpPr>
          <p:nvPr>
            <p:ph type="pic" sz="quarter" idx="14"/>
          </p:nvPr>
        </p:nvSpPr>
        <p:spPr>
          <a:xfrm>
            <a:off x="304800" y="3697979"/>
            <a:ext cx="749300" cy="747712"/>
          </a:xfrm>
        </p:spPr>
        <p:txBody>
          <a:bodyPr/>
          <a:lstStyle/>
          <a:p>
            <a:endParaRPr lang="en-GB"/>
          </a:p>
        </p:txBody>
      </p:sp>
      <p:sp>
        <p:nvSpPr>
          <p:cNvPr id="27" name="Text Placeholder 24">
            <a:extLst>
              <a:ext uri="{FF2B5EF4-FFF2-40B4-BE49-F238E27FC236}">
                <a16:creationId xmlns:a16="http://schemas.microsoft.com/office/drawing/2014/main" id="{69C765A0-6DDC-9444-8A92-5265C7E5D769}"/>
              </a:ext>
            </a:extLst>
          </p:cNvPr>
          <p:cNvSpPr>
            <a:spLocks noGrp="1"/>
          </p:cNvSpPr>
          <p:nvPr>
            <p:ph type="body" sz="quarter" idx="15"/>
          </p:nvPr>
        </p:nvSpPr>
        <p:spPr>
          <a:xfrm>
            <a:off x="1173026" y="3688454"/>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8" name="Picture Placeholder 9">
            <a:extLst>
              <a:ext uri="{FF2B5EF4-FFF2-40B4-BE49-F238E27FC236}">
                <a16:creationId xmlns:a16="http://schemas.microsoft.com/office/drawing/2014/main" id="{EBAD0DD9-CC87-C743-9F53-77274C265EF3}"/>
              </a:ext>
            </a:extLst>
          </p:cNvPr>
          <p:cNvSpPr>
            <a:spLocks noGrp="1"/>
          </p:cNvSpPr>
          <p:nvPr>
            <p:ph type="pic" sz="quarter" idx="16"/>
          </p:nvPr>
        </p:nvSpPr>
        <p:spPr>
          <a:xfrm>
            <a:off x="304800" y="4552745"/>
            <a:ext cx="749300" cy="747712"/>
          </a:xfrm>
        </p:spPr>
        <p:txBody>
          <a:bodyPr/>
          <a:lstStyle/>
          <a:p>
            <a:endParaRPr lang="en-GB"/>
          </a:p>
        </p:txBody>
      </p:sp>
      <p:sp>
        <p:nvSpPr>
          <p:cNvPr id="29" name="Text Placeholder 24">
            <a:extLst>
              <a:ext uri="{FF2B5EF4-FFF2-40B4-BE49-F238E27FC236}">
                <a16:creationId xmlns:a16="http://schemas.microsoft.com/office/drawing/2014/main" id="{07B0F145-20B6-E043-824D-D3E20029E986}"/>
              </a:ext>
            </a:extLst>
          </p:cNvPr>
          <p:cNvSpPr>
            <a:spLocks noGrp="1"/>
          </p:cNvSpPr>
          <p:nvPr>
            <p:ph type="body" sz="quarter" idx="17"/>
          </p:nvPr>
        </p:nvSpPr>
        <p:spPr>
          <a:xfrm>
            <a:off x="1173026" y="4543220"/>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0" name="Picture Placeholder 9">
            <a:extLst>
              <a:ext uri="{FF2B5EF4-FFF2-40B4-BE49-F238E27FC236}">
                <a16:creationId xmlns:a16="http://schemas.microsoft.com/office/drawing/2014/main" id="{CB13EB54-DCCD-4544-9336-F6F2B72103B0}"/>
              </a:ext>
            </a:extLst>
          </p:cNvPr>
          <p:cNvSpPr>
            <a:spLocks noGrp="1"/>
          </p:cNvSpPr>
          <p:nvPr>
            <p:ph type="pic" sz="quarter" idx="18"/>
          </p:nvPr>
        </p:nvSpPr>
        <p:spPr>
          <a:xfrm>
            <a:off x="304800" y="5407511"/>
            <a:ext cx="749300" cy="747712"/>
          </a:xfrm>
        </p:spPr>
        <p:txBody>
          <a:bodyPr/>
          <a:lstStyle/>
          <a:p>
            <a:endParaRPr lang="en-GB"/>
          </a:p>
        </p:txBody>
      </p:sp>
      <p:sp>
        <p:nvSpPr>
          <p:cNvPr id="31" name="Text Placeholder 24">
            <a:extLst>
              <a:ext uri="{FF2B5EF4-FFF2-40B4-BE49-F238E27FC236}">
                <a16:creationId xmlns:a16="http://schemas.microsoft.com/office/drawing/2014/main" id="{DDB371CC-1AA4-664A-855C-6B8105F4C045}"/>
              </a:ext>
            </a:extLst>
          </p:cNvPr>
          <p:cNvSpPr>
            <a:spLocks noGrp="1"/>
          </p:cNvSpPr>
          <p:nvPr>
            <p:ph type="body" sz="quarter" idx="19"/>
          </p:nvPr>
        </p:nvSpPr>
        <p:spPr>
          <a:xfrm>
            <a:off x="1173026" y="5397986"/>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2" name="Text Placeholder 5">
            <a:extLst>
              <a:ext uri="{FF2B5EF4-FFF2-40B4-BE49-F238E27FC236}">
                <a16:creationId xmlns:a16="http://schemas.microsoft.com/office/drawing/2014/main" id="{FC835E6B-307F-5B42-90D7-3BE86B9A68E1}"/>
              </a:ext>
            </a:extLst>
          </p:cNvPr>
          <p:cNvSpPr>
            <a:spLocks noGrp="1"/>
          </p:cNvSpPr>
          <p:nvPr>
            <p:ph type="body" sz="quarter" idx="20"/>
          </p:nvPr>
        </p:nvSpPr>
        <p:spPr>
          <a:xfrm>
            <a:off x="6146014" y="1470992"/>
            <a:ext cx="5791200" cy="1073426"/>
          </a:xfrm>
          <a:ln>
            <a:noFill/>
          </a:ln>
        </p:spPr>
        <p:txBody>
          <a:bodyPr anchor="b" anchorCtr="0"/>
          <a:lstStyle>
            <a:lvl1pPr>
              <a:defRPr b="1">
                <a:solidFill>
                  <a:srgbClr val="FF0000"/>
                </a:solidFill>
              </a:defRPr>
            </a:lvl1pPr>
          </a:lstStyle>
          <a:p>
            <a:pPr lvl="0"/>
            <a:r>
              <a:rPr lang="en-GB"/>
              <a:t>Click to edit Master text styles</a:t>
            </a:r>
          </a:p>
        </p:txBody>
      </p:sp>
      <p:cxnSp>
        <p:nvCxnSpPr>
          <p:cNvPr id="33" name="Straight Connector 32">
            <a:extLst>
              <a:ext uri="{FF2B5EF4-FFF2-40B4-BE49-F238E27FC236}">
                <a16:creationId xmlns:a16="http://schemas.microsoft.com/office/drawing/2014/main" id="{88628688-AE8E-684B-A21D-081B682BA084}"/>
              </a:ext>
            </a:extLst>
          </p:cNvPr>
          <p:cNvCxnSpPr/>
          <p:nvPr userDrawn="1"/>
        </p:nvCxnSpPr>
        <p:spPr>
          <a:xfrm>
            <a:off x="6066501" y="2689314"/>
            <a:ext cx="5791201" cy="0"/>
          </a:xfrm>
          <a:prstGeom prst="line">
            <a:avLst/>
          </a:prstGeom>
          <a:ln w="38100">
            <a:solidFill>
              <a:srgbClr val="E40037"/>
            </a:solidFill>
          </a:ln>
        </p:spPr>
        <p:style>
          <a:lnRef idx="1">
            <a:schemeClr val="accent1"/>
          </a:lnRef>
          <a:fillRef idx="0">
            <a:schemeClr val="accent1"/>
          </a:fillRef>
          <a:effectRef idx="0">
            <a:schemeClr val="accent1"/>
          </a:effectRef>
          <a:fontRef idx="minor">
            <a:schemeClr val="tx1"/>
          </a:fontRef>
        </p:style>
      </p:cxnSp>
      <p:sp>
        <p:nvSpPr>
          <p:cNvPr id="34" name="Picture Placeholder 9">
            <a:extLst>
              <a:ext uri="{FF2B5EF4-FFF2-40B4-BE49-F238E27FC236}">
                <a16:creationId xmlns:a16="http://schemas.microsoft.com/office/drawing/2014/main" id="{52B40F2D-D18C-4746-9C7C-40CBAC3C49F4}"/>
              </a:ext>
            </a:extLst>
          </p:cNvPr>
          <p:cNvSpPr>
            <a:spLocks noGrp="1"/>
          </p:cNvSpPr>
          <p:nvPr>
            <p:ph type="pic" sz="quarter" idx="21"/>
          </p:nvPr>
        </p:nvSpPr>
        <p:spPr>
          <a:xfrm>
            <a:off x="6146014" y="2843213"/>
            <a:ext cx="749300" cy="747712"/>
          </a:xfrm>
        </p:spPr>
        <p:txBody>
          <a:bodyPr/>
          <a:lstStyle/>
          <a:p>
            <a:endParaRPr lang="en-GB"/>
          </a:p>
        </p:txBody>
      </p:sp>
      <p:sp>
        <p:nvSpPr>
          <p:cNvPr id="35" name="Text Placeholder 24">
            <a:extLst>
              <a:ext uri="{FF2B5EF4-FFF2-40B4-BE49-F238E27FC236}">
                <a16:creationId xmlns:a16="http://schemas.microsoft.com/office/drawing/2014/main" id="{E30FB778-CD78-E940-9C4E-930564DA18A0}"/>
              </a:ext>
            </a:extLst>
          </p:cNvPr>
          <p:cNvSpPr>
            <a:spLocks noGrp="1"/>
          </p:cNvSpPr>
          <p:nvPr>
            <p:ph type="body" sz="quarter" idx="22"/>
          </p:nvPr>
        </p:nvSpPr>
        <p:spPr>
          <a:xfrm>
            <a:off x="7014240" y="2833688"/>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6" name="Picture Placeholder 9">
            <a:extLst>
              <a:ext uri="{FF2B5EF4-FFF2-40B4-BE49-F238E27FC236}">
                <a16:creationId xmlns:a16="http://schemas.microsoft.com/office/drawing/2014/main" id="{35DE5E7C-801C-6B44-9E52-804CA9A92A3A}"/>
              </a:ext>
            </a:extLst>
          </p:cNvPr>
          <p:cNvSpPr>
            <a:spLocks noGrp="1"/>
          </p:cNvSpPr>
          <p:nvPr>
            <p:ph type="pic" sz="quarter" idx="23"/>
          </p:nvPr>
        </p:nvSpPr>
        <p:spPr>
          <a:xfrm>
            <a:off x="6146014" y="3697979"/>
            <a:ext cx="749300" cy="747712"/>
          </a:xfrm>
        </p:spPr>
        <p:txBody>
          <a:bodyPr/>
          <a:lstStyle/>
          <a:p>
            <a:endParaRPr lang="en-GB"/>
          </a:p>
        </p:txBody>
      </p:sp>
      <p:sp>
        <p:nvSpPr>
          <p:cNvPr id="37" name="Text Placeholder 24">
            <a:extLst>
              <a:ext uri="{FF2B5EF4-FFF2-40B4-BE49-F238E27FC236}">
                <a16:creationId xmlns:a16="http://schemas.microsoft.com/office/drawing/2014/main" id="{7F7CB08F-A21A-AC47-A26D-BD054216CF98}"/>
              </a:ext>
            </a:extLst>
          </p:cNvPr>
          <p:cNvSpPr>
            <a:spLocks noGrp="1"/>
          </p:cNvSpPr>
          <p:nvPr>
            <p:ph type="body" sz="quarter" idx="24"/>
          </p:nvPr>
        </p:nvSpPr>
        <p:spPr>
          <a:xfrm>
            <a:off x="7014240" y="3688454"/>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8" name="Picture Placeholder 9">
            <a:extLst>
              <a:ext uri="{FF2B5EF4-FFF2-40B4-BE49-F238E27FC236}">
                <a16:creationId xmlns:a16="http://schemas.microsoft.com/office/drawing/2014/main" id="{9B55C9A7-79E4-1146-96C4-D754CD2DD139}"/>
              </a:ext>
            </a:extLst>
          </p:cNvPr>
          <p:cNvSpPr>
            <a:spLocks noGrp="1"/>
          </p:cNvSpPr>
          <p:nvPr>
            <p:ph type="pic" sz="quarter" idx="25"/>
          </p:nvPr>
        </p:nvSpPr>
        <p:spPr>
          <a:xfrm>
            <a:off x="6146014" y="4552745"/>
            <a:ext cx="749300" cy="747712"/>
          </a:xfrm>
        </p:spPr>
        <p:txBody>
          <a:bodyPr/>
          <a:lstStyle/>
          <a:p>
            <a:endParaRPr lang="en-GB"/>
          </a:p>
        </p:txBody>
      </p:sp>
      <p:sp>
        <p:nvSpPr>
          <p:cNvPr id="39" name="Text Placeholder 24">
            <a:extLst>
              <a:ext uri="{FF2B5EF4-FFF2-40B4-BE49-F238E27FC236}">
                <a16:creationId xmlns:a16="http://schemas.microsoft.com/office/drawing/2014/main" id="{A5F71D67-2D2F-554C-8C91-470D1E4C09A0}"/>
              </a:ext>
            </a:extLst>
          </p:cNvPr>
          <p:cNvSpPr>
            <a:spLocks noGrp="1"/>
          </p:cNvSpPr>
          <p:nvPr>
            <p:ph type="body" sz="quarter" idx="26"/>
          </p:nvPr>
        </p:nvSpPr>
        <p:spPr>
          <a:xfrm>
            <a:off x="7014240" y="4543220"/>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0" name="Picture Placeholder 9">
            <a:extLst>
              <a:ext uri="{FF2B5EF4-FFF2-40B4-BE49-F238E27FC236}">
                <a16:creationId xmlns:a16="http://schemas.microsoft.com/office/drawing/2014/main" id="{FFF82DB7-BA23-8741-90E6-68582BC84437}"/>
              </a:ext>
            </a:extLst>
          </p:cNvPr>
          <p:cNvSpPr>
            <a:spLocks noGrp="1"/>
          </p:cNvSpPr>
          <p:nvPr>
            <p:ph type="pic" sz="quarter" idx="27"/>
          </p:nvPr>
        </p:nvSpPr>
        <p:spPr>
          <a:xfrm>
            <a:off x="6146014" y="5407511"/>
            <a:ext cx="749300" cy="747712"/>
          </a:xfrm>
        </p:spPr>
        <p:txBody>
          <a:bodyPr/>
          <a:lstStyle/>
          <a:p>
            <a:endParaRPr lang="en-GB"/>
          </a:p>
        </p:txBody>
      </p:sp>
      <p:sp>
        <p:nvSpPr>
          <p:cNvPr id="41" name="Text Placeholder 24">
            <a:extLst>
              <a:ext uri="{FF2B5EF4-FFF2-40B4-BE49-F238E27FC236}">
                <a16:creationId xmlns:a16="http://schemas.microsoft.com/office/drawing/2014/main" id="{F0C9BC9A-FBD2-8447-B14B-34A67422E3FF}"/>
              </a:ext>
            </a:extLst>
          </p:cNvPr>
          <p:cNvSpPr>
            <a:spLocks noGrp="1"/>
          </p:cNvSpPr>
          <p:nvPr>
            <p:ph type="body" sz="quarter" idx="28"/>
          </p:nvPr>
        </p:nvSpPr>
        <p:spPr>
          <a:xfrm>
            <a:off x="7014240" y="5397986"/>
            <a:ext cx="4843462" cy="75723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4146328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803507" y="6589784"/>
            <a:ext cx="2193757"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14/08/2020</a:t>
            </a:r>
            <a:endParaRPr lang="en-GB">
              <a:solidFill>
                <a:schemeClr val="tx1">
                  <a:lumMod val="50000"/>
                  <a:lumOff val="50000"/>
                </a:schemeClr>
              </a:solidFill>
            </a:endParaRPr>
          </a:p>
        </p:txBody>
      </p:sp>
      <p:sp>
        <p:nvSpPr>
          <p:cNvPr id="6" name="Slide Number Placeholder 5"/>
          <p:cNvSpPr>
            <a:spLocks noGrp="1"/>
          </p:cNvSpPr>
          <p:nvPr>
            <p:ph type="sldNum" sz="quarter" idx="4"/>
          </p:nvPr>
        </p:nvSpPr>
        <p:spPr>
          <a:xfrm>
            <a:off x="11082068" y="6589784"/>
            <a:ext cx="775636" cy="136323"/>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
        <p:nvSpPr>
          <p:cNvPr id="41" name="Title Placeholder 40">
            <a:extLst>
              <a:ext uri="{FF2B5EF4-FFF2-40B4-BE49-F238E27FC236}">
                <a16:creationId xmlns:a16="http://schemas.microsoft.com/office/drawing/2014/main" id="{2E204B7C-38DB-D44C-A60D-8DB1BC321B7A}"/>
              </a:ext>
            </a:extLst>
          </p:cNvPr>
          <p:cNvSpPr>
            <a:spLocks noGrp="1"/>
          </p:cNvSpPr>
          <p:nvPr>
            <p:ph type="title"/>
          </p:nvPr>
        </p:nvSpPr>
        <p:spPr>
          <a:xfrm>
            <a:off x="304799" y="264139"/>
            <a:ext cx="11552903" cy="701061"/>
          </a:xfrm>
          <a:prstGeom prst="rect">
            <a:avLst/>
          </a:prstGeom>
        </p:spPr>
        <p:txBody>
          <a:bodyPr vert="horz" lIns="91440" tIns="45720" rIns="91440" bIns="0" rtlCol="0" anchor="b" anchorCtr="0">
            <a:normAutofit/>
          </a:bodyPr>
          <a:lstStyle/>
          <a:p>
            <a:r>
              <a:rPr lang="en-US"/>
              <a:t>Click to edit Master title style</a:t>
            </a:r>
            <a:endParaRPr lang="en-GB"/>
          </a:p>
        </p:txBody>
      </p:sp>
      <p:sp>
        <p:nvSpPr>
          <p:cNvPr id="42" name="Footer Placeholder 41">
            <a:extLst>
              <a:ext uri="{FF2B5EF4-FFF2-40B4-BE49-F238E27FC236}">
                <a16:creationId xmlns:a16="http://schemas.microsoft.com/office/drawing/2014/main" id="{2944441C-D833-E34A-B4E2-6AA9068025A6}"/>
              </a:ext>
            </a:extLst>
          </p:cNvPr>
          <p:cNvSpPr>
            <a:spLocks noGrp="1"/>
          </p:cNvSpPr>
          <p:nvPr>
            <p:ph type="ftr" sz="quarter" idx="3"/>
          </p:nvPr>
        </p:nvSpPr>
        <p:spPr>
          <a:xfrm>
            <a:off x="304800" y="6593861"/>
            <a:ext cx="5981699" cy="136323"/>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60" name="Text Placeholder 59">
            <a:extLst>
              <a:ext uri="{FF2B5EF4-FFF2-40B4-BE49-F238E27FC236}">
                <a16:creationId xmlns:a16="http://schemas.microsoft.com/office/drawing/2014/main" id="{D1054F53-AEA0-8E42-9EE5-F077D8A18FC8}"/>
              </a:ext>
            </a:extLst>
          </p:cNvPr>
          <p:cNvSpPr>
            <a:spLocks noGrp="1"/>
          </p:cNvSpPr>
          <p:nvPr>
            <p:ph type="body" idx="1"/>
          </p:nvPr>
        </p:nvSpPr>
        <p:spPr>
          <a:xfrm>
            <a:off x="304799" y="1257300"/>
            <a:ext cx="11552903" cy="49196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06480838"/>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9" r:id="rId3"/>
    <p:sldLayoutId id="2147483668" r:id="rId4"/>
    <p:sldLayoutId id="2147483664" r:id="rId5"/>
    <p:sldLayoutId id="2147483666" r:id="rId6"/>
    <p:sldLayoutId id="2147483662" r:id="rId7"/>
    <p:sldLayoutId id="2147483663" r:id="rId8"/>
    <p:sldLayoutId id="2147483665" r:id="rId9"/>
    <p:sldLayoutId id="2147483667" r:id="rId10"/>
    <p:sldLayoutId id="2147483671" r:id="rId11"/>
  </p:sldLayoutIdLst>
  <p:hf hdr="0"/>
  <p:txStyles>
    <p:titleStyle>
      <a:lvl1pPr algn="l" defTabSz="914400" rtl="0" eaLnBrk="1" latinLnBrk="0" hangingPunct="1">
        <a:lnSpc>
          <a:spcPct val="100000"/>
        </a:lnSpc>
        <a:spcBef>
          <a:spcPct val="0"/>
        </a:spcBef>
        <a:buNone/>
        <a:defRPr sz="3600" b="1" kern="1200">
          <a:solidFill>
            <a:srgbClr val="E4003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34988" indent="-268288" algn="l" defTabSz="914400"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2pPr>
      <a:lvl3pPr marL="757238" indent="-222250" algn="l" defTabSz="914400" rtl="0" eaLnBrk="1" latinLnBrk="0" hangingPunct="1">
        <a:lnSpc>
          <a:spcPct val="90000"/>
        </a:lnSpc>
        <a:spcBef>
          <a:spcPts val="500"/>
        </a:spcBef>
        <a:buFont typeface="Arial" panose="020B0604020202020204" pitchFamily="34" charset="0"/>
        <a:buChar char="•"/>
        <a:tabLst/>
        <a:defRPr sz="1800" kern="1200">
          <a:solidFill>
            <a:schemeClr val="tx1"/>
          </a:solidFill>
          <a:latin typeface="+mn-lt"/>
          <a:ea typeface="+mn-ea"/>
          <a:cs typeface="+mn-cs"/>
        </a:defRPr>
      </a:lvl3pPr>
      <a:lvl4pPr marL="977900" indent="-220663" algn="l" defTabSz="914400"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4pPr>
      <a:lvl5pPr marL="1211263" indent="-233363" algn="l" defTabSz="914400" rtl="0" eaLnBrk="1" latinLnBrk="0" hangingPunct="1">
        <a:lnSpc>
          <a:spcPct val="90000"/>
        </a:lnSpc>
        <a:spcBef>
          <a:spcPts val="500"/>
        </a:spcBef>
        <a:buFont typeface="Arial" panose="020B0604020202020204" pitchFamily="34" charset="0"/>
        <a:buChar char="•"/>
        <a:tabLst/>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4C1672-D60B-45EF-A4EE-F4A22DF11CAF}"/>
              </a:ext>
            </a:extLst>
          </p:cNvPr>
          <p:cNvSpPr>
            <a:spLocks noGrp="1"/>
          </p:cNvSpPr>
          <p:nvPr>
            <p:ph type="title"/>
          </p:nvPr>
        </p:nvSpPr>
        <p:spPr>
          <a:xfrm>
            <a:off x="306000" y="252000"/>
            <a:ext cx="11552400" cy="820800"/>
          </a:xfrm>
          <a:prstGeom prst="rect">
            <a:avLst/>
          </a:prstGeom>
        </p:spPr>
        <p:txBody>
          <a:bodyPr vert="horz" lIns="90000" tIns="45720" rIns="90000" bIns="0" rtlCol="0" anchor="b" anchorCtr="0">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DBB563-2AAA-47EE-B9DD-8EB566057FC1}"/>
              </a:ext>
            </a:extLst>
          </p:cNvPr>
          <p:cNvSpPr>
            <a:spLocks noGrp="1"/>
          </p:cNvSpPr>
          <p:nvPr>
            <p:ph type="body" idx="1"/>
          </p:nvPr>
        </p:nvSpPr>
        <p:spPr>
          <a:xfrm>
            <a:off x="306000" y="1256400"/>
            <a:ext cx="11552400" cy="4921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39A4C9-558C-43EA-AA5D-420B7669B930}"/>
              </a:ext>
            </a:extLst>
          </p:cNvPr>
          <p:cNvSpPr>
            <a:spLocks noGrp="1"/>
          </p:cNvSpPr>
          <p:nvPr>
            <p:ph type="dt" sz="half" idx="2"/>
          </p:nvPr>
        </p:nvSpPr>
        <p:spPr>
          <a:xfrm>
            <a:off x="8802000" y="6591600"/>
            <a:ext cx="2192400" cy="13680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fld id="{DC13AD85-CE77-4F8C-BEB7-3D123B861324}" type="datetime1">
              <a:rPr lang="en-GB" smtClean="0"/>
              <a:t>19/01/2022</a:t>
            </a:fld>
            <a:endParaRPr lang="en-GB"/>
          </a:p>
        </p:txBody>
      </p:sp>
      <p:sp>
        <p:nvSpPr>
          <p:cNvPr id="5" name="Footer Placeholder 4">
            <a:extLst>
              <a:ext uri="{FF2B5EF4-FFF2-40B4-BE49-F238E27FC236}">
                <a16:creationId xmlns:a16="http://schemas.microsoft.com/office/drawing/2014/main" id="{090C1CA4-DD64-49C3-83E9-96543AE2DF8A}"/>
              </a:ext>
            </a:extLst>
          </p:cNvPr>
          <p:cNvSpPr>
            <a:spLocks noGrp="1"/>
          </p:cNvSpPr>
          <p:nvPr>
            <p:ph type="ftr" sz="quarter" idx="3"/>
          </p:nvPr>
        </p:nvSpPr>
        <p:spPr>
          <a:xfrm>
            <a:off x="306000" y="6591600"/>
            <a:ext cx="5760000" cy="136800"/>
          </a:xfrm>
          <a:prstGeom prst="rect">
            <a:avLst/>
          </a:prstGeom>
        </p:spPr>
        <p:txBody>
          <a:bodyPr vert="horz" lIns="0" tIns="45720" rIns="91440" bIns="45720" rtlCol="0" anchor="ctr"/>
          <a:lstStyle>
            <a:lvl1pPr algn="l">
              <a:defRPr sz="1200">
                <a:solidFill>
                  <a:schemeClr val="tx1">
                    <a:lumMod val="50000"/>
                    <a:lumOff val="50000"/>
                  </a:schemeClr>
                </a:solidFill>
              </a:defRPr>
            </a:lvl1pPr>
          </a:lstStyle>
          <a:p>
            <a:r>
              <a:rPr lang="en-GB">
                <a:solidFill>
                  <a:schemeClr val="tx1">
                    <a:lumMod val="50000"/>
                    <a:lumOff val="50000"/>
                  </a:schemeClr>
                </a:solidFill>
              </a:rPr>
              <a:t>Produced by Essex County Council Strategy Insight and Engagement</a:t>
            </a:r>
          </a:p>
        </p:txBody>
      </p:sp>
      <p:sp>
        <p:nvSpPr>
          <p:cNvPr id="6" name="Slide Number Placeholder 5">
            <a:extLst>
              <a:ext uri="{FF2B5EF4-FFF2-40B4-BE49-F238E27FC236}">
                <a16:creationId xmlns:a16="http://schemas.microsoft.com/office/drawing/2014/main" id="{8C0FD232-A4AF-40A0-AB2E-8A02FF21016E}"/>
              </a:ext>
            </a:extLst>
          </p:cNvPr>
          <p:cNvSpPr>
            <a:spLocks noGrp="1"/>
          </p:cNvSpPr>
          <p:nvPr>
            <p:ph type="sldNum" sz="quarter" idx="4"/>
          </p:nvPr>
        </p:nvSpPr>
        <p:spPr>
          <a:xfrm>
            <a:off x="11080800" y="6591600"/>
            <a:ext cx="777600" cy="136800"/>
          </a:xfrm>
          <a:prstGeom prst="rect">
            <a:avLst/>
          </a:prstGeom>
        </p:spPr>
        <p:txBody>
          <a:bodyPr vert="horz" lIns="91440" tIns="45720" rIns="0" bIns="45720" rtlCol="0" anchor="ctr"/>
          <a:lstStyle>
            <a:lvl1pPr algn="r">
              <a:defRPr sz="1200">
                <a:solidFill>
                  <a:schemeClr val="tx1">
                    <a:lumMod val="50000"/>
                    <a:lumOff val="50000"/>
                  </a:schemeClr>
                </a:solidFill>
              </a:defRPr>
            </a:lvl1pPr>
          </a:lstStyle>
          <a:p>
            <a:r>
              <a:rPr lang="en-GB"/>
              <a:t>|   </a:t>
            </a:r>
            <a:fld id="{5898CC38-F149-5B45-A1B4-290B41364A0C}" type="slidenum">
              <a:rPr lang="en-GB" smtClean="0"/>
              <a:pPr/>
              <a:t>‹#›</a:t>
            </a:fld>
            <a:endParaRPr lang="en-GB"/>
          </a:p>
        </p:txBody>
      </p:sp>
    </p:spTree>
    <p:extLst>
      <p:ext uri="{BB962C8B-B14F-4D97-AF65-F5344CB8AC3E}">
        <p14:creationId xmlns:p14="http://schemas.microsoft.com/office/powerpoint/2010/main" val="4051260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234000" indent="-2340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468000" indent="-2340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702000" indent="-2340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936000" indent="-2340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170000" indent="-2340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16.xml"/><Relationship Id="rId6" Type="http://schemas.openxmlformats.org/officeDocument/2006/relationships/chart" Target="../charts/chart10.xml"/><Relationship Id="rId5" Type="http://schemas.openxmlformats.org/officeDocument/2006/relationships/image" Target="../media/image7.png"/><Relationship Id="rId4" Type="http://schemas.openxmlformats.org/officeDocument/2006/relationships/image" Target="../media/image6.svg"/></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16.xml"/><Relationship Id="rId5" Type="http://schemas.openxmlformats.org/officeDocument/2006/relationships/chart" Target="../charts/chart14.xml"/><Relationship Id="rId4" Type="http://schemas.openxmlformats.org/officeDocument/2006/relationships/chart" Target="../charts/char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16.xml"/><Relationship Id="rId5" Type="http://schemas.openxmlformats.org/officeDocument/2006/relationships/chart" Target="../charts/chart17.xml"/><Relationship Id="rId4" Type="http://schemas.openxmlformats.org/officeDocument/2006/relationships/chart" Target="../charts/chart16.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chart" Target="../charts/chart1.xml"/><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CD98414-47A5-E248-826D-6203F3BFE4B5}"/>
              </a:ext>
            </a:extLst>
          </p:cNvPr>
          <p:cNvSpPr>
            <a:spLocks noGrp="1"/>
          </p:cNvSpPr>
          <p:nvPr>
            <p:ph type="subTitle" idx="1"/>
          </p:nvPr>
        </p:nvSpPr>
        <p:spPr>
          <a:xfrm>
            <a:off x="942108" y="1183746"/>
            <a:ext cx="9691058" cy="5247034"/>
          </a:xfrm>
        </p:spPr>
        <p:txBody>
          <a:bodyPr vert="horz" lIns="91440" tIns="45720" rIns="91440" bIns="45720" rtlCol="0" anchor="t">
            <a:normAutofit lnSpcReduction="10000"/>
          </a:bodyPr>
          <a:lstStyle/>
          <a:p>
            <a:pPr>
              <a:lnSpc>
                <a:spcPct val="107000"/>
              </a:lnSpc>
              <a:spcAft>
                <a:spcPts val="800"/>
              </a:spcAft>
              <a:defRPr/>
            </a:pPr>
            <a:r>
              <a:rPr lang="en-GB" sz="4000" b="1" dirty="0">
                <a:latin typeface="+mj-lt"/>
                <a:ea typeface="Calibri" panose="020F0502020204030204" pitchFamily="34" charset="0"/>
                <a:cs typeface="Arial"/>
              </a:rPr>
              <a:t>Carers engagement surveys </a:t>
            </a:r>
          </a:p>
          <a:p>
            <a:pPr>
              <a:lnSpc>
                <a:spcPct val="107000"/>
              </a:lnSpc>
              <a:spcAft>
                <a:spcPts val="800"/>
              </a:spcAft>
              <a:defRPr/>
            </a:pPr>
            <a:r>
              <a:rPr lang="en-GB" sz="2800" b="1" dirty="0">
                <a:latin typeface="+mj-lt"/>
                <a:ea typeface="Calibri" panose="020F0502020204030204" pitchFamily="34" charset="0"/>
                <a:cs typeface="Arial"/>
              </a:rPr>
              <a:t>Key findings report</a:t>
            </a:r>
          </a:p>
          <a:p>
            <a:pPr>
              <a:lnSpc>
                <a:spcPct val="107000"/>
              </a:lnSpc>
              <a:spcAft>
                <a:spcPts val="800"/>
              </a:spcAft>
              <a:defRPr/>
            </a:pPr>
            <a:endParaRPr lang="en-GB" sz="3200" dirty="0">
              <a:latin typeface="+mj-lt"/>
              <a:ea typeface="Calibri" panose="020F0502020204030204" pitchFamily="34" charset="0"/>
              <a:cs typeface="Arial"/>
            </a:endParaRPr>
          </a:p>
          <a:p>
            <a:r>
              <a:rPr lang="en-GB" dirty="0">
                <a:cs typeface="Arial"/>
              </a:rPr>
              <a:t>January 2022</a:t>
            </a:r>
          </a:p>
          <a:p>
            <a:endParaRPr lang="en-GB" dirty="0">
              <a:cs typeface="Arial"/>
            </a:endParaRPr>
          </a:p>
          <a:p>
            <a:endParaRPr lang="en-GB" b="1" dirty="0">
              <a:cs typeface="Arial"/>
            </a:endParaRPr>
          </a:p>
          <a:p>
            <a:endParaRPr lang="en-GB" b="1" dirty="0">
              <a:cs typeface="Arial"/>
            </a:endParaRPr>
          </a:p>
          <a:p>
            <a:br>
              <a:rPr lang="en-GB" b="1" dirty="0">
                <a:cs typeface="Arial"/>
              </a:rPr>
            </a:br>
            <a:r>
              <a:rPr lang="en-GB" b="1" dirty="0">
                <a:cs typeface="Arial"/>
              </a:rPr>
              <a:t>Research &amp; Citizen Insight</a:t>
            </a:r>
          </a:p>
          <a:p>
            <a:r>
              <a:rPr lang="en-GB" b="1" dirty="0">
                <a:cs typeface="Arial"/>
              </a:rPr>
              <a:t>Chief Executive’s Office</a:t>
            </a:r>
            <a:endParaRPr lang="en-GB" dirty="0"/>
          </a:p>
        </p:txBody>
      </p:sp>
    </p:spTree>
    <p:extLst>
      <p:ext uri="{BB962C8B-B14F-4D97-AF65-F5344CB8AC3E}">
        <p14:creationId xmlns:p14="http://schemas.microsoft.com/office/powerpoint/2010/main" val="1751046428"/>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19/01/2022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10</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Overcoming challenges</a:t>
            </a:r>
            <a:endParaRPr lang="en-GB" sz="3000" dirty="0"/>
          </a:p>
        </p:txBody>
      </p:sp>
      <p:sp>
        <p:nvSpPr>
          <p:cNvPr id="22" name="Rectangle 21">
            <a:extLst>
              <a:ext uri="{FF2B5EF4-FFF2-40B4-BE49-F238E27FC236}">
                <a16:creationId xmlns:a16="http://schemas.microsoft.com/office/drawing/2014/main" id="{9B7947A0-331E-48EF-A3B1-225025A1D86F}"/>
              </a:ext>
            </a:extLst>
          </p:cNvPr>
          <p:cNvSpPr/>
          <p:nvPr/>
        </p:nvSpPr>
        <p:spPr>
          <a:xfrm>
            <a:off x="195514" y="794838"/>
            <a:ext cx="10798886" cy="2831544"/>
          </a:xfrm>
          <a:prstGeom prst="rect">
            <a:avLst/>
          </a:prstGeom>
        </p:spPr>
        <p:txBody>
          <a:bodyPr wrap="square" lIns="91440" tIns="45720" rIns="91440" bIns="45720" anchor="t">
            <a:spAutoFit/>
          </a:bodyPr>
          <a:lstStyle/>
          <a:p>
            <a:r>
              <a:rPr lang="en-GB" b="1" dirty="0"/>
              <a:t>Is there anything that has helped you to overcome these challenges?</a:t>
            </a:r>
          </a:p>
          <a:p>
            <a:endParaRPr lang="en-GB" sz="1600" dirty="0"/>
          </a:p>
          <a:p>
            <a:r>
              <a:rPr lang="en-GB" sz="1600" dirty="0"/>
              <a:t>Comments received in response to this question mainly related to the following themes:</a:t>
            </a:r>
          </a:p>
          <a:p>
            <a:endParaRPr lang="en-GB" sz="1600" dirty="0"/>
          </a:p>
          <a:p>
            <a:pPr marL="285750" indent="-285750">
              <a:buFont typeface="Arial" panose="020B0604020202020204" pitchFamily="34" charset="0"/>
              <a:buChar char="•"/>
            </a:pPr>
            <a:r>
              <a:rPr lang="en-GB" sz="1600" dirty="0"/>
              <a:t>Having people to </a:t>
            </a:r>
            <a:r>
              <a:rPr lang="en-GB" sz="1600" b="1" dirty="0"/>
              <a:t>talk to </a:t>
            </a:r>
            <a:r>
              <a:rPr lang="en-GB" sz="1600" dirty="0"/>
              <a:t>and the </a:t>
            </a:r>
            <a:r>
              <a:rPr lang="en-GB" sz="1600" b="1" dirty="0"/>
              <a:t>support of others </a:t>
            </a:r>
            <a:r>
              <a:rPr lang="en-GB" sz="1600" dirty="0"/>
              <a:t>(e.g. friends, family, peers)</a:t>
            </a:r>
          </a:p>
          <a:p>
            <a:pPr marL="285750" indent="-285750">
              <a:buFont typeface="Arial" panose="020B0604020202020204" pitchFamily="34" charset="0"/>
              <a:buChar char="•"/>
            </a:pPr>
            <a:r>
              <a:rPr lang="en-GB" sz="1600" b="1" dirty="0"/>
              <a:t>Support from organisations </a:t>
            </a:r>
            <a:r>
              <a:rPr lang="en-GB" sz="1600" dirty="0"/>
              <a:t>(e.g. Carers First, Crossroads, other voluntary sector groups)</a:t>
            </a:r>
          </a:p>
          <a:p>
            <a:pPr marL="285750" indent="-285750">
              <a:buFont typeface="Arial" panose="020B0604020202020204" pitchFamily="34" charset="0"/>
              <a:buChar char="•"/>
            </a:pPr>
            <a:r>
              <a:rPr lang="en-GB" sz="1600" b="1" dirty="0"/>
              <a:t>Formal support </a:t>
            </a:r>
            <a:r>
              <a:rPr lang="en-GB" sz="1600" dirty="0"/>
              <a:t>for the person they look after (e.g. paid carers for part of the week, help from support worker/</a:t>
            </a:r>
            <a:br>
              <a:rPr lang="en-GB" sz="1600" dirty="0"/>
            </a:br>
            <a:r>
              <a:rPr lang="en-GB" sz="1600" dirty="0"/>
              <a:t>social worker, financial support) which allows them a much valued </a:t>
            </a:r>
            <a:r>
              <a:rPr lang="en-GB" sz="1600" b="1" dirty="0"/>
              <a:t>break/respite </a:t>
            </a:r>
            <a:r>
              <a:rPr lang="en-GB" sz="1600" dirty="0"/>
              <a:t>from caring</a:t>
            </a:r>
          </a:p>
          <a:p>
            <a:pPr marL="285750" indent="-285750">
              <a:buFont typeface="Arial" panose="020B0604020202020204" pitchFamily="34" charset="0"/>
              <a:buChar char="•"/>
            </a:pPr>
            <a:r>
              <a:rPr lang="en-GB" sz="1600" dirty="0"/>
              <a:t>Many suggested that </a:t>
            </a:r>
            <a:r>
              <a:rPr lang="en-GB" sz="1600" b="1" dirty="0"/>
              <a:t>‘nothing’ has helped </a:t>
            </a:r>
            <a:r>
              <a:rPr lang="en-GB" sz="1600" dirty="0"/>
              <a:t>and expressed that there is a </a:t>
            </a:r>
            <a:r>
              <a:rPr lang="en-GB" sz="1600" b="1" dirty="0"/>
              <a:t>lack of support </a:t>
            </a:r>
            <a:r>
              <a:rPr lang="en-GB" sz="1600" dirty="0"/>
              <a:t>generally</a:t>
            </a:r>
          </a:p>
          <a:p>
            <a:pPr marL="285750" indent="-285750">
              <a:buFont typeface="Arial" panose="020B0604020202020204" pitchFamily="34" charset="0"/>
              <a:buChar char="•"/>
            </a:pPr>
            <a:r>
              <a:rPr lang="en-GB" sz="1600" dirty="0"/>
              <a:t>Taking breaks from caring for </a:t>
            </a:r>
            <a:r>
              <a:rPr lang="en-GB" sz="1600" b="1" dirty="0"/>
              <a:t>hobbies and exercise</a:t>
            </a:r>
            <a:r>
              <a:rPr lang="en-GB" sz="1600" dirty="0"/>
              <a:t>, walking the dog and taking some </a:t>
            </a:r>
            <a:r>
              <a:rPr lang="en-GB" sz="1600" b="1" dirty="0"/>
              <a:t>time for yourself </a:t>
            </a:r>
          </a:p>
          <a:p>
            <a:pPr marL="285750" indent="-285750">
              <a:buFont typeface="Arial" panose="020B0604020202020204" pitchFamily="34" charset="0"/>
              <a:buChar char="•"/>
            </a:pPr>
            <a:r>
              <a:rPr lang="en-GB" sz="1600" b="1" dirty="0"/>
              <a:t>Having supportive and flexible employers </a:t>
            </a:r>
            <a:r>
              <a:rPr lang="en-GB" sz="1600" dirty="0"/>
              <a:t>to enable flexibility of hours, home working and time off when needed</a:t>
            </a:r>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9" name="TextBox 8">
            <a:extLst>
              <a:ext uri="{FF2B5EF4-FFF2-40B4-BE49-F238E27FC236}">
                <a16:creationId xmlns:a16="http://schemas.microsoft.com/office/drawing/2014/main" id="{6836685E-C423-4276-B54E-9332908DB2B9}"/>
              </a:ext>
            </a:extLst>
          </p:cNvPr>
          <p:cNvSpPr txBox="1"/>
          <p:nvPr/>
        </p:nvSpPr>
        <p:spPr>
          <a:xfrm>
            <a:off x="500221" y="3840176"/>
            <a:ext cx="5291072" cy="1077218"/>
          </a:xfrm>
          <a:prstGeom prst="rect">
            <a:avLst/>
          </a:prstGeom>
          <a:noFill/>
        </p:spPr>
        <p:txBody>
          <a:bodyPr wrap="square">
            <a:spAutoFit/>
          </a:bodyPr>
          <a:lstStyle/>
          <a:p>
            <a:pPr algn="ctr"/>
            <a:r>
              <a:rPr lang="en-GB" sz="1600" b="1" i="1" dirty="0">
                <a:solidFill>
                  <a:srgbClr val="004899"/>
                </a:solidFill>
              </a:rPr>
              <a:t>“Being given the flexibility to take longer lunch breaks or come to work a bit later to attend medical appointment…Being able to take odd days off at short notice to sort out any problems”.</a:t>
            </a:r>
          </a:p>
        </p:txBody>
      </p:sp>
      <p:sp>
        <p:nvSpPr>
          <p:cNvPr id="10" name="TextBox 9">
            <a:extLst>
              <a:ext uri="{FF2B5EF4-FFF2-40B4-BE49-F238E27FC236}">
                <a16:creationId xmlns:a16="http://schemas.microsoft.com/office/drawing/2014/main" id="{2ED38F0C-F5FB-4159-B7ED-B85AD63B5556}"/>
              </a:ext>
            </a:extLst>
          </p:cNvPr>
          <p:cNvSpPr txBox="1"/>
          <p:nvPr/>
        </p:nvSpPr>
        <p:spPr>
          <a:xfrm>
            <a:off x="6725720" y="3840176"/>
            <a:ext cx="5132680" cy="830997"/>
          </a:xfrm>
          <a:prstGeom prst="rect">
            <a:avLst/>
          </a:prstGeom>
          <a:noFill/>
        </p:spPr>
        <p:txBody>
          <a:bodyPr wrap="square">
            <a:spAutoFit/>
          </a:bodyPr>
          <a:lstStyle/>
          <a:p>
            <a:pPr algn="ctr"/>
            <a:r>
              <a:rPr lang="en-GB" sz="1600" b="1" i="1" dirty="0">
                <a:solidFill>
                  <a:srgbClr val="004899"/>
                </a:solidFill>
              </a:rPr>
              <a:t>“Making sure I have a dedicated time to do things like have a bath, listen to music or exercise. Often I take my son with me as he benefits from this too”.</a:t>
            </a:r>
          </a:p>
        </p:txBody>
      </p:sp>
      <p:sp>
        <p:nvSpPr>
          <p:cNvPr id="11" name="TextBox 10">
            <a:extLst>
              <a:ext uri="{FF2B5EF4-FFF2-40B4-BE49-F238E27FC236}">
                <a16:creationId xmlns:a16="http://schemas.microsoft.com/office/drawing/2014/main" id="{968AA4AA-93A1-4A81-9E64-4FC22FA8BE89}"/>
              </a:ext>
            </a:extLst>
          </p:cNvPr>
          <p:cNvSpPr txBox="1"/>
          <p:nvPr/>
        </p:nvSpPr>
        <p:spPr>
          <a:xfrm>
            <a:off x="195514" y="5338998"/>
            <a:ext cx="5900486" cy="830997"/>
          </a:xfrm>
          <a:prstGeom prst="rect">
            <a:avLst/>
          </a:prstGeom>
          <a:noFill/>
        </p:spPr>
        <p:txBody>
          <a:bodyPr wrap="square">
            <a:spAutoFit/>
          </a:bodyPr>
          <a:lstStyle/>
          <a:p>
            <a:pPr algn="ctr"/>
            <a:r>
              <a:rPr lang="en-GB" sz="1600" b="1" i="1" dirty="0">
                <a:solidFill>
                  <a:srgbClr val="004899"/>
                </a:solidFill>
              </a:rPr>
              <a:t>“Accessing services provided by charities (MIND wellbeing sessions for my husband and </a:t>
            </a:r>
            <a:r>
              <a:rPr lang="en-GB" sz="1600" b="1" i="1" dirty="0" err="1">
                <a:solidFill>
                  <a:srgbClr val="004899"/>
                </a:solidFill>
              </a:rPr>
              <a:t>Woolverstone</a:t>
            </a:r>
            <a:r>
              <a:rPr lang="en-GB" sz="1600" b="1" i="1" dirty="0">
                <a:solidFill>
                  <a:srgbClr val="004899"/>
                </a:solidFill>
              </a:rPr>
              <a:t> Project sailing for the disabled) have given a few hours respite a week”.</a:t>
            </a:r>
          </a:p>
        </p:txBody>
      </p:sp>
      <p:sp>
        <p:nvSpPr>
          <p:cNvPr id="12" name="TextBox 11">
            <a:extLst>
              <a:ext uri="{FF2B5EF4-FFF2-40B4-BE49-F238E27FC236}">
                <a16:creationId xmlns:a16="http://schemas.microsoft.com/office/drawing/2014/main" id="{7E536718-5D5A-4005-B150-CFA16184EEC6}"/>
              </a:ext>
            </a:extLst>
          </p:cNvPr>
          <p:cNvSpPr txBox="1"/>
          <p:nvPr/>
        </p:nvSpPr>
        <p:spPr>
          <a:xfrm>
            <a:off x="7017935" y="5092776"/>
            <a:ext cx="4548250" cy="1323439"/>
          </a:xfrm>
          <a:prstGeom prst="rect">
            <a:avLst/>
          </a:prstGeom>
          <a:noFill/>
        </p:spPr>
        <p:txBody>
          <a:bodyPr wrap="square">
            <a:spAutoFit/>
          </a:bodyPr>
          <a:lstStyle/>
          <a:p>
            <a:pPr algn="ctr"/>
            <a:r>
              <a:rPr lang="en-GB" sz="1600" b="1" i="1" dirty="0">
                <a:solidFill>
                  <a:srgbClr val="004899"/>
                </a:solidFill>
              </a:rPr>
              <a:t>“Crossroads provides me with some personal care for [husband] on 3 mornings. Bath, shower, dress and I have a 2 hour break on a Monday when he is taken out by his Crossroads carer for coffee and a drive”. </a:t>
            </a:r>
          </a:p>
        </p:txBody>
      </p:sp>
    </p:spTree>
    <p:extLst>
      <p:ext uri="{BB962C8B-B14F-4D97-AF65-F5344CB8AC3E}">
        <p14:creationId xmlns:p14="http://schemas.microsoft.com/office/powerpoint/2010/main" val="357265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19/01/2022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11</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5778566" cy="499337"/>
          </a:xfrm>
        </p:spPr>
        <p:txBody>
          <a:bodyPr>
            <a:noAutofit/>
          </a:bodyPr>
          <a:lstStyle/>
          <a:p>
            <a:r>
              <a:rPr lang="en-GB" sz="3000" dirty="0">
                <a:solidFill>
                  <a:srgbClr val="004899"/>
                </a:solidFill>
              </a:rPr>
              <a:t>Good things about caring role</a:t>
            </a:r>
            <a:endParaRPr lang="en-GB" sz="3000" dirty="0"/>
          </a:p>
        </p:txBody>
      </p:sp>
      <p:sp>
        <p:nvSpPr>
          <p:cNvPr id="22" name="Rectangle 21">
            <a:extLst>
              <a:ext uri="{FF2B5EF4-FFF2-40B4-BE49-F238E27FC236}">
                <a16:creationId xmlns:a16="http://schemas.microsoft.com/office/drawing/2014/main" id="{9B7947A0-331E-48EF-A3B1-225025A1D86F}"/>
              </a:ext>
            </a:extLst>
          </p:cNvPr>
          <p:cNvSpPr/>
          <p:nvPr/>
        </p:nvSpPr>
        <p:spPr>
          <a:xfrm>
            <a:off x="195514" y="760095"/>
            <a:ext cx="11569767" cy="3293209"/>
          </a:xfrm>
          <a:prstGeom prst="rect">
            <a:avLst/>
          </a:prstGeom>
        </p:spPr>
        <p:txBody>
          <a:bodyPr wrap="square" lIns="91440" tIns="45720" rIns="91440" bIns="45720" anchor="t">
            <a:spAutoFit/>
          </a:bodyPr>
          <a:lstStyle/>
          <a:p>
            <a:r>
              <a:rPr lang="en-GB" b="1" dirty="0"/>
              <a:t>What are the elements of your caring role that you enjoy, if any?</a:t>
            </a:r>
          </a:p>
          <a:p>
            <a:endParaRPr lang="en-GB" sz="1600" dirty="0"/>
          </a:p>
          <a:p>
            <a:r>
              <a:rPr lang="en-GB" sz="1600" dirty="0"/>
              <a:t>Comments received in response to this question mainly related to the following themes:</a:t>
            </a:r>
          </a:p>
          <a:p>
            <a:endParaRPr lang="en-GB" sz="1600" dirty="0"/>
          </a:p>
          <a:p>
            <a:pPr marL="285750" indent="-285750">
              <a:buFont typeface="Arial" panose="020B0604020202020204" pitchFamily="34" charset="0"/>
              <a:buChar char="•"/>
            </a:pPr>
            <a:r>
              <a:rPr lang="en-GB" sz="1600" b="1" dirty="0"/>
              <a:t>Spending time </a:t>
            </a:r>
            <a:r>
              <a:rPr lang="en-GB" sz="1600" dirty="0"/>
              <a:t>with the person they look after – increased quality time, bonding and growing closer</a:t>
            </a:r>
          </a:p>
          <a:p>
            <a:pPr marL="285750" indent="-285750">
              <a:buFont typeface="Arial" panose="020B0604020202020204" pitchFamily="34" charset="0"/>
              <a:buChar char="•"/>
            </a:pPr>
            <a:r>
              <a:rPr lang="en-GB" sz="1600" b="1" dirty="0"/>
              <a:t>Feeling reassured </a:t>
            </a:r>
            <a:r>
              <a:rPr lang="en-GB" sz="1600" dirty="0"/>
              <a:t>that the person is happy/looked after/well cared for – some suggested </a:t>
            </a:r>
            <a:r>
              <a:rPr lang="en-GB" sz="1600" b="1" dirty="0"/>
              <a:t>caring for them in their own home </a:t>
            </a:r>
            <a:r>
              <a:rPr lang="en-GB" sz="1600" dirty="0"/>
              <a:t>was preferable to either someone they didn’t know providing care, or the person having to go into a care home</a:t>
            </a:r>
          </a:p>
          <a:p>
            <a:pPr marL="285750" indent="-285750">
              <a:buFont typeface="Arial" panose="020B0604020202020204" pitchFamily="34" charset="0"/>
              <a:buChar char="•"/>
            </a:pPr>
            <a:r>
              <a:rPr lang="en-GB" sz="1600" dirty="0"/>
              <a:t>Many said there was </a:t>
            </a:r>
            <a:r>
              <a:rPr lang="en-GB" sz="1600" b="1" dirty="0"/>
              <a:t>nothing </a:t>
            </a:r>
            <a:r>
              <a:rPr lang="en-GB" sz="1600" dirty="0"/>
              <a:t>that they enjoyed, with comments stating that caring is </a:t>
            </a:r>
            <a:r>
              <a:rPr lang="en-GB" sz="1600" b="1" dirty="0"/>
              <a:t>hard work, stressful and upsetting</a:t>
            </a:r>
            <a:r>
              <a:rPr lang="en-GB" sz="1600" dirty="0"/>
              <a:t>, and many suggested that they do it out of </a:t>
            </a:r>
            <a:r>
              <a:rPr lang="en-GB" sz="1600" b="1" dirty="0"/>
              <a:t>duty</a:t>
            </a:r>
            <a:r>
              <a:rPr lang="en-GB" sz="1600" dirty="0"/>
              <a:t> or because they feel they have </a:t>
            </a:r>
            <a:r>
              <a:rPr lang="en-GB" sz="1600" b="1" dirty="0"/>
              <a:t>no choice</a:t>
            </a:r>
          </a:p>
          <a:p>
            <a:pPr marL="285750" indent="-285750">
              <a:buFont typeface="Arial" panose="020B0604020202020204" pitchFamily="34" charset="0"/>
              <a:buChar char="•"/>
            </a:pPr>
            <a:r>
              <a:rPr lang="en-GB" sz="1600" dirty="0"/>
              <a:t>Some expressed satisfaction with knowing they are providing a </a:t>
            </a:r>
            <a:r>
              <a:rPr lang="en-GB" sz="1600" b="1" dirty="0"/>
              <a:t>better quality of life </a:t>
            </a:r>
            <a:r>
              <a:rPr lang="en-GB" sz="1600" dirty="0"/>
              <a:t>and enabling the person to </a:t>
            </a:r>
            <a:r>
              <a:rPr lang="en-GB" sz="1600" b="1" dirty="0"/>
              <a:t>maintain some independence. </a:t>
            </a:r>
            <a:r>
              <a:rPr lang="en-GB" sz="1600" dirty="0"/>
              <a:t>For those caring for children/young adults in particular, they valued seeing them </a:t>
            </a:r>
            <a:r>
              <a:rPr lang="en-GB" sz="1600" b="1" dirty="0"/>
              <a:t>grow and develop</a:t>
            </a:r>
            <a:r>
              <a:rPr lang="en-GB" sz="1600" dirty="0"/>
              <a:t>.</a:t>
            </a:r>
          </a:p>
          <a:p>
            <a:pPr marL="285750" indent="-285750">
              <a:buFont typeface="Arial" panose="020B0604020202020204" pitchFamily="34" charset="0"/>
              <a:buChar char="•"/>
            </a:pPr>
            <a:r>
              <a:rPr lang="en-GB" sz="1600" dirty="0"/>
              <a:t>For those caring for their elderly parents, some felt it was a way of </a:t>
            </a:r>
            <a:r>
              <a:rPr lang="en-GB" sz="1600" b="1" dirty="0"/>
              <a:t>‘paying back’ </a:t>
            </a:r>
            <a:r>
              <a:rPr lang="en-GB" sz="1600" dirty="0"/>
              <a:t>or returning the love and care they had received from them when they were young.</a:t>
            </a:r>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9" name="TextBox 8">
            <a:extLst>
              <a:ext uri="{FF2B5EF4-FFF2-40B4-BE49-F238E27FC236}">
                <a16:creationId xmlns:a16="http://schemas.microsoft.com/office/drawing/2014/main" id="{73E0072B-173B-43CF-A01D-A8A76FEA1E44}"/>
              </a:ext>
            </a:extLst>
          </p:cNvPr>
          <p:cNvSpPr txBox="1"/>
          <p:nvPr/>
        </p:nvSpPr>
        <p:spPr>
          <a:xfrm>
            <a:off x="1183531" y="4944808"/>
            <a:ext cx="4165515" cy="523220"/>
          </a:xfrm>
          <a:prstGeom prst="rect">
            <a:avLst/>
          </a:prstGeom>
          <a:noFill/>
        </p:spPr>
        <p:txBody>
          <a:bodyPr wrap="square">
            <a:spAutoFit/>
          </a:bodyPr>
          <a:lstStyle/>
          <a:p>
            <a:pPr algn="ctr"/>
            <a:r>
              <a:rPr lang="en-GB" sz="1400" b="1" i="1" dirty="0">
                <a:solidFill>
                  <a:srgbClr val="004899"/>
                </a:solidFill>
              </a:rPr>
              <a:t>“The pride in seeing my daughter develop and achieve (at her own pace and in her own way)”.</a:t>
            </a:r>
          </a:p>
        </p:txBody>
      </p:sp>
      <p:sp>
        <p:nvSpPr>
          <p:cNvPr id="11" name="TextBox 10">
            <a:extLst>
              <a:ext uri="{FF2B5EF4-FFF2-40B4-BE49-F238E27FC236}">
                <a16:creationId xmlns:a16="http://schemas.microsoft.com/office/drawing/2014/main" id="{0E58E756-3730-44D3-A4A0-2CA258C570CF}"/>
              </a:ext>
            </a:extLst>
          </p:cNvPr>
          <p:cNvSpPr txBox="1"/>
          <p:nvPr/>
        </p:nvSpPr>
        <p:spPr>
          <a:xfrm>
            <a:off x="320488" y="4246487"/>
            <a:ext cx="5891599" cy="523220"/>
          </a:xfrm>
          <a:prstGeom prst="rect">
            <a:avLst/>
          </a:prstGeom>
          <a:noFill/>
        </p:spPr>
        <p:txBody>
          <a:bodyPr wrap="square">
            <a:spAutoFit/>
          </a:bodyPr>
          <a:lstStyle/>
          <a:p>
            <a:pPr algn="ctr"/>
            <a:r>
              <a:rPr lang="en-GB" sz="1400" b="1" i="1" dirty="0">
                <a:solidFill>
                  <a:srgbClr val="004899"/>
                </a:solidFill>
              </a:rPr>
              <a:t>“Good to be able to give back some of the love and care received in the past. Reassuring to know that both parents are safe and well”.</a:t>
            </a:r>
          </a:p>
        </p:txBody>
      </p:sp>
      <p:sp>
        <p:nvSpPr>
          <p:cNvPr id="16" name="TextBox 15">
            <a:extLst>
              <a:ext uri="{FF2B5EF4-FFF2-40B4-BE49-F238E27FC236}">
                <a16:creationId xmlns:a16="http://schemas.microsoft.com/office/drawing/2014/main" id="{433E9078-8286-43EB-BED8-8BA954476754}"/>
              </a:ext>
            </a:extLst>
          </p:cNvPr>
          <p:cNvSpPr txBox="1"/>
          <p:nvPr/>
        </p:nvSpPr>
        <p:spPr>
          <a:xfrm>
            <a:off x="765557" y="5652077"/>
            <a:ext cx="5001465" cy="738664"/>
          </a:xfrm>
          <a:prstGeom prst="rect">
            <a:avLst/>
          </a:prstGeom>
          <a:noFill/>
        </p:spPr>
        <p:txBody>
          <a:bodyPr wrap="square">
            <a:spAutoFit/>
          </a:bodyPr>
          <a:lstStyle/>
          <a:p>
            <a:pPr algn="ctr"/>
            <a:r>
              <a:rPr lang="en-GB" sz="1400" b="1" i="1" dirty="0">
                <a:solidFill>
                  <a:srgbClr val="004899"/>
                </a:solidFill>
              </a:rPr>
              <a:t>“I like being there for my mum and feel more comfortable about caring for her rather than other people doing so. But it's very tough and feels like we have no support”.</a:t>
            </a:r>
          </a:p>
        </p:txBody>
      </p:sp>
      <p:sp>
        <p:nvSpPr>
          <p:cNvPr id="19" name="TextBox 18">
            <a:extLst>
              <a:ext uri="{FF2B5EF4-FFF2-40B4-BE49-F238E27FC236}">
                <a16:creationId xmlns:a16="http://schemas.microsoft.com/office/drawing/2014/main" id="{92485C98-1649-4B5F-AE29-2269EF05916B}"/>
              </a:ext>
            </a:extLst>
          </p:cNvPr>
          <p:cNvSpPr txBox="1"/>
          <p:nvPr/>
        </p:nvSpPr>
        <p:spPr>
          <a:xfrm>
            <a:off x="7304085" y="4237540"/>
            <a:ext cx="4165515" cy="954107"/>
          </a:xfrm>
          <a:prstGeom prst="rect">
            <a:avLst/>
          </a:prstGeom>
          <a:noFill/>
        </p:spPr>
        <p:txBody>
          <a:bodyPr wrap="square">
            <a:spAutoFit/>
          </a:bodyPr>
          <a:lstStyle/>
          <a:p>
            <a:pPr algn="ctr"/>
            <a:r>
              <a:rPr lang="en-GB" sz="1400" b="1" i="1" dirty="0">
                <a:solidFill>
                  <a:srgbClr val="004899"/>
                </a:solidFill>
              </a:rPr>
              <a:t>“I enjoy being able to give my disabled 95 year old mother a safe loving place to be, where she is content. She is very grateful not to have been in a care home and cut off from family”.</a:t>
            </a:r>
          </a:p>
        </p:txBody>
      </p:sp>
      <p:sp>
        <p:nvSpPr>
          <p:cNvPr id="21" name="TextBox 20">
            <a:extLst>
              <a:ext uri="{FF2B5EF4-FFF2-40B4-BE49-F238E27FC236}">
                <a16:creationId xmlns:a16="http://schemas.microsoft.com/office/drawing/2014/main" id="{5C025652-E970-4077-968B-0EB7D6596DF2}"/>
              </a:ext>
            </a:extLst>
          </p:cNvPr>
          <p:cNvSpPr txBox="1"/>
          <p:nvPr/>
        </p:nvSpPr>
        <p:spPr>
          <a:xfrm>
            <a:off x="6816840" y="5522291"/>
            <a:ext cx="5140003" cy="738664"/>
          </a:xfrm>
          <a:prstGeom prst="rect">
            <a:avLst/>
          </a:prstGeom>
          <a:noFill/>
        </p:spPr>
        <p:txBody>
          <a:bodyPr wrap="square">
            <a:spAutoFit/>
          </a:bodyPr>
          <a:lstStyle/>
          <a:p>
            <a:pPr algn="ctr"/>
            <a:r>
              <a:rPr lang="en-GB" sz="1400" b="1" i="1" dirty="0">
                <a:solidFill>
                  <a:srgbClr val="004899"/>
                </a:solidFill>
              </a:rPr>
              <a:t>“None of it…it is draining and has made me lose my identity. I haven't worked for four years and it is a struggle to feel independent and confident, no time for myself”.</a:t>
            </a:r>
          </a:p>
        </p:txBody>
      </p:sp>
    </p:spTree>
    <p:extLst>
      <p:ext uri="{BB962C8B-B14F-4D97-AF65-F5344CB8AC3E}">
        <p14:creationId xmlns:p14="http://schemas.microsoft.com/office/powerpoint/2010/main" val="1213585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4599-40A3-7B43-9107-F9DFC389D442}"/>
              </a:ext>
            </a:extLst>
          </p:cNvPr>
          <p:cNvSpPr>
            <a:spLocks noGrp="1"/>
          </p:cNvSpPr>
          <p:nvPr>
            <p:ph type="title"/>
          </p:nvPr>
        </p:nvSpPr>
        <p:spPr>
          <a:xfrm>
            <a:off x="5035663" y="2195522"/>
            <a:ext cx="6864625" cy="1600200"/>
          </a:xfrm>
        </p:spPr>
        <p:txBody>
          <a:bodyPr>
            <a:normAutofit fontScale="90000"/>
          </a:bodyPr>
          <a:lstStyle/>
          <a:p>
            <a:r>
              <a:rPr lang="en-GB" sz="4400" dirty="0"/>
              <a:t>Carers’ views on the plan for carers areas of focus</a:t>
            </a:r>
          </a:p>
        </p:txBody>
      </p:sp>
    </p:spTree>
    <p:extLst>
      <p:ext uri="{BB962C8B-B14F-4D97-AF65-F5344CB8AC3E}">
        <p14:creationId xmlns:p14="http://schemas.microsoft.com/office/powerpoint/2010/main" val="22275864"/>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19/01/2022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13</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Carers’ views</a:t>
            </a:r>
            <a:endParaRPr lang="en-GB" sz="3000" dirty="0"/>
          </a:p>
        </p:txBody>
      </p:sp>
      <p:sp>
        <p:nvSpPr>
          <p:cNvPr id="22" name="Rectangle 21">
            <a:extLst>
              <a:ext uri="{FF2B5EF4-FFF2-40B4-BE49-F238E27FC236}">
                <a16:creationId xmlns:a16="http://schemas.microsoft.com/office/drawing/2014/main" id="{9B7947A0-331E-48EF-A3B1-225025A1D86F}"/>
              </a:ext>
            </a:extLst>
          </p:cNvPr>
          <p:cNvSpPr/>
          <p:nvPr/>
        </p:nvSpPr>
        <p:spPr>
          <a:xfrm>
            <a:off x="225331" y="743260"/>
            <a:ext cx="11363485" cy="338554"/>
          </a:xfrm>
          <a:prstGeom prst="rect">
            <a:avLst/>
          </a:prstGeom>
        </p:spPr>
        <p:txBody>
          <a:bodyPr wrap="square" lIns="91440" tIns="45720" rIns="91440" bIns="45720" anchor="t">
            <a:spAutoFit/>
          </a:bodyPr>
          <a:lstStyle/>
          <a:p>
            <a:r>
              <a:rPr lang="en-GB" sz="1600" b="1" dirty="0"/>
              <a:t>To what extent do you agree or disagree that these are the right areas of focus for our plan for carers in Essex?</a:t>
            </a:r>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9" name="Rectangle 8">
            <a:extLst>
              <a:ext uri="{FF2B5EF4-FFF2-40B4-BE49-F238E27FC236}">
                <a16:creationId xmlns:a16="http://schemas.microsoft.com/office/drawing/2014/main" id="{7EDF7990-5F83-45B0-98CD-D02874B487B3}"/>
              </a:ext>
            </a:extLst>
          </p:cNvPr>
          <p:cNvSpPr/>
          <p:nvPr/>
        </p:nvSpPr>
        <p:spPr>
          <a:xfrm>
            <a:off x="195514" y="702724"/>
            <a:ext cx="11771153" cy="5775078"/>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9" name="Chart 18">
            <a:extLst>
              <a:ext uri="{FF2B5EF4-FFF2-40B4-BE49-F238E27FC236}">
                <a16:creationId xmlns:a16="http://schemas.microsoft.com/office/drawing/2014/main" id="{0BED8478-88CB-4863-AAE7-697FD9F65AC8}"/>
              </a:ext>
            </a:extLst>
          </p:cNvPr>
          <p:cNvGraphicFramePr>
            <a:graphicFrameLocks/>
          </p:cNvGraphicFramePr>
          <p:nvPr>
            <p:extLst>
              <p:ext uri="{D42A27DB-BD31-4B8C-83A1-F6EECF244321}">
                <p14:modId xmlns:p14="http://schemas.microsoft.com/office/powerpoint/2010/main" val="3248069398"/>
              </p:ext>
            </p:extLst>
          </p:nvPr>
        </p:nvGraphicFramePr>
        <p:xfrm>
          <a:off x="225331" y="1055688"/>
          <a:ext cx="8870544" cy="5099588"/>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706D8E91-004D-4B51-AFF1-EAC658778E33}"/>
              </a:ext>
            </a:extLst>
          </p:cNvPr>
          <p:cNvSpPr txBox="1"/>
          <p:nvPr/>
        </p:nvSpPr>
        <p:spPr>
          <a:xfrm>
            <a:off x="195514" y="6184917"/>
            <a:ext cx="1387025"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385]</a:t>
            </a:r>
          </a:p>
        </p:txBody>
      </p:sp>
      <p:sp>
        <p:nvSpPr>
          <p:cNvPr id="21" name="TextBox 20">
            <a:extLst>
              <a:ext uri="{FF2B5EF4-FFF2-40B4-BE49-F238E27FC236}">
                <a16:creationId xmlns:a16="http://schemas.microsoft.com/office/drawing/2014/main" id="{CE81EE71-5089-4EDD-A31D-C878B9D4AB8B}"/>
              </a:ext>
            </a:extLst>
          </p:cNvPr>
          <p:cNvSpPr txBox="1"/>
          <p:nvPr/>
        </p:nvSpPr>
        <p:spPr>
          <a:xfrm>
            <a:off x="9168345" y="1286832"/>
            <a:ext cx="2751016" cy="4524315"/>
          </a:xfrm>
          <a:prstGeom prst="rect">
            <a:avLst/>
          </a:prstGeom>
          <a:noFill/>
        </p:spPr>
        <p:txBody>
          <a:bodyPr wrap="square">
            <a:spAutoFit/>
          </a:bodyPr>
          <a:lstStyle/>
          <a:p>
            <a:r>
              <a:rPr lang="en-GB" sz="1600" dirty="0"/>
              <a:t>The areas of focus which respondents most strongly agreed with were being </a:t>
            </a:r>
            <a:r>
              <a:rPr lang="en-GB" sz="1600" b="1" dirty="0"/>
              <a:t>involved in planning </a:t>
            </a:r>
            <a:br>
              <a:rPr lang="en-GB" sz="1600" b="1" dirty="0"/>
            </a:br>
            <a:r>
              <a:rPr lang="en-GB" sz="1600" dirty="0"/>
              <a:t>(86% agree/strongly agree),</a:t>
            </a:r>
            <a:r>
              <a:rPr lang="en-GB" sz="1600" b="1" dirty="0"/>
              <a:t> </a:t>
            </a:r>
            <a:br>
              <a:rPr lang="en-GB" sz="1600" b="1" dirty="0"/>
            </a:br>
            <a:r>
              <a:rPr lang="en-GB" sz="1600" b="1" dirty="0"/>
              <a:t>informing and educating the wider public </a:t>
            </a:r>
            <a:r>
              <a:rPr lang="en-GB" sz="1600" dirty="0"/>
              <a:t>(84% agree/strongly agree), and </a:t>
            </a:r>
            <a:r>
              <a:rPr lang="en-GB" sz="1600" b="1" dirty="0"/>
              <a:t>needs being identified </a:t>
            </a:r>
            <a:br>
              <a:rPr lang="en-GB" sz="1600" b="1" dirty="0"/>
            </a:br>
            <a:r>
              <a:rPr lang="en-GB" sz="1600" b="1" dirty="0"/>
              <a:t>and understood earlier </a:t>
            </a:r>
            <a:r>
              <a:rPr lang="en-GB" sz="1600" dirty="0"/>
              <a:t>(80% agree/strongly agree).</a:t>
            </a:r>
          </a:p>
          <a:p>
            <a:endParaRPr lang="en-GB" sz="1600" dirty="0"/>
          </a:p>
          <a:p>
            <a:r>
              <a:rPr lang="en-GB" sz="1600" dirty="0"/>
              <a:t>The area with the highest level of disagreement was around </a:t>
            </a:r>
            <a:r>
              <a:rPr lang="en-GB" sz="1600" b="1" dirty="0"/>
              <a:t>accessing similar training that is offered to paid carers </a:t>
            </a:r>
            <a:r>
              <a:rPr lang="en-GB" sz="1600" dirty="0"/>
              <a:t>(13% disagree/ strongly disagree).</a:t>
            </a:r>
            <a:endParaRPr lang="en-GB" dirty="0"/>
          </a:p>
        </p:txBody>
      </p:sp>
    </p:spTree>
    <p:extLst>
      <p:ext uri="{BB962C8B-B14F-4D97-AF65-F5344CB8AC3E}">
        <p14:creationId xmlns:p14="http://schemas.microsoft.com/office/powerpoint/2010/main" val="2020416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19/01/2022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14</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Other comments</a:t>
            </a:r>
            <a:endParaRPr lang="en-GB" sz="30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2" name="Rectangle 11">
            <a:extLst>
              <a:ext uri="{FF2B5EF4-FFF2-40B4-BE49-F238E27FC236}">
                <a16:creationId xmlns:a16="http://schemas.microsoft.com/office/drawing/2014/main" id="{A4717D0F-8BA8-48F3-A4F4-3CF1DAD7903D}"/>
              </a:ext>
            </a:extLst>
          </p:cNvPr>
          <p:cNvSpPr/>
          <p:nvPr/>
        </p:nvSpPr>
        <p:spPr>
          <a:xfrm>
            <a:off x="220756" y="1867265"/>
            <a:ext cx="11690488" cy="830997"/>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en-GB" sz="1600" b="1" dirty="0"/>
              <a:t>Increased information and support needed, and improved experiences of support and assessments</a:t>
            </a:r>
          </a:p>
          <a:p>
            <a:pPr marL="742950" lvl="1" indent="-285750">
              <a:buFont typeface="Courier New" panose="02070309020205020404" pitchFamily="49" charset="0"/>
              <a:buChar char="o"/>
            </a:pPr>
            <a:r>
              <a:rPr lang="en-GB" sz="1600" dirty="0"/>
              <a:t>Including earlier support, easier access to relevant information, better join up of services, improved communication with services and continuity of care – many described a lack of support, no follow up, or constant ‘chasing’ of services.</a:t>
            </a:r>
            <a:endParaRPr lang="en-GB" sz="1400" dirty="0"/>
          </a:p>
        </p:txBody>
      </p:sp>
      <p:sp>
        <p:nvSpPr>
          <p:cNvPr id="9" name="TextBox 8">
            <a:extLst>
              <a:ext uri="{FF2B5EF4-FFF2-40B4-BE49-F238E27FC236}">
                <a16:creationId xmlns:a16="http://schemas.microsoft.com/office/drawing/2014/main" id="{EF794426-C770-40A3-BBE9-3F38A3CB1CBC}"/>
              </a:ext>
            </a:extLst>
          </p:cNvPr>
          <p:cNvSpPr txBox="1"/>
          <p:nvPr/>
        </p:nvSpPr>
        <p:spPr>
          <a:xfrm>
            <a:off x="366030" y="2773328"/>
            <a:ext cx="3167204" cy="1600438"/>
          </a:xfrm>
          <a:prstGeom prst="rect">
            <a:avLst/>
          </a:prstGeom>
          <a:noFill/>
        </p:spPr>
        <p:txBody>
          <a:bodyPr wrap="square">
            <a:spAutoFit/>
          </a:bodyPr>
          <a:lstStyle/>
          <a:p>
            <a:pPr algn="ctr"/>
            <a:r>
              <a:rPr lang="en-GB" sz="1400" b="1" i="1" dirty="0">
                <a:solidFill>
                  <a:srgbClr val="004899"/>
                </a:solidFill>
              </a:rPr>
              <a:t>“I have been trying to get respite for my adult son for the past 4yrs, my son is 33yrs old and I have never had overnight respite for him I’ve not had an assessment for 3yrs, I’m 70 now and a single parent and need a break”.</a:t>
            </a:r>
          </a:p>
        </p:txBody>
      </p:sp>
      <p:sp>
        <p:nvSpPr>
          <p:cNvPr id="10" name="TextBox 9">
            <a:extLst>
              <a:ext uri="{FF2B5EF4-FFF2-40B4-BE49-F238E27FC236}">
                <a16:creationId xmlns:a16="http://schemas.microsoft.com/office/drawing/2014/main" id="{E4A8DFCD-34E7-470E-974C-45F31DAAFF5D}"/>
              </a:ext>
            </a:extLst>
          </p:cNvPr>
          <p:cNvSpPr txBox="1"/>
          <p:nvPr/>
        </p:nvSpPr>
        <p:spPr>
          <a:xfrm>
            <a:off x="7513983" y="2767833"/>
            <a:ext cx="4311987" cy="1600438"/>
          </a:xfrm>
          <a:prstGeom prst="rect">
            <a:avLst/>
          </a:prstGeom>
          <a:noFill/>
        </p:spPr>
        <p:txBody>
          <a:bodyPr wrap="square">
            <a:spAutoFit/>
          </a:bodyPr>
          <a:lstStyle/>
          <a:p>
            <a:pPr algn="ctr"/>
            <a:r>
              <a:rPr lang="en-GB" sz="1400" b="1" i="1" dirty="0">
                <a:solidFill>
                  <a:srgbClr val="004899"/>
                </a:solidFill>
              </a:rPr>
              <a:t>“It’s extremely frustrating to have explain my situation over and over again to numerous social workers...I cannot tell you the hours and hours I have spent on the phone over the last 5 years… Streamline the financial assessment. Better early intervention. It seems things have to be at breaking point before very little is done”.</a:t>
            </a:r>
          </a:p>
        </p:txBody>
      </p:sp>
      <p:sp>
        <p:nvSpPr>
          <p:cNvPr id="11" name="Rectangle 10">
            <a:extLst>
              <a:ext uri="{FF2B5EF4-FFF2-40B4-BE49-F238E27FC236}">
                <a16:creationId xmlns:a16="http://schemas.microsoft.com/office/drawing/2014/main" id="{218B2EA6-6F6F-46EF-B4E5-023A21FD14F9}"/>
              </a:ext>
            </a:extLst>
          </p:cNvPr>
          <p:cNvSpPr/>
          <p:nvPr/>
        </p:nvSpPr>
        <p:spPr>
          <a:xfrm>
            <a:off x="306000" y="4480793"/>
            <a:ext cx="11021127" cy="584775"/>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en-GB" sz="1600" b="1" dirty="0"/>
              <a:t>More financial support required </a:t>
            </a:r>
            <a:r>
              <a:rPr lang="en-GB" sz="1600" dirty="0"/>
              <a:t>– many commented that they are not entitled to financial support or that it is not sufficient to meet needs, particularly for those caring full-time to enable the person they care for to stay in their home.</a:t>
            </a:r>
            <a:endParaRPr lang="en-GB" sz="1400" dirty="0"/>
          </a:p>
        </p:txBody>
      </p:sp>
      <p:sp>
        <p:nvSpPr>
          <p:cNvPr id="13" name="TextBox 12">
            <a:extLst>
              <a:ext uri="{FF2B5EF4-FFF2-40B4-BE49-F238E27FC236}">
                <a16:creationId xmlns:a16="http://schemas.microsoft.com/office/drawing/2014/main" id="{78BC076E-D292-422F-8991-9D86D132B46B}"/>
              </a:ext>
            </a:extLst>
          </p:cNvPr>
          <p:cNvSpPr txBox="1"/>
          <p:nvPr/>
        </p:nvSpPr>
        <p:spPr>
          <a:xfrm>
            <a:off x="220756" y="5110435"/>
            <a:ext cx="5335218" cy="1384995"/>
          </a:xfrm>
          <a:prstGeom prst="rect">
            <a:avLst/>
          </a:prstGeom>
          <a:noFill/>
        </p:spPr>
        <p:txBody>
          <a:bodyPr wrap="square">
            <a:spAutoFit/>
          </a:bodyPr>
          <a:lstStyle/>
          <a:p>
            <a:pPr algn="ctr"/>
            <a:r>
              <a:rPr lang="en-GB" sz="1400" b="1" i="1" dirty="0">
                <a:solidFill>
                  <a:srgbClr val="004899"/>
                </a:solidFill>
              </a:rPr>
              <a:t>“I strongly believe that any individual who is caring for a family member as their primary carer should be entitled to state or county financial support. I am doing the job of a paid carer but I'm entitled to no financial support at all; so in theory I'm a full time carer who takes over the responsibility of the state to provide care to my father but I do it for free”.</a:t>
            </a:r>
          </a:p>
        </p:txBody>
      </p:sp>
      <p:sp>
        <p:nvSpPr>
          <p:cNvPr id="14" name="TextBox 13">
            <a:extLst>
              <a:ext uri="{FF2B5EF4-FFF2-40B4-BE49-F238E27FC236}">
                <a16:creationId xmlns:a16="http://schemas.microsoft.com/office/drawing/2014/main" id="{91D680EF-FD4F-46DE-9F67-92BDAE2089E8}"/>
              </a:ext>
            </a:extLst>
          </p:cNvPr>
          <p:cNvSpPr txBox="1"/>
          <p:nvPr/>
        </p:nvSpPr>
        <p:spPr>
          <a:xfrm>
            <a:off x="6800519" y="5110435"/>
            <a:ext cx="4526608" cy="1384995"/>
          </a:xfrm>
          <a:prstGeom prst="rect">
            <a:avLst/>
          </a:prstGeom>
          <a:noFill/>
        </p:spPr>
        <p:txBody>
          <a:bodyPr wrap="square">
            <a:spAutoFit/>
          </a:bodyPr>
          <a:lstStyle/>
          <a:p>
            <a:pPr algn="ctr"/>
            <a:r>
              <a:rPr lang="en-GB" sz="1400" b="1" i="1" dirty="0">
                <a:solidFill>
                  <a:srgbClr val="004899"/>
                </a:solidFill>
              </a:rPr>
              <a:t>“More sensitive tailored eligibility criteria is needed for welfare benefits relating to Alzheimer’s…does not always fit the set questions being asked on Attendance Allowance/Carers allowance form. Carers allowance payment amount is nowhere near enough to live on in order to be a full time carer”.</a:t>
            </a:r>
          </a:p>
        </p:txBody>
      </p:sp>
      <p:sp>
        <p:nvSpPr>
          <p:cNvPr id="15" name="TextBox 14">
            <a:extLst>
              <a:ext uri="{FF2B5EF4-FFF2-40B4-BE49-F238E27FC236}">
                <a16:creationId xmlns:a16="http://schemas.microsoft.com/office/drawing/2014/main" id="{4E533F02-B4F2-44F9-9389-A00EA4D0F34F}"/>
              </a:ext>
            </a:extLst>
          </p:cNvPr>
          <p:cNvSpPr txBox="1"/>
          <p:nvPr/>
        </p:nvSpPr>
        <p:spPr>
          <a:xfrm>
            <a:off x="195514" y="686079"/>
            <a:ext cx="11715730" cy="1077218"/>
          </a:xfrm>
          <a:prstGeom prst="rect">
            <a:avLst/>
          </a:prstGeom>
          <a:noFill/>
        </p:spPr>
        <p:txBody>
          <a:bodyPr wrap="square">
            <a:spAutoFit/>
          </a:bodyPr>
          <a:lstStyle/>
          <a:p>
            <a:r>
              <a:rPr lang="en-GB" sz="1600" dirty="0"/>
              <a:t>The key themes under final comments related to </a:t>
            </a:r>
            <a:r>
              <a:rPr lang="en-GB" sz="1600" b="1" dirty="0"/>
              <a:t>improved information and support </a:t>
            </a:r>
            <a:r>
              <a:rPr lang="en-GB" sz="1600" dirty="0"/>
              <a:t>(particularly financial support and improved </a:t>
            </a:r>
            <a:r>
              <a:rPr lang="en-GB" sz="1600" b="1" dirty="0"/>
              <a:t>Carers Assessment </a:t>
            </a:r>
            <a:r>
              <a:rPr lang="en-GB" sz="1600" dirty="0"/>
              <a:t>process), being </a:t>
            </a:r>
            <a:r>
              <a:rPr lang="en-GB" sz="1600" b="1" dirty="0"/>
              <a:t>listened to/understood as a carer </a:t>
            </a:r>
            <a:r>
              <a:rPr lang="en-GB" sz="1600" dirty="0"/>
              <a:t>and the impacts of this (including improved understanding from professionals), being </a:t>
            </a:r>
            <a:r>
              <a:rPr lang="en-GB" sz="1600" b="1" dirty="0"/>
              <a:t>more involved in decision-making</a:t>
            </a:r>
            <a:r>
              <a:rPr lang="en-GB" sz="1600" dirty="0"/>
              <a:t>, and </a:t>
            </a:r>
            <a:r>
              <a:rPr lang="en-GB" sz="1600" b="1" dirty="0"/>
              <a:t>more respite </a:t>
            </a:r>
            <a:r>
              <a:rPr lang="en-GB" sz="1600" dirty="0"/>
              <a:t>needed. Improved </a:t>
            </a:r>
            <a:r>
              <a:rPr lang="en-GB" sz="1600" b="1" dirty="0"/>
              <a:t>support from employers</a:t>
            </a:r>
            <a:r>
              <a:rPr lang="en-GB" sz="1600" dirty="0"/>
              <a:t>, and more opportunities for </a:t>
            </a:r>
            <a:r>
              <a:rPr lang="en-GB" sz="1600" b="1" dirty="0"/>
              <a:t>peer support </a:t>
            </a:r>
            <a:r>
              <a:rPr lang="en-GB" sz="1600" dirty="0"/>
              <a:t>were also mentioned.</a:t>
            </a:r>
          </a:p>
        </p:txBody>
      </p:sp>
      <p:sp>
        <p:nvSpPr>
          <p:cNvPr id="16" name="TextBox 15">
            <a:extLst>
              <a:ext uri="{FF2B5EF4-FFF2-40B4-BE49-F238E27FC236}">
                <a16:creationId xmlns:a16="http://schemas.microsoft.com/office/drawing/2014/main" id="{7891E5BB-5D55-4C73-BECD-AA5EE735C4C9}"/>
              </a:ext>
            </a:extLst>
          </p:cNvPr>
          <p:cNvSpPr txBox="1"/>
          <p:nvPr/>
        </p:nvSpPr>
        <p:spPr>
          <a:xfrm>
            <a:off x="4198499" y="2951468"/>
            <a:ext cx="2714950" cy="1384995"/>
          </a:xfrm>
          <a:prstGeom prst="rect">
            <a:avLst/>
          </a:prstGeom>
          <a:noFill/>
        </p:spPr>
        <p:txBody>
          <a:bodyPr wrap="square">
            <a:spAutoFit/>
          </a:bodyPr>
          <a:lstStyle/>
          <a:p>
            <a:pPr algn="ctr"/>
            <a:r>
              <a:rPr lang="en-GB" sz="1400" b="1" i="1" dirty="0">
                <a:solidFill>
                  <a:srgbClr val="004899"/>
                </a:solidFill>
              </a:rPr>
              <a:t>“Carers Assessment process is shocking. I work for a carers support organisation and some carers I support do not even realise they've had a Carers Assessment”.</a:t>
            </a:r>
          </a:p>
        </p:txBody>
      </p:sp>
    </p:spTree>
    <p:extLst>
      <p:ext uri="{BB962C8B-B14F-4D97-AF65-F5344CB8AC3E}">
        <p14:creationId xmlns:p14="http://schemas.microsoft.com/office/powerpoint/2010/main" val="2087775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19/01/2022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15</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5360555" cy="499337"/>
          </a:xfrm>
        </p:spPr>
        <p:txBody>
          <a:bodyPr>
            <a:noAutofit/>
          </a:bodyPr>
          <a:lstStyle/>
          <a:p>
            <a:r>
              <a:rPr lang="en-GB" sz="3000" dirty="0">
                <a:solidFill>
                  <a:srgbClr val="004899"/>
                </a:solidFill>
              </a:rPr>
              <a:t>Other comments continued</a:t>
            </a:r>
            <a:endParaRPr lang="en-GB" sz="30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2" name="Rectangle 11">
            <a:extLst>
              <a:ext uri="{FF2B5EF4-FFF2-40B4-BE49-F238E27FC236}">
                <a16:creationId xmlns:a16="http://schemas.microsoft.com/office/drawing/2014/main" id="{A4717D0F-8BA8-48F3-A4F4-3CF1DAD7903D}"/>
              </a:ext>
            </a:extLst>
          </p:cNvPr>
          <p:cNvSpPr/>
          <p:nvPr/>
        </p:nvSpPr>
        <p:spPr>
          <a:xfrm>
            <a:off x="192226" y="689207"/>
            <a:ext cx="10109149" cy="584775"/>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en-GB" sz="1600" b="1" dirty="0"/>
              <a:t>Being listened to and understood as a carer, </a:t>
            </a:r>
            <a:r>
              <a:rPr lang="en-GB" sz="1600" dirty="0"/>
              <a:t>being more involved in decisions about care and support, and more awareness and understanding from professionals.</a:t>
            </a:r>
            <a:endParaRPr lang="en-GB" sz="1400" dirty="0"/>
          </a:p>
        </p:txBody>
      </p:sp>
      <p:sp>
        <p:nvSpPr>
          <p:cNvPr id="17" name="TextBox 16">
            <a:extLst>
              <a:ext uri="{FF2B5EF4-FFF2-40B4-BE49-F238E27FC236}">
                <a16:creationId xmlns:a16="http://schemas.microsoft.com/office/drawing/2014/main" id="{6EC995E6-FFA3-467F-9713-ECDAA02D4F51}"/>
              </a:ext>
            </a:extLst>
          </p:cNvPr>
          <p:cNvSpPr txBox="1"/>
          <p:nvPr/>
        </p:nvSpPr>
        <p:spPr>
          <a:xfrm>
            <a:off x="306000" y="1293096"/>
            <a:ext cx="4940801" cy="738664"/>
          </a:xfrm>
          <a:prstGeom prst="rect">
            <a:avLst/>
          </a:prstGeom>
          <a:noFill/>
        </p:spPr>
        <p:txBody>
          <a:bodyPr wrap="square">
            <a:spAutoFit/>
          </a:bodyPr>
          <a:lstStyle/>
          <a:p>
            <a:pPr algn="ctr"/>
            <a:r>
              <a:rPr lang="en-GB" sz="1400" b="1" i="1" dirty="0">
                <a:solidFill>
                  <a:srgbClr val="004899"/>
                </a:solidFill>
              </a:rPr>
              <a:t>“We need to be around the table with decision makers when they are deciding what support should look like for family carers and the family members we care for”.</a:t>
            </a:r>
          </a:p>
        </p:txBody>
      </p:sp>
      <p:sp>
        <p:nvSpPr>
          <p:cNvPr id="18" name="TextBox 17">
            <a:extLst>
              <a:ext uri="{FF2B5EF4-FFF2-40B4-BE49-F238E27FC236}">
                <a16:creationId xmlns:a16="http://schemas.microsoft.com/office/drawing/2014/main" id="{823393B1-D3A4-4C9B-A88B-44479750EA8F}"/>
              </a:ext>
            </a:extLst>
          </p:cNvPr>
          <p:cNvSpPr txBox="1"/>
          <p:nvPr/>
        </p:nvSpPr>
        <p:spPr>
          <a:xfrm>
            <a:off x="5921999" y="1293096"/>
            <a:ext cx="5834571" cy="738664"/>
          </a:xfrm>
          <a:prstGeom prst="rect">
            <a:avLst/>
          </a:prstGeom>
          <a:noFill/>
        </p:spPr>
        <p:txBody>
          <a:bodyPr wrap="square">
            <a:spAutoFit/>
          </a:bodyPr>
          <a:lstStyle/>
          <a:p>
            <a:pPr algn="ctr"/>
            <a:r>
              <a:rPr lang="en-GB" sz="1400" b="1" i="1" dirty="0">
                <a:solidFill>
                  <a:srgbClr val="004899"/>
                </a:solidFill>
              </a:rPr>
              <a:t>“I think services i.e. GPs and other services should understand far more about more severe mental health with lack of insight and the effect it has on the patient and the carer who looks after them”.</a:t>
            </a:r>
          </a:p>
        </p:txBody>
      </p:sp>
      <p:sp>
        <p:nvSpPr>
          <p:cNvPr id="19" name="Rectangle 18">
            <a:extLst>
              <a:ext uri="{FF2B5EF4-FFF2-40B4-BE49-F238E27FC236}">
                <a16:creationId xmlns:a16="http://schemas.microsoft.com/office/drawing/2014/main" id="{87809F89-3D45-45EE-9B8D-BFC9A69D15A9}"/>
              </a:ext>
            </a:extLst>
          </p:cNvPr>
          <p:cNvSpPr/>
          <p:nvPr/>
        </p:nvSpPr>
        <p:spPr>
          <a:xfrm>
            <a:off x="195514" y="2101829"/>
            <a:ext cx="10885286" cy="584775"/>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en-GB" sz="1600" b="1" dirty="0"/>
              <a:t>More respite/breaks needed for carers</a:t>
            </a:r>
            <a:r>
              <a:rPr lang="en-GB" sz="1600" dirty="0"/>
              <a:t> – important to support own health and wellbeing and prevent deteriorating health, particularly for full-time carers.</a:t>
            </a:r>
            <a:endParaRPr lang="en-GB" sz="1400" dirty="0"/>
          </a:p>
        </p:txBody>
      </p:sp>
      <p:sp>
        <p:nvSpPr>
          <p:cNvPr id="21" name="TextBox 20">
            <a:extLst>
              <a:ext uri="{FF2B5EF4-FFF2-40B4-BE49-F238E27FC236}">
                <a16:creationId xmlns:a16="http://schemas.microsoft.com/office/drawing/2014/main" id="{CA31558E-F96A-4A0E-A28D-9004F80BB787}"/>
              </a:ext>
            </a:extLst>
          </p:cNvPr>
          <p:cNvSpPr txBox="1"/>
          <p:nvPr/>
        </p:nvSpPr>
        <p:spPr>
          <a:xfrm>
            <a:off x="335032" y="2757405"/>
            <a:ext cx="4001837" cy="1169551"/>
          </a:xfrm>
          <a:prstGeom prst="rect">
            <a:avLst/>
          </a:prstGeom>
          <a:noFill/>
        </p:spPr>
        <p:txBody>
          <a:bodyPr wrap="square">
            <a:spAutoFit/>
          </a:bodyPr>
          <a:lstStyle/>
          <a:p>
            <a:pPr algn="ctr"/>
            <a:r>
              <a:rPr lang="en-GB" sz="1400" b="1" i="1" dirty="0">
                <a:solidFill>
                  <a:srgbClr val="004899"/>
                </a:solidFill>
              </a:rPr>
              <a:t>“My life revolves around my son and his needs, when you manage a child for that many hours a day with no break or respite... believe me...there is no quality time due to exhaustion and mental health breakdown”.</a:t>
            </a:r>
          </a:p>
        </p:txBody>
      </p:sp>
      <p:sp>
        <p:nvSpPr>
          <p:cNvPr id="22" name="TextBox 21">
            <a:extLst>
              <a:ext uri="{FF2B5EF4-FFF2-40B4-BE49-F238E27FC236}">
                <a16:creationId xmlns:a16="http://schemas.microsoft.com/office/drawing/2014/main" id="{3505226E-AE6E-42FE-9502-0973224C85E8}"/>
              </a:ext>
            </a:extLst>
          </p:cNvPr>
          <p:cNvSpPr txBox="1"/>
          <p:nvPr/>
        </p:nvSpPr>
        <p:spPr>
          <a:xfrm>
            <a:off x="4785523" y="2755527"/>
            <a:ext cx="6684077" cy="1169551"/>
          </a:xfrm>
          <a:prstGeom prst="rect">
            <a:avLst/>
          </a:prstGeom>
          <a:noFill/>
        </p:spPr>
        <p:txBody>
          <a:bodyPr wrap="square">
            <a:spAutoFit/>
          </a:bodyPr>
          <a:lstStyle/>
          <a:p>
            <a:pPr algn="ctr"/>
            <a:r>
              <a:rPr lang="en-GB" sz="1400" b="1" i="1" dirty="0">
                <a:solidFill>
                  <a:srgbClr val="004899"/>
                </a:solidFill>
              </a:rPr>
              <a:t>“Respite is so </a:t>
            </a:r>
            <a:r>
              <a:rPr lang="en-GB" sz="1400" b="1" i="1" dirty="0" err="1">
                <a:solidFill>
                  <a:srgbClr val="004899"/>
                </a:solidFill>
              </a:rPr>
              <a:t>so</a:t>
            </a:r>
            <a:r>
              <a:rPr lang="en-GB" sz="1400" b="1" i="1" dirty="0">
                <a:solidFill>
                  <a:srgbClr val="004899"/>
                </a:solidFill>
              </a:rPr>
              <a:t> key to care long term for someone and be able to take self care seriously. I wasn’t able and am now disabled due to poor health. It’s been a long and stressful road of fighting for support in health social care and education and the benefits system. As a parent carer you spend most of your time emailing, phone calls or chasing professionals, it’s exhausting”.</a:t>
            </a:r>
          </a:p>
        </p:txBody>
      </p:sp>
      <p:sp>
        <p:nvSpPr>
          <p:cNvPr id="23" name="Rectangle 22">
            <a:extLst>
              <a:ext uri="{FF2B5EF4-FFF2-40B4-BE49-F238E27FC236}">
                <a16:creationId xmlns:a16="http://schemas.microsoft.com/office/drawing/2014/main" id="{8E4C30BE-87B1-46E0-816B-C24291BFAD5B}"/>
              </a:ext>
            </a:extLst>
          </p:cNvPr>
          <p:cNvSpPr/>
          <p:nvPr/>
        </p:nvSpPr>
        <p:spPr>
          <a:xfrm>
            <a:off x="306000" y="4015043"/>
            <a:ext cx="10885286" cy="338554"/>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en-GB" sz="1600" b="1" dirty="0"/>
              <a:t>Improved support and understanding from employers</a:t>
            </a:r>
            <a:r>
              <a:rPr lang="en-GB" sz="1600" dirty="0"/>
              <a:t> – including greater flexibility and rights for carers.</a:t>
            </a:r>
            <a:endParaRPr lang="en-GB" sz="1400" dirty="0"/>
          </a:p>
        </p:txBody>
      </p:sp>
      <p:sp>
        <p:nvSpPr>
          <p:cNvPr id="25" name="TextBox 24">
            <a:extLst>
              <a:ext uri="{FF2B5EF4-FFF2-40B4-BE49-F238E27FC236}">
                <a16:creationId xmlns:a16="http://schemas.microsoft.com/office/drawing/2014/main" id="{E8415619-0837-430E-A300-32D03870432D}"/>
              </a:ext>
            </a:extLst>
          </p:cNvPr>
          <p:cNvSpPr txBox="1"/>
          <p:nvPr/>
        </p:nvSpPr>
        <p:spPr>
          <a:xfrm>
            <a:off x="794790" y="4422520"/>
            <a:ext cx="10254420" cy="738664"/>
          </a:xfrm>
          <a:prstGeom prst="rect">
            <a:avLst/>
          </a:prstGeom>
          <a:noFill/>
        </p:spPr>
        <p:txBody>
          <a:bodyPr wrap="square">
            <a:spAutoFit/>
          </a:bodyPr>
          <a:lstStyle/>
          <a:p>
            <a:pPr algn="ctr"/>
            <a:r>
              <a:rPr lang="en-GB" sz="1400" b="1" i="1" dirty="0">
                <a:solidFill>
                  <a:srgbClr val="004899"/>
                </a:solidFill>
              </a:rPr>
              <a:t>“More rights for carers to take time off work or get paid leave and flexible hours. My last employer was not helpful in allowing me to take a slightly longer lunch break so I could check on my mum during the day...When I had to shield to protect her this was initially allowed but after 2 weeks I received a letter through my door saying I no longer had a job”.</a:t>
            </a:r>
          </a:p>
        </p:txBody>
      </p:sp>
      <p:sp>
        <p:nvSpPr>
          <p:cNvPr id="26" name="Rectangle 25">
            <a:extLst>
              <a:ext uri="{FF2B5EF4-FFF2-40B4-BE49-F238E27FC236}">
                <a16:creationId xmlns:a16="http://schemas.microsoft.com/office/drawing/2014/main" id="{0EEE2959-FA05-4233-A468-D51C3A043372}"/>
              </a:ext>
            </a:extLst>
          </p:cNvPr>
          <p:cNvSpPr/>
          <p:nvPr/>
        </p:nvSpPr>
        <p:spPr>
          <a:xfrm>
            <a:off x="306000" y="5281786"/>
            <a:ext cx="10885286" cy="338554"/>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en-GB" sz="1600" b="1" dirty="0"/>
              <a:t>More opportunities for peer support</a:t>
            </a:r>
            <a:r>
              <a:rPr lang="en-GB" sz="1600" dirty="0"/>
              <a:t> or local support groups to have someone to talk to. </a:t>
            </a:r>
            <a:endParaRPr lang="en-GB" sz="1400" dirty="0"/>
          </a:p>
        </p:txBody>
      </p:sp>
      <p:sp>
        <p:nvSpPr>
          <p:cNvPr id="27" name="TextBox 26">
            <a:extLst>
              <a:ext uri="{FF2B5EF4-FFF2-40B4-BE49-F238E27FC236}">
                <a16:creationId xmlns:a16="http://schemas.microsoft.com/office/drawing/2014/main" id="{BE91F3B7-B995-42A0-94F5-AF92828BCAB0}"/>
              </a:ext>
            </a:extLst>
          </p:cNvPr>
          <p:cNvSpPr txBox="1"/>
          <p:nvPr/>
        </p:nvSpPr>
        <p:spPr>
          <a:xfrm>
            <a:off x="1053812" y="5701802"/>
            <a:ext cx="9457434" cy="738664"/>
          </a:xfrm>
          <a:prstGeom prst="rect">
            <a:avLst/>
          </a:prstGeom>
          <a:noFill/>
        </p:spPr>
        <p:txBody>
          <a:bodyPr wrap="square">
            <a:spAutoFit/>
          </a:bodyPr>
          <a:lstStyle/>
          <a:p>
            <a:pPr algn="ctr"/>
            <a:r>
              <a:rPr lang="en-GB" sz="1400" b="1" i="1" dirty="0">
                <a:solidFill>
                  <a:srgbClr val="004899"/>
                </a:solidFill>
              </a:rPr>
              <a:t>“I feel it's very important for carers to have opportunities to meet and support each other. Whilst I'm lucky to have a network around me, many carers do not have this resource or are unwilling to 'burden' friends and family, but gain great benefit from meeting other carers, sharing experiences/strategies and support”.</a:t>
            </a:r>
          </a:p>
        </p:txBody>
      </p:sp>
    </p:spTree>
    <p:extLst>
      <p:ext uri="{BB962C8B-B14F-4D97-AF65-F5344CB8AC3E}">
        <p14:creationId xmlns:p14="http://schemas.microsoft.com/office/powerpoint/2010/main" val="943063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4599-40A3-7B43-9107-F9DFC389D442}"/>
              </a:ext>
            </a:extLst>
          </p:cNvPr>
          <p:cNvSpPr>
            <a:spLocks noGrp="1"/>
          </p:cNvSpPr>
          <p:nvPr>
            <p:ph type="title"/>
          </p:nvPr>
        </p:nvSpPr>
        <p:spPr>
          <a:xfrm>
            <a:off x="5018246" y="2628900"/>
            <a:ext cx="6864625" cy="1600200"/>
          </a:xfrm>
        </p:spPr>
        <p:txBody>
          <a:bodyPr>
            <a:normAutofit/>
          </a:bodyPr>
          <a:lstStyle/>
          <a:p>
            <a:r>
              <a:rPr lang="en-GB" sz="4400" dirty="0"/>
              <a:t>Young carers survey</a:t>
            </a:r>
            <a:br>
              <a:rPr lang="en-GB" sz="4400" dirty="0"/>
            </a:br>
            <a:r>
              <a:rPr lang="en-GB" sz="4400" b="0" dirty="0"/>
              <a:t>Key findings</a:t>
            </a:r>
          </a:p>
        </p:txBody>
      </p:sp>
    </p:spTree>
    <p:extLst>
      <p:ext uri="{BB962C8B-B14F-4D97-AF65-F5344CB8AC3E}">
        <p14:creationId xmlns:p14="http://schemas.microsoft.com/office/powerpoint/2010/main" val="3440097271"/>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60B2A5-7D25-4EFB-8691-668AB5BA651F}" type="datetime1">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19/01/2022</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   </a:t>
            </a:r>
            <a:fld id="{5898CC38-F149-5B45-A1B4-290B41364A0C}" type="slidenum">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Survey respondents</a:t>
            </a:r>
            <a:endParaRPr lang="en-GB" sz="3000" dirty="0"/>
          </a:p>
        </p:txBody>
      </p:sp>
      <p:sp>
        <p:nvSpPr>
          <p:cNvPr id="22" name="Rectangle 21">
            <a:extLst>
              <a:ext uri="{FF2B5EF4-FFF2-40B4-BE49-F238E27FC236}">
                <a16:creationId xmlns:a16="http://schemas.microsoft.com/office/drawing/2014/main" id="{9B7947A0-331E-48EF-A3B1-225025A1D86F}"/>
              </a:ext>
            </a:extLst>
          </p:cNvPr>
          <p:cNvSpPr/>
          <p:nvPr/>
        </p:nvSpPr>
        <p:spPr>
          <a:xfrm>
            <a:off x="195514" y="837041"/>
            <a:ext cx="4835978" cy="461665"/>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a:ea typeface="+mn-ea"/>
                <a:cs typeface="+mn-cs"/>
              </a:rPr>
              <a:t>72</a:t>
            </a:r>
            <a:r>
              <a:rPr kumimoji="0" lang="en-GB" sz="2000" b="1"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responses were received in total.</a:t>
            </a:r>
          </a:p>
        </p:txBody>
      </p:sp>
      <p:sp>
        <p:nvSpPr>
          <p:cNvPr id="35" name="TextBox 34">
            <a:extLst>
              <a:ext uri="{FF2B5EF4-FFF2-40B4-BE49-F238E27FC236}">
                <a16:creationId xmlns:a16="http://schemas.microsoft.com/office/drawing/2014/main" id="{FDAF2362-65C7-43E2-9243-97EB007ADB1D}"/>
              </a:ext>
            </a:extLst>
          </p:cNvPr>
          <p:cNvSpPr txBox="1"/>
          <p:nvPr/>
        </p:nvSpPr>
        <p:spPr>
          <a:xfrm>
            <a:off x="337153" y="1657844"/>
            <a:ext cx="2058177"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a:ea typeface="+mn-ea"/>
                <a:cs typeface="+mn-cs"/>
              </a:rPr>
              <a:t>Age breakdown</a:t>
            </a:r>
            <a:endPar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40" name="Rectangle 39">
            <a:extLst>
              <a:ext uri="{FF2B5EF4-FFF2-40B4-BE49-F238E27FC236}">
                <a16:creationId xmlns:a16="http://schemas.microsoft.com/office/drawing/2014/main" id="{612D49C1-A52C-4C9D-B54B-058F176586DD}"/>
              </a:ext>
            </a:extLst>
          </p:cNvPr>
          <p:cNvSpPr/>
          <p:nvPr/>
        </p:nvSpPr>
        <p:spPr>
          <a:xfrm>
            <a:off x="5168348" y="1610138"/>
            <a:ext cx="6823355" cy="482026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49" name="TextBox 48">
            <a:extLst>
              <a:ext uri="{FF2B5EF4-FFF2-40B4-BE49-F238E27FC236}">
                <a16:creationId xmlns:a16="http://schemas.microsoft.com/office/drawing/2014/main" id="{58BC43CF-2CE8-43AB-81D4-F61733EAD621}"/>
              </a:ext>
            </a:extLst>
          </p:cNvPr>
          <p:cNvSpPr txBox="1"/>
          <p:nvPr/>
        </p:nvSpPr>
        <p:spPr>
          <a:xfrm>
            <a:off x="5296717" y="1657844"/>
            <a:ext cx="2368587"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a:ea typeface="+mn-ea"/>
                <a:cs typeface="+mn-cs"/>
              </a:rPr>
              <a:t>District breakdown</a:t>
            </a:r>
          </a:p>
        </p:txBody>
      </p:sp>
      <p:sp>
        <p:nvSpPr>
          <p:cNvPr id="19" name="TextBox 18">
            <a:extLst>
              <a:ext uri="{FF2B5EF4-FFF2-40B4-BE49-F238E27FC236}">
                <a16:creationId xmlns:a16="http://schemas.microsoft.com/office/drawing/2014/main" id="{BF4F2C46-5344-423D-A8AE-8B21D88C6C21}"/>
              </a:ext>
            </a:extLst>
          </p:cNvPr>
          <p:cNvSpPr txBox="1"/>
          <p:nvPr/>
        </p:nvSpPr>
        <p:spPr>
          <a:xfrm>
            <a:off x="5296717" y="2027176"/>
            <a:ext cx="6549645" cy="882293"/>
          </a:xfrm>
          <a:prstGeom prst="rect">
            <a:avLst/>
          </a:prstGeom>
          <a:noFill/>
        </p:spPr>
        <p:txBody>
          <a:bodyPr wrap="square">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Most of the respondents were from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Harlow (21%)</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and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Colchester (17%), </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followed by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Basildon</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(14%). </a:t>
            </a:r>
          </a:p>
          <a:p>
            <a:pPr marL="0" marR="0" lvl="0" indent="0" algn="l" defTabSz="914400" rtl="0" eaLnBrk="1" fontAlgn="auto" latinLnBrk="0" hangingPunct="1">
              <a:lnSpc>
                <a:spcPct val="100000"/>
              </a:lnSpc>
              <a:spcBef>
                <a:spcPts val="40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23" name="Rectangle 22">
            <a:extLst>
              <a:ext uri="{FF2B5EF4-FFF2-40B4-BE49-F238E27FC236}">
                <a16:creationId xmlns:a16="http://schemas.microsoft.com/office/drawing/2014/main" id="{3D03FF40-0C53-4E2D-9B2E-C70BDF01B1C5}"/>
              </a:ext>
            </a:extLst>
          </p:cNvPr>
          <p:cNvSpPr/>
          <p:nvPr/>
        </p:nvSpPr>
        <p:spPr>
          <a:xfrm>
            <a:off x="6517392" y="329209"/>
            <a:ext cx="4477008" cy="1015663"/>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Arial" panose="020B0604020202020204"/>
                <a:ea typeface="+mn-ea"/>
                <a:cs typeface="+mn-cs"/>
              </a:rPr>
              <a:t>Majority of respondents were female.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Arial" panose="020B0604020202020204"/>
                <a:ea typeface="+mn-ea"/>
                <a:cs typeface="+mn-cs"/>
              </a:rPr>
              <a:t>59%</a:t>
            </a:r>
            <a:r>
              <a:rPr kumimoji="0" lang="en-GB" sz="2000" b="0"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n-GB" sz="2000" b="1" i="0" u="none" strike="noStrike" kern="1200" cap="none" spc="0" normalizeH="0" baseline="0" noProof="0" dirty="0">
                <a:ln>
                  <a:noFill/>
                </a:ln>
                <a:solidFill>
                  <a:prstClr val="black"/>
                </a:solidFill>
                <a:effectLst/>
                <a:uLnTx/>
                <a:uFillTx/>
                <a:latin typeface="Arial" panose="020B0604020202020204"/>
                <a:ea typeface="+mn-ea"/>
                <a:cs typeface="+mn-cs"/>
              </a:rPr>
              <a:t>female</a:t>
            </a:r>
            <a:r>
              <a:rPr kumimoji="0" lang="en-GB" sz="2000" b="0" i="0" u="none" strike="noStrike" kern="1200" cap="none" spc="0" normalizeH="0" baseline="0" noProof="0" dirty="0">
                <a:ln>
                  <a:noFill/>
                </a:ln>
                <a:solidFill>
                  <a:prstClr val="black"/>
                </a:solidFill>
                <a:effectLst/>
                <a:uLnTx/>
                <a:uFillTx/>
                <a:latin typeface="Arial" panose="020B0604020202020204"/>
                <a:ea typeface="+mn-ea"/>
                <a:cs typeface="+mn-cs"/>
              </a:rPr>
              <a:t> and </a:t>
            </a:r>
            <a:r>
              <a:rPr kumimoji="0" lang="en-GB" sz="2000" b="1" i="0" u="none" strike="noStrike" kern="1200" cap="none" spc="0" normalizeH="0" baseline="0" noProof="0" dirty="0">
                <a:ln>
                  <a:noFill/>
                </a:ln>
                <a:solidFill>
                  <a:prstClr val="black"/>
                </a:solidFill>
                <a:effectLst/>
                <a:uLnTx/>
                <a:uFillTx/>
                <a:latin typeface="Arial" panose="020B0604020202020204"/>
                <a:ea typeface="+mn-ea"/>
                <a:cs typeface="+mn-cs"/>
              </a:rPr>
              <a:t>38%</a:t>
            </a:r>
            <a:r>
              <a:rPr kumimoji="0" lang="en-GB" sz="2000" b="0"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n-GB" sz="2000" b="1" i="0" u="none" strike="noStrike" kern="1200" cap="none" spc="0" normalizeH="0" baseline="0" noProof="0" dirty="0">
                <a:ln>
                  <a:noFill/>
                </a:ln>
                <a:solidFill>
                  <a:prstClr val="black"/>
                </a:solidFill>
                <a:effectLst/>
                <a:uLnTx/>
                <a:uFillTx/>
                <a:latin typeface="Arial" panose="020B0604020202020204"/>
                <a:ea typeface="+mn-ea"/>
                <a:cs typeface="+mn-cs"/>
              </a:rPr>
              <a:t>male</a:t>
            </a:r>
            <a:r>
              <a:rPr kumimoji="0" lang="en-GB" sz="2000" b="0" i="0" u="none" strike="noStrike" kern="1200" cap="none" spc="0" normalizeH="0" baseline="0" noProof="0" dirty="0">
                <a:ln>
                  <a:noFill/>
                </a:ln>
                <a:solidFill>
                  <a:prstClr val="black"/>
                </a:solidFill>
                <a:effectLst/>
                <a:uLnTx/>
                <a:uFillTx/>
                <a:latin typeface="Arial" panose="020B060402020202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Arial" panose="020B0604020202020204"/>
                <a:ea typeface="+mn-ea"/>
                <a:cs typeface="+mn-cs"/>
              </a:rPr>
              <a:t>2%</a:t>
            </a:r>
            <a:r>
              <a:rPr kumimoji="0" lang="en-GB" sz="2000" b="0"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n-GB" sz="2000" b="1" i="0" u="none" strike="noStrike" kern="1200" cap="none" spc="0" normalizeH="0" baseline="0" noProof="0" dirty="0">
                <a:ln>
                  <a:noFill/>
                </a:ln>
                <a:solidFill>
                  <a:prstClr val="black"/>
                </a:solidFill>
                <a:effectLst/>
                <a:uLnTx/>
                <a:uFillTx/>
                <a:latin typeface="Arial" panose="020B0604020202020204"/>
                <a:ea typeface="+mn-ea"/>
                <a:cs typeface="+mn-cs"/>
              </a:rPr>
              <a:t>other/did not disclose</a:t>
            </a:r>
            <a:r>
              <a:rPr kumimoji="0" lang="en-GB" sz="2000" b="0" i="0" u="none" strike="noStrike" kern="1200" cap="none" spc="0" normalizeH="0" baseline="0" noProof="0" dirty="0">
                <a:ln>
                  <a:noFill/>
                </a:ln>
                <a:solidFill>
                  <a:prstClr val="black"/>
                </a:solidFill>
                <a:effectLst/>
                <a:uLnTx/>
                <a:uFillTx/>
                <a:latin typeface="Arial" panose="020B0604020202020204"/>
                <a:ea typeface="+mn-ea"/>
                <a:cs typeface="+mn-cs"/>
              </a:rPr>
              <a:t>.</a:t>
            </a:r>
          </a:p>
        </p:txBody>
      </p:sp>
      <p:sp>
        <p:nvSpPr>
          <p:cNvPr id="24" name="Rectangle 23">
            <a:extLst>
              <a:ext uri="{FF2B5EF4-FFF2-40B4-BE49-F238E27FC236}">
                <a16:creationId xmlns:a16="http://schemas.microsoft.com/office/drawing/2014/main" id="{8387C69C-2F9A-4C11-A201-EB1574F15D3A}"/>
              </a:ext>
            </a:extLst>
          </p:cNvPr>
          <p:cNvSpPr/>
          <p:nvPr/>
        </p:nvSpPr>
        <p:spPr>
          <a:xfrm>
            <a:off x="306001" y="1610139"/>
            <a:ext cx="4725491" cy="482026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5" name="TextBox 24">
            <a:extLst>
              <a:ext uri="{FF2B5EF4-FFF2-40B4-BE49-F238E27FC236}">
                <a16:creationId xmlns:a16="http://schemas.microsoft.com/office/drawing/2014/main" id="{8C3CEEDE-9832-483E-AA27-CF2C9B09AAA5}"/>
              </a:ext>
            </a:extLst>
          </p:cNvPr>
          <p:cNvSpPr txBox="1"/>
          <p:nvPr/>
        </p:nvSpPr>
        <p:spPr>
          <a:xfrm>
            <a:off x="347771" y="2065773"/>
            <a:ext cx="3800303"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Majority of responders were either aged between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8-10 (43%) </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or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11-15 (43%)</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a:t>
            </a:r>
          </a:p>
        </p:txBody>
      </p:sp>
      <p:sp>
        <p:nvSpPr>
          <p:cNvPr id="26" name="Rectangle 25">
            <a:extLst>
              <a:ext uri="{FF2B5EF4-FFF2-40B4-BE49-F238E27FC236}">
                <a16:creationId xmlns:a16="http://schemas.microsoft.com/office/drawing/2014/main" id="{8EAC9911-2092-4EF8-8BF2-10E2002AF6C3}"/>
              </a:ext>
            </a:extLst>
          </p:cNvPr>
          <p:cNvSpPr/>
          <p:nvPr/>
        </p:nvSpPr>
        <p:spPr>
          <a:xfrm>
            <a:off x="5159861" y="251952"/>
            <a:ext cx="6823355" cy="112974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27" name="Graphic 26" descr="Gender with solid fill">
            <a:extLst>
              <a:ext uri="{FF2B5EF4-FFF2-40B4-BE49-F238E27FC236}">
                <a16:creationId xmlns:a16="http://schemas.microsoft.com/office/drawing/2014/main" id="{2EE1C4BA-482B-4CC3-91A1-CBC63D4F5FB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27492" y="370788"/>
            <a:ext cx="1070397" cy="1070397"/>
          </a:xfrm>
          <a:prstGeom prst="rect">
            <a:avLst/>
          </a:prstGeom>
        </p:spPr>
      </p:pic>
      <p:pic>
        <p:nvPicPr>
          <p:cNvPr id="30" name="Picture 29" descr="Icon&#10;&#10;Description automatically generated">
            <a:extLst>
              <a:ext uri="{FF2B5EF4-FFF2-40B4-BE49-F238E27FC236}">
                <a16:creationId xmlns:a16="http://schemas.microsoft.com/office/drawing/2014/main" id="{BF85F202-781D-41B8-BFFA-1FD570DB8429}"/>
              </a:ext>
            </a:extLst>
          </p:cNvPr>
          <p:cNvPicPr>
            <a:picLocks noChangeAspect="1"/>
          </p:cNvPicPr>
          <p:nvPr/>
        </p:nvPicPr>
        <p:blipFill>
          <a:blip r:embed="rId5"/>
          <a:stretch>
            <a:fillRect/>
          </a:stretch>
        </p:blipFill>
        <p:spPr>
          <a:xfrm>
            <a:off x="4145941" y="1646574"/>
            <a:ext cx="852869" cy="852869"/>
          </a:xfrm>
          <a:prstGeom prst="rect">
            <a:avLst/>
          </a:prstGeom>
        </p:spPr>
      </p:pic>
      <p:graphicFrame>
        <p:nvGraphicFramePr>
          <p:cNvPr id="18" name="Chart 17">
            <a:extLst>
              <a:ext uri="{FF2B5EF4-FFF2-40B4-BE49-F238E27FC236}">
                <a16:creationId xmlns:a16="http://schemas.microsoft.com/office/drawing/2014/main" id="{E057E558-BB3D-47B6-8086-82ABA92B8022}"/>
              </a:ext>
            </a:extLst>
          </p:cNvPr>
          <p:cNvGraphicFramePr>
            <a:graphicFrameLocks/>
          </p:cNvGraphicFramePr>
          <p:nvPr/>
        </p:nvGraphicFramePr>
        <p:xfrm>
          <a:off x="337153" y="2675453"/>
          <a:ext cx="4592240" cy="319848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8" name="Chart 27">
            <a:extLst>
              <a:ext uri="{FF2B5EF4-FFF2-40B4-BE49-F238E27FC236}">
                <a16:creationId xmlns:a16="http://schemas.microsoft.com/office/drawing/2014/main" id="{B794F2DF-0F79-4C5A-BC00-DEEB92EEFCAF}"/>
              </a:ext>
            </a:extLst>
          </p:cNvPr>
          <p:cNvGraphicFramePr>
            <a:graphicFrameLocks/>
          </p:cNvGraphicFramePr>
          <p:nvPr>
            <p:extLst>
              <p:ext uri="{D42A27DB-BD31-4B8C-83A1-F6EECF244321}">
                <p14:modId xmlns:p14="http://schemas.microsoft.com/office/powerpoint/2010/main" val="3284946381"/>
              </p:ext>
            </p:extLst>
          </p:nvPr>
        </p:nvGraphicFramePr>
        <p:xfrm>
          <a:off x="5168348" y="2650547"/>
          <a:ext cx="6686499" cy="3576081"/>
        </p:xfrm>
        <a:graphic>
          <a:graphicData uri="http://schemas.openxmlformats.org/drawingml/2006/chart">
            <c:chart xmlns:c="http://schemas.openxmlformats.org/drawingml/2006/chart" xmlns:r="http://schemas.openxmlformats.org/officeDocument/2006/relationships" r:id="rId7"/>
          </a:graphicData>
        </a:graphic>
      </p:graphicFrame>
      <p:sp>
        <p:nvSpPr>
          <p:cNvPr id="2" name="TextBox 1">
            <a:extLst>
              <a:ext uri="{FF2B5EF4-FFF2-40B4-BE49-F238E27FC236}">
                <a16:creationId xmlns:a16="http://schemas.microsoft.com/office/drawing/2014/main" id="{DC227C79-6803-4A9C-951F-EEC8320496A2}"/>
              </a:ext>
            </a:extLst>
          </p:cNvPr>
          <p:cNvSpPr txBox="1"/>
          <p:nvPr/>
        </p:nvSpPr>
        <p:spPr>
          <a:xfrm>
            <a:off x="5227492" y="6090666"/>
            <a:ext cx="20121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71] </a:t>
            </a:r>
          </a:p>
        </p:txBody>
      </p:sp>
      <p:sp>
        <p:nvSpPr>
          <p:cNvPr id="29" name="TextBox 28">
            <a:extLst>
              <a:ext uri="{FF2B5EF4-FFF2-40B4-BE49-F238E27FC236}">
                <a16:creationId xmlns:a16="http://schemas.microsoft.com/office/drawing/2014/main" id="{5CC7008F-B1BF-4323-BE6B-B250E5079226}"/>
              </a:ext>
            </a:extLst>
          </p:cNvPr>
          <p:cNvSpPr txBox="1"/>
          <p:nvPr/>
        </p:nvSpPr>
        <p:spPr>
          <a:xfrm>
            <a:off x="383220" y="6095501"/>
            <a:ext cx="20121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70] </a:t>
            </a:r>
          </a:p>
        </p:txBody>
      </p:sp>
    </p:spTree>
    <p:extLst>
      <p:ext uri="{BB962C8B-B14F-4D97-AF65-F5344CB8AC3E}">
        <p14:creationId xmlns:p14="http://schemas.microsoft.com/office/powerpoint/2010/main" val="3735661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60B2A5-7D25-4EFB-8691-668AB5BA651F}" type="datetime1">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19/01/2022</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   </a:t>
            </a:r>
            <a:fld id="{5898CC38-F149-5B45-A1B4-290B41364A0C}" type="slidenum">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Survey respondents</a:t>
            </a:r>
            <a:endParaRPr lang="en-GB" sz="3000" dirty="0"/>
          </a:p>
        </p:txBody>
      </p:sp>
      <p:sp>
        <p:nvSpPr>
          <p:cNvPr id="35" name="TextBox 34">
            <a:extLst>
              <a:ext uri="{FF2B5EF4-FFF2-40B4-BE49-F238E27FC236}">
                <a16:creationId xmlns:a16="http://schemas.microsoft.com/office/drawing/2014/main" id="{FDAF2362-65C7-43E2-9243-97EB007ADB1D}"/>
              </a:ext>
            </a:extLst>
          </p:cNvPr>
          <p:cNvSpPr txBox="1"/>
          <p:nvPr/>
        </p:nvSpPr>
        <p:spPr>
          <a:xfrm>
            <a:off x="345638" y="822087"/>
            <a:ext cx="4583755"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Do you consider yourself to have a health condition, disability or impairment?</a:t>
            </a:r>
            <a:endParaRPr kumimoji="0" lang="en-GB"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40" name="Rectangle 39">
            <a:extLst>
              <a:ext uri="{FF2B5EF4-FFF2-40B4-BE49-F238E27FC236}">
                <a16:creationId xmlns:a16="http://schemas.microsoft.com/office/drawing/2014/main" id="{612D49C1-A52C-4C9D-B54B-058F176586DD}"/>
              </a:ext>
            </a:extLst>
          </p:cNvPr>
          <p:cNvSpPr/>
          <p:nvPr/>
        </p:nvSpPr>
        <p:spPr>
          <a:xfrm>
            <a:off x="5168348" y="3428999"/>
            <a:ext cx="6823355" cy="300139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49" name="TextBox 48">
            <a:extLst>
              <a:ext uri="{FF2B5EF4-FFF2-40B4-BE49-F238E27FC236}">
                <a16:creationId xmlns:a16="http://schemas.microsoft.com/office/drawing/2014/main" id="{58BC43CF-2CE8-43AB-81D4-F61733EAD621}"/>
              </a:ext>
            </a:extLst>
          </p:cNvPr>
          <p:cNvSpPr txBox="1"/>
          <p:nvPr/>
        </p:nvSpPr>
        <p:spPr>
          <a:xfrm>
            <a:off x="5177001" y="3467909"/>
            <a:ext cx="4210562"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Do you receive free school meals?</a:t>
            </a:r>
          </a:p>
        </p:txBody>
      </p:sp>
      <p:sp>
        <p:nvSpPr>
          <p:cNvPr id="19" name="TextBox 18">
            <a:extLst>
              <a:ext uri="{FF2B5EF4-FFF2-40B4-BE49-F238E27FC236}">
                <a16:creationId xmlns:a16="http://schemas.microsoft.com/office/drawing/2014/main" id="{BF4F2C46-5344-423D-A8AE-8B21D88C6C21}"/>
              </a:ext>
            </a:extLst>
          </p:cNvPr>
          <p:cNvSpPr txBox="1"/>
          <p:nvPr/>
        </p:nvSpPr>
        <p:spPr>
          <a:xfrm>
            <a:off x="5243632" y="4144868"/>
            <a:ext cx="2248064"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Almost half of respondents receive free school meals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(47%)</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while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43%</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do not and the remaining are unsure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(10%)</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a:t>
            </a:r>
            <a:endPar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23" name="Rectangle 22">
            <a:extLst>
              <a:ext uri="{FF2B5EF4-FFF2-40B4-BE49-F238E27FC236}">
                <a16:creationId xmlns:a16="http://schemas.microsoft.com/office/drawing/2014/main" id="{3D03FF40-0C53-4E2D-9B2E-C70BDF01B1C5}"/>
              </a:ext>
            </a:extLst>
          </p:cNvPr>
          <p:cNvSpPr/>
          <p:nvPr/>
        </p:nvSpPr>
        <p:spPr>
          <a:xfrm>
            <a:off x="5168348" y="286130"/>
            <a:ext cx="5482235" cy="338554"/>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What type of school/college/work do you attend?</a:t>
            </a:r>
            <a:endPar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4" name="Rectangle 23">
            <a:extLst>
              <a:ext uri="{FF2B5EF4-FFF2-40B4-BE49-F238E27FC236}">
                <a16:creationId xmlns:a16="http://schemas.microsoft.com/office/drawing/2014/main" id="{8387C69C-2F9A-4C11-A201-EB1574F15D3A}"/>
              </a:ext>
            </a:extLst>
          </p:cNvPr>
          <p:cNvSpPr/>
          <p:nvPr/>
        </p:nvSpPr>
        <p:spPr>
          <a:xfrm>
            <a:off x="306001" y="801455"/>
            <a:ext cx="4725491" cy="562894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5" name="TextBox 24">
            <a:extLst>
              <a:ext uri="{FF2B5EF4-FFF2-40B4-BE49-F238E27FC236}">
                <a16:creationId xmlns:a16="http://schemas.microsoft.com/office/drawing/2014/main" id="{8C3CEEDE-9832-483E-AA27-CF2C9B09AAA5}"/>
              </a:ext>
            </a:extLst>
          </p:cNvPr>
          <p:cNvSpPr txBox="1"/>
          <p:nvPr/>
        </p:nvSpPr>
        <p:spPr>
          <a:xfrm>
            <a:off x="345638" y="1416382"/>
            <a:ext cx="4685854"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Majority of respondents said they had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no impairments (45%)</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with</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 18% </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ticking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prefer not to say </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and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18% </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ticking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autism spectrum disorder</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Other conditions mentioned were ADHD, asthma and epilepsy.</a:t>
            </a:r>
          </a:p>
        </p:txBody>
      </p:sp>
      <p:sp>
        <p:nvSpPr>
          <p:cNvPr id="26" name="Rectangle 25">
            <a:extLst>
              <a:ext uri="{FF2B5EF4-FFF2-40B4-BE49-F238E27FC236}">
                <a16:creationId xmlns:a16="http://schemas.microsoft.com/office/drawing/2014/main" id="{8EAC9911-2092-4EF8-8BF2-10E2002AF6C3}"/>
              </a:ext>
            </a:extLst>
          </p:cNvPr>
          <p:cNvSpPr/>
          <p:nvPr/>
        </p:nvSpPr>
        <p:spPr>
          <a:xfrm>
            <a:off x="5159861" y="266398"/>
            <a:ext cx="6823355" cy="300139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4" name="TextBox 13">
            <a:extLst>
              <a:ext uri="{FF2B5EF4-FFF2-40B4-BE49-F238E27FC236}">
                <a16:creationId xmlns:a16="http://schemas.microsoft.com/office/drawing/2014/main" id="{02D0485F-2DCE-4555-9D6C-C25F54DD87BD}"/>
              </a:ext>
            </a:extLst>
          </p:cNvPr>
          <p:cNvSpPr txBox="1"/>
          <p:nvPr/>
        </p:nvSpPr>
        <p:spPr>
          <a:xfrm>
            <a:off x="5215586" y="6081009"/>
            <a:ext cx="20121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71] </a:t>
            </a:r>
          </a:p>
        </p:txBody>
      </p:sp>
      <p:sp>
        <p:nvSpPr>
          <p:cNvPr id="15" name="TextBox 14">
            <a:extLst>
              <a:ext uri="{FF2B5EF4-FFF2-40B4-BE49-F238E27FC236}">
                <a16:creationId xmlns:a16="http://schemas.microsoft.com/office/drawing/2014/main" id="{A6BCE20F-C9E1-4C83-B439-1F09269E774B}"/>
              </a:ext>
            </a:extLst>
          </p:cNvPr>
          <p:cNvSpPr txBox="1"/>
          <p:nvPr/>
        </p:nvSpPr>
        <p:spPr>
          <a:xfrm>
            <a:off x="10681562" y="2916849"/>
            <a:ext cx="133082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72] </a:t>
            </a:r>
          </a:p>
        </p:txBody>
      </p:sp>
      <p:sp>
        <p:nvSpPr>
          <p:cNvPr id="16" name="TextBox 15">
            <a:extLst>
              <a:ext uri="{FF2B5EF4-FFF2-40B4-BE49-F238E27FC236}">
                <a16:creationId xmlns:a16="http://schemas.microsoft.com/office/drawing/2014/main" id="{8411CA3A-1401-424E-BBED-E522823E826E}"/>
              </a:ext>
            </a:extLst>
          </p:cNvPr>
          <p:cNvSpPr txBox="1"/>
          <p:nvPr/>
        </p:nvSpPr>
        <p:spPr>
          <a:xfrm>
            <a:off x="345638" y="6095501"/>
            <a:ext cx="20121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65] </a:t>
            </a:r>
          </a:p>
        </p:txBody>
      </p:sp>
      <p:graphicFrame>
        <p:nvGraphicFramePr>
          <p:cNvPr id="18" name="Chart 17">
            <a:extLst>
              <a:ext uri="{FF2B5EF4-FFF2-40B4-BE49-F238E27FC236}">
                <a16:creationId xmlns:a16="http://schemas.microsoft.com/office/drawing/2014/main" id="{8F8F9AB3-D713-41A5-9609-7DC39B7408B5}"/>
              </a:ext>
            </a:extLst>
          </p:cNvPr>
          <p:cNvGraphicFramePr>
            <a:graphicFrameLocks/>
          </p:cNvGraphicFramePr>
          <p:nvPr>
            <p:extLst>
              <p:ext uri="{D42A27DB-BD31-4B8C-83A1-F6EECF244321}">
                <p14:modId xmlns:p14="http://schemas.microsoft.com/office/powerpoint/2010/main" val="1239869836"/>
              </p:ext>
            </p:extLst>
          </p:nvPr>
        </p:nvGraphicFramePr>
        <p:xfrm>
          <a:off x="273261" y="2749341"/>
          <a:ext cx="4710101" cy="34337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a:extLst>
              <a:ext uri="{FF2B5EF4-FFF2-40B4-BE49-F238E27FC236}">
                <a16:creationId xmlns:a16="http://schemas.microsoft.com/office/drawing/2014/main" id="{A8BA97E6-CE69-4518-971D-6599D9A28E13}"/>
              </a:ext>
            </a:extLst>
          </p:cNvPr>
          <p:cNvGraphicFramePr>
            <a:graphicFrameLocks/>
          </p:cNvGraphicFramePr>
          <p:nvPr/>
        </p:nvGraphicFramePr>
        <p:xfrm>
          <a:off x="5177001" y="721117"/>
          <a:ext cx="4453503" cy="2521253"/>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F8BA9DC7-11F2-474D-B232-DCC187F99BD5}"/>
              </a:ext>
            </a:extLst>
          </p:cNvPr>
          <p:cNvSpPr txBox="1"/>
          <p:nvPr/>
        </p:nvSpPr>
        <p:spPr>
          <a:xfrm>
            <a:off x="9630504" y="982267"/>
            <a:ext cx="2381884"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Most of the respondents are in education.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47%</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are in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primary school</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 43% </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in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secondary school </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and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6%</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in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college</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a:t>
            </a:r>
          </a:p>
        </p:txBody>
      </p:sp>
      <p:graphicFrame>
        <p:nvGraphicFramePr>
          <p:cNvPr id="27" name="Chart 26">
            <a:extLst>
              <a:ext uri="{FF2B5EF4-FFF2-40B4-BE49-F238E27FC236}">
                <a16:creationId xmlns:a16="http://schemas.microsoft.com/office/drawing/2014/main" id="{2A8C866C-AB18-4149-8F76-29E54F86681C}"/>
              </a:ext>
            </a:extLst>
          </p:cNvPr>
          <p:cNvGraphicFramePr>
            <a:graphicFrameLocks/>
          </p:cNvGraphicFramePr>
          <p:nvPr/>
        </p:nvGraphicFramePr>
        <p:xfrm>
          <a:off x="7386963" y="3806462"/>
          <a:ext cx="4572000" cy="249483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96617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4599-40A3-7B43-9107-F9DFC389D442}"/>
              </a:ext>
            </a:extLst>
          </p:cNvPr>
          <p:cNvSpPr>
            <a:spLocks noGrp="1"/>
          </p:cNvSpPr>
          <p:nvPr>
            <p:ph type="title"/>
          </p:nvPr>
        </p:nvSpPr>
        <p:spPr>
          <a:xfrm>
            <a:off x="5148204" y="2997381"/>
            <a:ext cx="6864625" cy="1600200"/>
          </a:xfrm>
        </p:spPr>
        <p:txBody>
          <a:bodyPr>
            <a:normAutofit/>
          </a:bodyPr>
          <a:lstStyle/>
          <a:p>
            <a:r>
              <a:rPr lang="en-GB" sz="4400" dirty="0"/>
              <a:t>Young carers’ experiences</a:t>
            </a:r>
          </a:p>
        </p:txBody>
      </p:sp>
    </p:spTree>
    <p:extLst>
      <p:ext uri="{BB962C8B-B14F-4D97-AF65-F5344CB8AC3E}">
        <p14:creationId xmlns:p14="http://schemas.microsoft.com/office/powerpoint/2010/main" val="282801484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19/01/2022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2</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306000" y="238462"/>
            <a:ext cx="3264514" cy="499337"/>
          </a:xfrm>
        </p:spPr>
        <p:txBody>
          <a:bodyPr>
            <a:noAutofit/>
          </a:bodyPr>
          <a:lstStyle/>
          <a:p>
            <a:r>
              <a:rPr lang="en-GB" dirty="0">
                <a:solidFill>
                  <a:srgbClr val="004899"/>
                </a:solidFill>
              </a:rPr>
              <a:t>Background</a:t>
            </a:r>
            <a:endParaRPr lang="en-GB"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29" name="Rectangle 28">
            <a:extLst>
              <a:ext uri="{FF2B5EF4-FFF2-40B4-BE49-F238E27FC236}">
                <a16:creationId xmlns:a16="http://schemas.microsoft.com/office/drawing/2014/main" id="{B9F985DF-B945-4691-8CCB-D59B0671D0D6}"/>
              </a:ext>
            </a:extLst>
          </p:cNvPr>
          <p:cNvSpPr/>
          <p:nvPr/>
        </p:nvSpPr>
        <p:spPr>
          <a:xfrm>
            <a:off x="383177" y="946672"/>
            <a:ext cx="11399519" cy="5158706"/>
          </a:xfrm>
          <a:prstGeom prst="rect">
            <a:avLst/>
          </a:prstGeom>
        </p:spPr>
        <p:txBody>
          <a:bodyPr vert="horz" lIns="91440" tIns="45720" rIns="91440" bIns="45720" rtlCol="0">
            <a:noAutofit/>
          </a:bodyPr>
          <a:lstStyle/>
          <a:p>
            <a:r>
              <a:rPr lang="en-GB" dirty="0"/>
              <a:t>During November-December 2021 Essex County Council ran engagement surveys for both adult carers (18+) and young carers (aged 8-18) within Essex. </a:t>
            </a:r>
          </a:p>
          <a:p>
            <a:endParaRPr lang="en-GB" dirty="0"/>
          </a:p>
          <a:p>
            <a:r>
              <a:rPr lang="en-GB" dirty="0"/>
              <a:t>The survey asked about experiences of caring for someone and what things carers feel are important to support them. Focus groups were also carried out with carers in a number of locations across Essex.</a:t>
            </a:r>
          </a:p>
          <a:p>
            <a:endParaRPr lang="en-GB" dirty="0"/>
          </a:p>
          <a:p>
            <a:r>
              <a:rPr lang="en-GB" dirty="0"/>
              <a:t>The surveys were shared via carers organisations and providers, a range of voluntary and community groups across Essex, ECC’s employee carer network, and social media platforms. Paper copies were also made available where needed. The young carers survey was also shared via Essex Youth Service and relevant networks. </a:t>
            </a:r>
          </a:p>
          <a:p>
            <a:endParaRPr lang="en-GB" dirty="0"/>
          </a:p>
          <a:p>
            <a:r>
              <a:rPr lang="en-GB" dirty="0"/>
              <a:t>388 responses were received for the adult’s survey, and 72 for the young carers survey. Responses to both surveys are presented within this report. The surveys are likely to have reached those who are more engaged with organisations, therefore ‘hidden carers’ or those not identifying as carers or accessing support may be underrepresented in this sample. </a:t>
            </a:r>
          </a:p>
          <a:p>
            <a:endParaRPr lang="en-GB" dirty="0"/>
          </a:p>
          <a:p>
            <a:r>
              <a:rPr lang="en-GB" dirty="0"/>
              <a:t>A separate report is available for the findings from the focus groups, and all of the insight shared will be used to inform the development of a new </a:t>
            </a:r>
            <a:r>
              <a:rPr lang="en-GB" b="1" dirty="0"/>
              <a:t>all-age carers strategy </a:t>
            </a:r>
            <a:r>
              <a:rPr lang="en-GB" dirty="0"/>
              <a:t>for Essex which will be consulted on in early 2022.</a:t>
            </a:r>
          </a:p>
        </p:txBody>
      </p:sp>
    </p:spTree>
    <p:extLst>
      <p:ext uri="{BB962C8B-B14F-4D97-AF65-F5344CB8AC3E}">
        <p14:creationId xmlns:p14="http://schemas.microsoft.com/office/powerpoint/2010/main" val="1301109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60B2A5-7D25-4EFB-8691-668AB5BA651F}" type="datetime1">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19/01/2022</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   </a:t>
            </a:r>
            <a:fld id="{5898CC38-F149-5B45-A1B4-290B41364A0C}" type="slidenum">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About caring role</a:t>
            </a:r>
            <a:endParaRPr lang="en-GB" sz="3000" dirty="0"/>
          </a:p>
        </p:txBody>
      </p:sp>
      <p:sp>
        <p:nvSpPr>
          <p:cNvPr id="22" name="Rectangle 21">
            <a:extLst>
              <a:ext uri="{FF2B5EF4-FFF2-40B4-BE49-F238E27FC236}">
                <a16:creationId xmlns:a16="http://schemas.microsoft.com/office/drawing/2014/main" id="{9B7947A0-331E-48EF-A3B1-225025A1D86F}"/>
              </a:ext>
            </a:extLst>
          </p:cNvPr>
          <p:cNvSpPr/>
          <p:nvPr/>
        </p:nvSpPr>
        <p:spPr>
          <a:xfrm>
            <a:off x="6163462" y="807592"/>
            <a:ext cx="5799616" cy="1738938"/>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Why does the person(s) need your support?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Most of the young people care for people with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mental health issues (44%), physical disability (39%) </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and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long term health condition (32%)</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Those that ticked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other</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specified Down’s Syndrome, arthritis, FND, epilepsy, post-surgery care, ADHD, blood cell issues and dystonia. </a:t>
            </a:r>
            <a:endPar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7" name="Rectangle 16">
            <a:extLst>
              <a:ext uri="{FF2B5EF4-FFF2-40B4-BE49-F238E27FC236}">
                <a16:creationId xmlns:a16="http://schemas.microsoft.com/office/drawing/2014/main" id="{D60C0A7C-5174-4BC1-AA81-504A73171FD2}"/>
              </a:ext>
            </a:extLst>
          </p:cNvPr>
          <p:cNvSpPr/>
          <p:nvPr/>
        </p:nvSpPr>
        <p:spPr>
          <a:xfrm>
            <a:off x="270574" y="754528"/>
            <a:ext cx="5759999" cy="281599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8" name="Rectangle 17">
            <a:extLst>
              <a:ext uri="{FF2B5EF4-FFF2-40B4-BE49-F238E27FC236}">
                <a16:creationId xmlns:a16="http://schemas.microsoft.com/office/drawing/2014/main" id="{FE6E380A-8E52-469C-92B7-F46B79B076EA}"/>
              </a:ext>
            </a:extLst>
          </p:cNvPr>
          <p:cNvSpPr/>
          <p:nvPr/>
        </p:nvSpPr>
        <p:spPr>
          <a:xfrm>
            <a:off x="306000" y="807592"/>
            <a:ext cx="5627661" cy="338554"/>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Who are you looking after?</a:t>
            </a:r>
          </a:p>
        </p:txBody>
      </p:sp>
      <p:sp>
        <p:nvSpPr>
          <p:cNvPr id="28" name="Rectangle 27">
            <a:extLst>
              <a:ext uri="{FF2B5EF4-FFF2-40B4-BE49-F238E27FC236}">
                <a16:creationId xmlns:a16="http://schemas.microsoft.com/office/drawing/2014/main" id="{F6D3B383-4A8E-4376-9342-4C3FA456B65A}"/>
              </a:ext>
            </a:extLst>
          </p:cNvPr>
          <p:cNvSpPr/>
          <p:nvPr/>
        </p:nvSpPr>
        <p:spPr>
          <a:xfrm>
            <a:off x="6143584" y="754527"/>
            <a:ext cx="5862886" cy="5628855"/>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7BA442A5-3CF3-4CFA-889A-5837913A479F}"/>
              </a:ext>
            </a:extLst>
          </p:cNvPr>
          <p:cNvSpPr txBox="1"/>
          <p:nvPr/>
        </p:nvSpPr>
        <p:spPr>
          <a:xfrm>
            <a:off x="306000" y="3719121"/>
            <a:ext cx="3630274"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How much of your free time does your caring role take up?</a:t>
            </a:r>
          </a:p>
        </p:txBody>
      </p:sp>
      <p:sp>
        <p:nvSpPr>
          <p:cNvPr id="13" name="Rectangle 12">
            <a:extLst>
              <a:ext uri="{FF2B5EF4-FFF2-40B4-BE49-F238E27FC236}">
                <a16:creationId xmlns:a16="http://schemas.microsoft.com/office/drawing/2014/main" id="{18EEBF2A-A76A-49D4-A191-7173F119AB86}"/>
              </a:ext>
            </a:extLst>
          </p:cNvPr>
          <p:cNvSpPr/>
          <p:nvPr/>
        </p:nvSpPr>
        <p:spPr>
          <a:xfrm>
            <a:off x="270573" y="3692439"/>
            <a:ext cx="5760000" cy="2690944"/>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4" name="TextBox 13">
            <a:extLst>
              <a:ext uri="{FF2B5EF4-FFF2-40B4-BE49-F238E27FC236}">
                <a16:creationId xmlns:a16="http://schemas.microsoft.com/office/drawing/2014/main" id="{0BCA5BEB-D4C8-490E-BEB0-97572265A731}"/>
              </a:ext>
            </a:extLst>
          </p:cNvPr>
          <p:cNvSpPr txBox="1"/>
          <p:nvPr/>
        </p:nvSpPr>
        <p:spPr>
          <a:xfrm>
            <a:off x="6179012" y="6021967"/>
            <a:ext cx="20121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71] </a:t>
            </a:r>
          </a:p>
        </p:txBody>
      </p:sp>
      <p:sp>
        <p:nvSpPr>
          <p:cNvPr id="15" name="TextBox 14">
            <a:extLst>
              <a:ext uri="{FF2B5EF4-FFF2-40B4-BE49-F238E27FC236}">
                <a16:creationId xmlns:a16="http://schemas.microsoft.com/office/drawing/2014/main" id="{E7A25D9D-9220-4EB6-AD6B-76F5C762BC29}"/>
              </a:ext>
            </a:extLst>
          </p:cNvPr>
          <p:cNvSpPr txBox="1"/>
          <p:nvPr/>
        </p:nvSpPr>
        <p:spPr>
          <a:xfrm>
            <a:off x="333600" y="3235785"/>
            <a:ext cx="139352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70] </a:t>
            </a:r>
          </a:p>
        </p:txBody>
      </p:sp>
      <p:sp>
        <p:nvSpPr>
          <p:cNvPr id="16" name="TextBox 15">
            <a:extLst>
              <a:ext uri="{FF2B5EF4-FFF2-40B4-BE49-F238E27FC236}">
                <a16:creationId xmlns:a16="http://schemas.microsoft.com/office/drawing/2014/main" id="{1EEC2FE4-8DA7-4481-BA55-527F37D4ED60}"/>
              </a:ext>
            </a:extLst>
          </p:cNvPr>
          <p:cNvSpPr txBox="1"/>
          <p:nvPr/>
        </p:nvSpPr>
        <p:spPr>
          <a:xfrm>
            <a:off x="306000" y="6021967"/>
            <a:ext cx="201211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71] </a:t>
            </a:r>
          </a:p>
        </p:txBody>
      </p:sp>
      <p:graphicFrame>
        <p:nvGraphicFramePr>
          <p:cNvPr id="19" name="Chart 18">
            <a:extLst>
              <a:ext uri="{FF2B5EF4-FFF2-40B4-BE49-F238E27FC236}">
                <a16:creationId xmlns:a16="http://schemas.microsoft.com/office/drawing/2014/main" id="{A199C7AD-F3E2-4B16-80B6-F4CA0844449D}"/>
              </a:ext>
            </a:extLst>
          </p:cNvPr>
          <p:cNvGraphicFramePr>
            <a:graphicFrameLocks/>
          </p:cNvGraphicFramePr>
          <p:nvPr/>
        </p:nvGraphicFramePr>
        <p:xfrm>
          <a:off x="228922" y="1137033"/>
          <a:ext cx="3836642" cy="2375751"/>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27583D54-453F-4F46-8BA3-49C0AB02B97B}"/>
              </a:ext>
            </a:extLst>
          </p:cNvPr>
          <p:cNvSpPr txBox="1"/>
          <p:nvPr/>
        </p:nvSpPr>
        <p:spPr>
          <a:xfrm>
            <a:off x="4102928" y="1191388"/>
            <a:ext cx="1976922"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Most of the young carers are looking after their </a:t>
            </a:r>
            <a:r>
              <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rPr>
              <a:t>mum (63%)</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 their </a:t>
            </a:r>
            <a:r>
              <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rPr>
              <a:t>brother (29%)</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 followed by their </a:t>
            </a:r>
            <a:r>
              <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rPr>
              <a:t>dad (11%) </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and </a:t>
            </a:r>
            <a:r>
              <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rPr>
              <a:t>sister (11%)</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 Others comments stated grandparents, husband and brothers.</a:t>
            </a:r>
          </a:p>
        </p:txBody>
      </p:sp>
      <p:graphicFrame>
        <p:nvGraphicFramePr>
          <p:cNvPr id="21" name="Chart 20">
            <a:extLst>
              <a:ext uri="{FF2B5EF4-FFF2-40B4-BE49-F238E27FC236}">
                <a16:creationId xmlns:a16="http://schemas.microsoft.com/office/drawing/2014/main" id="{32F92EDD-C5E8-4A2A-BE75-72FA2500A9EC}"/>
              </a:ext>
            </a:extLst>
          </p:cNvPr>
          <p:cNvGraphicFramePr>
            <a:graphicFrameLocks/>
          </p:cNvGraphicFramePr>
          <p:nvPr/>
        </p:nvGraphicFramePr>
        <p:xfrm>
          <a:off x="6271052" y="2550672"/>
          <a:ext cx="5587348" cy="3499736"/>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D480A008-1825-44F3-96C6-1A533C68B293}"/>
              </a:ext>
            </a:extLst>
          </p:cNvPr>
          <p:cNvSpPr txBox="1"/>
          <p:nvPr/>
        </p:nvSpPr>
        <p:spPr>
          <a:xfrm>
            <a:off x="306000" y="4299609"/>
            <a:ext cx="2388166"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Caring responsibilities took up </a:t>
            </a:r>
            <a:r>
              <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rPr>
              <a:t>a little bit (up to 4 hours per week) </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of free time for most respondents </a:t>
            </a:r>
            <a:r>
              <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rPr>
              <a:t>(41%)</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 with </a:t>
            </a:r>
            <a:r>
              <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rPr>
              <a:t>30%</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 spending </a:t>
            </a:r>
            <a:r>
              <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rPr>
              <a:t>more than a little bit (5 to 10 hours per week) </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caring.</a:t>
            </a:r>
            <a:endPar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graphicFrame>
        <p:nvGraphicFramePr>
          <p:cNvPr id="24" name="Chart 23">
            <a:extLst>
              <a:ext uri="{FF2B5EF4-FFF2-40B4-BE49-F238E27FC236}">
                <a16:creationId xmlns:a16="http://schemas.microsoft.com/office/drawing/2014/main" id="{B227A968-1064-4964-8695-6F1DDC9EC106}"/>
              </a:ext>
            </a:extLst>
          </p:cNvPr>
          <p:cNvGraphicFramePr>
            <a:graphicFrameLocks/>
          </p:cNvGraphicFramePr>
          <p:nvPr/>
        </p:nvGraphicFramePr>
        <p:xfrm>
          <a:off x="2592001" y="4299588"/>
          <a:ext cx="3474000" cy="208379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075404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60B2A5-7D25-4EFB-8691-668AB5BA651F}" type="datetime1">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19/01/2022</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   </a:t>
            </a:r>
            <a:fld id="{5898CC38-F149-5B45-A1B4-290B41364A0C}" type="slidenum">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Impact of caring</a:t>
            </a:r>
            <a:endParaRPr lang="en-GB" sz="30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1" name="Rectangle 10">
            <a:extLst>
              <a:ext uri="{FF2B5EF4-FFF2-40B4-BE49-F238E27FC236}">
                <a16:creationId xmlns:a16="http://schemas.microsoft.com/office/drawing/2014/main" id="{2D2D10C9-1F62-4816-8893-5D26188EEB38}"/>
              </a:ext>
            </a:extLst>
          </p:cNvPr>
          <p:cNvSpPr/>
          <p:nvPr/>
        </p:nvSpPr>
        <p:spPr>
          <a:xfrm>
            <a:off x="412099" y="846266"/>
            <a:ext cx="11446301" cy="938719"/>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Is there anything you find difficult about your caring role?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Over half of the respondents said they find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increased responsibility </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difficult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(52%)</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Almost a third felt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loneliness/isolation (32%) </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and/or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sometimes felt guilty (32%)</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a:t>
            </a:r>
            <a:endParaRPr kumimoji="0" lang="en-GB"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3" name="Rectangle 12">
            <a:extLst>
              <a:ext uri="{FF2B5EF4-FFF2-40B4-BE49-F238E27FC236}">
                <a16:creationId xmlns:a16="http://schemas.microsoft.com/office/drawing/2014/main" id="{75858E80-6B95-4D05-8D99-4BD311CD2002}"/>
              </a:ext>
            </a:extLst>
          </p:cNvPr>
          <p:cNvSpPr/>
          <p:nvPr/>
        </p:nvSpPr>
        <p:spPr>
          <a:xfrm>
            <a:off x="333600" y="754528"/>
            <a:ext cx="11446301" cy="557185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graphicFrame>
        <p:nvGraphicFramePr>
          <p:cNvPr id="12" name="Chart 11">
            <a:extLst>
              <a:ext uri="{FF2B5EF4-FFF2-40B4-BE49-F238E27FC236}">
                <a16:creationId xmlns:a16="http://schemas.microsoft.com/office/drawing/2014/main" id="{89659BFA-51DB-413B-95FC-C75434B9007F}"/>
              </a:ext>
            </a:extLst>
          </p:cNvPr>
          <p:cNvGraphicFramePr>
            <a:graphicFrameLocks/>
          </p:cNvGraphicFramePr>
          <p:nvPr/>
        </p:nvGraphicFramePr>
        <p:xfrm>
          <a:off x="923925" y="1953889"/>
          <a:ext cx="10070475" cy="4323909"/>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57012EA9-5867-44A6-9C6B-5644036DB071}"/>
              </a:ext>
            </a:extLst>
          </p:cNvPr>
          <p:cNvSpPr txBox="1"/>
          <p:nvPr/>
        </p:nvSpPr>
        <p:spPr>
          <a:xfrm>
            <a:off x="333600" y="6011734"/>
            <a:ext cx="139352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69] </a:t>
            </a:r>
          </a:p>
        </p:txBody>
      </p:sp>
    </p:spTree>
    <p:extLst>
      <p:ext uri="{BB962C8B-B14F-4D97-AF65-F5344CB8AC3E}">
        <p14:creationId xmlns:p14="http://schemas.microsoft.com/office/powerpoint/2010/main" val="1641073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60B2A5-7D25-4EFB-8691-668AB5BA651F}" type="datetime1">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19/01/2022</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   </a:t>
            </a:r>
            <a:fld id="{5898CC38-F149-5B45-A1B4-290B41364A0C}" type="slidenum">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Impact of caring</a:t>
            </a:r>
            <a:endParaRPr lang="en-GB" sz="30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9" name="Rectangle 8">
            <a:extLst>
              <a:ext uri="{FF2B5EF4-FFF2-40B4-BE49-F238E27FC236}">
                <a16:creationId xmlns:a16="http://schemas.microsoft.com/office/drawing/2014/main" id="{3A3F4AA3-38EC-4920-A30F-07A07D1AEDC1}"/>
              </a:ext>
            </a:extLst>
          </p:cNvPr>
          <p:cNvSpPr/>
          <p:nvPr/>
        </p:nvSpPr>
        <p:spPr>
          <a:xfrm>
            <a:off x="412099" y="760297"/>
            <a:ext cx="11446301" cy="563527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0" name="TextBox 9">
            <a:extLst>
              <a:ext uri="{FF2B5EF4-FFF2-40B4-BE49-F238E27FC236}">
                <a16:creationId xmlns:a16="http://schemas.microsoft.com/office/drawing/2014/main" id="{23782423-FC3D-45C5-82FE-E1453D6A0D93}"/>
              </a:ext>
            </a:extLst>
          </p:cNvPr>
          <p:cNvSpPr txBox="1"/>
          <p:nvPr/>
        </p:nvSpPr>
        <p:spPr>
          <a:xfrm>
            <a:off x="535455" y="846484"/>
            <a:ext cx="11140730" cy="140038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Has looking after someone meant that you have experienced any of the following in the past 12 months?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Over two thirds of respondents reported being </a:t>
            </a:r>
            <a:r>
              <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rPr>
              <a:t>worried about cared for person during their school/college day (64%)</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 while </a:t>
            </a:r>
            <a:r>
              <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rPr>
              <a:t>47% </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stated that they </a:t>
            </a:r>
            <a:r>
              <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rPr>
              <a:t>missed out on social events </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and </a:t>
            </a:r>
            <a:r>
              <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rPr>
              <a:t>44%</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 experienced </a:t>
            </a:r>
            <a:r>
              <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rPr>
              <a:t>not being able to have friends around the home</a:t>
            </a: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a:t>
            </a:r>
            <a:endPar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5" name="TextBox 14">
            <a:extLst>
              <a:ext uri="{FF2B5EF4-FFF2-40B4-BE49-F238E27FC236}">
                <a16:creationId xmlns:a16="http://schemas.microsoft.com/office/drawing/2014/main" id="{C2F796C6-321E-4AF5-AAC2-C1648B380C51}"/>
              </a:ext>
            </a:extLst>
          </p:cNvPr>
          <p:cNvSpPr txBox="1"/>
          <p:nvPr/>
        </p:nvSpPr>
        <p:spPr>
          <a:xfrm>
            <a:off x="412099" y="6057219"/>
            <a:ext cx="139352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70] </a:t>
            </a:r>
          </a:p>
        </p:txBody>
      </p:sp>
      <p:graphicFrame>
        <p:nvGraphicFramePr>
          <p:cNvPr id="16" name="Chart 15">
            <a:extLst>
              <a:ext uri="{FF2B5EF4-FFF2-40B4-BE49-F238E27FC236}">
                <a16:creationId xmlns:a16="http://schemas.microsoft.com/office/drawing/2014/main" id="{0F63E298-D67C-4C4D-96C5-D7508E49C82D}"/>
              </a:ext>
            </a:extLst>
          </p:cNvPr>
          <p:cNvGraphicFramePr>
            <a:graphicFrameLocks/>
          </p:cNvGraphicFramePr>
          <p:nvPr/>
        </p:nvGraphicFramePr>
        <p:xfrm>
          <a:off x="515815" y="1861684"/>
          <a:ext cx="10971918" cy="44725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112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60B2A5-7D25-4EFB-8691-668AB5BA651F}" type="datetime1">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19/01/2022</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   </a:t>
            </a:r>
            <a:fld id="{5898CC38-F149-5B45-A1B4-290B41364A0C}" type="slidenum">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Support</a:t>
            </a:r>
            <a:endParaRPr lang="en-GB" sz="30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9" name="Rectangle 8">
            <a:extLst>
              <a:ext uri="{FF2B5EF4-FFF2-40B4-BE49-F238E27FC236}">
                <a16:creationId xmlns:a16="http://schemas.microsoft.com/office/drawing/2014/main" id="{3A3F4AA3-38EC-4920-A30F-07A07D1AEDC1}"/>
              </a:ext>
            </a:extLst>
          </p:cNvPr>
          <p:cNvSpPr/>
          <p:nvPr/>
        </p:nvSpPr>
        <p:spPr>
          <a:xfrm>
            <a:off x="6098401" y="760297"/>
            <a:ext cx="5924738" cy="563527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1" name="Rectangle 10">
            <a:extLst>
              <a:ext uri="{FF2B5EF4-FFF2-40B4-BE49-F238E27FC236}">
                <a16:creationId xmlns:a16="http://schemas.microsoft.com/office/drawing/2014/main" id="{2D2D10C9-1F62-4816-8893-5D26188EEB38}"/>
              </a:ext>
            </a:extLst>
          </p:cNvPr>
          <p:cNvSpPr/>
          <p:nvPr/>
        </p:nvSpPr>
        <p:spPr>
          <a:xfrm>
            <a:off x="390686" y="807592"/>
            <a:ext cx="5542976" cy="1485022"/>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Does anyone help you when you are struggling with your caring role?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50" b="1"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Majority of respondents had support from their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family</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to help cope with their caring role</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 (77%), young carers worker (58%)</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 followed by </a:t>
            </a: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school or college (52%)</a:t>
            </a: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a:t>
            </a:r>
            <a:endParaRPr kumimoji="0" lang="en-GB" sz="12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3" name="Rectangle 12">
            <a:extLst>
              <a:ext uri="{FF2B5EF4-FFF2-40B4-BE49-F238E27FC236}">
                <a16:creationId xmlns:a16="http://schemas.microsoft.com/office/drawing/2014/main" id="{75858E80-6B95-4D05-8D99-4BD311CD2002}"/>
              </a:ext>
            </a:extLst>
          </p:cNvPr>
          <p:cNvSpPr/>
          <p:nvPr/>
        </p:nvSpPr>
        <p:spPr>
          <a:xfrm>
            <a:off x="270574" y="754528"/>
            <a:ext cx="5663087" cy="563527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9EFA856B-0070-4290-A618-1912AB60727F}"/>
              </a:ext>
            </a:extLst>
          </p:cNvPr>
          <p:cNvSpPr txBox="1"/>
          <p:nvPr/>
        </p:nvSpPr>
        <p:spPr>
          <a:xfrm>
            <a:off x="6201483" y="807592"/>
            <a:ext cx="5821656" cy="221599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Tell us about what this help is and how </a:t>
            </a:r>
            <a:b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br>
            <a:r>
              <a:rPr kumimoji="0" lang="en-GB" sz="1600" b="1" i="0" u="none" strike="noStrike" kern="1200" cap="none" spc="0" normalizeH="0" baseline="0" noProof="0" dirty="0">
                <a:ln>
                  <a:noFill/>
                </a:ln>
                <a:solidFill>
                  <a:prstClr val="black"/>
                </a:solidFill>
                <a:effectLst/>
                <a:uLnTx/>
                <a:uFillTx/>
                <a:latin typeface="Arial" panose="020B0604020202020204"/>
                <a:ea typeface="+mn-ea"/>
                <a:cs typeface="+mn-cs"/>
              </a:rPr>
              <a:t>it makes a difference to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600" b="1"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rPr>
              <a:t>Comments to this question related to the following themes: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Someone to listen and to talk to (e.g. friends, family, key worker, other young carers, counsellor)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Support so they can have time for themselves (e.g. from neighbours, family, other carers, school)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Activities from young carer groups to get a chance to be themselves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Arial" panose="020B0604020202020204"/>
                <a:ea typeface="+mn-ea"/>
                <a:cs typeface="+mn-cs"/>
              </a:rPr>
              <a:t>Some stated that they don’t receive help but would like some</a:t>
            </a:r>
          </a:p>
        </p:txBody>
      </p:sp>
      <p:graphicFrame>
        <p:nvGraphicFramePr>
          <p:cNvPr id="10" name="Chart 9">
            <a:extLst>
              <a:ext uri="{FF2B5EF4-FFF2-40B4-BE49-F238E27FC236}">
                <a16:creationId xmlns:a16="http://schemas.microsoft.com/office/drawing/2014/main" id="{ECB9658D-168B-4D66-AA40-43184981A822}"/>
              </a:ext>
            </a:extLst>
          </p:cNvPr>
          <p:cNvGraphicFramePr>
            <a:graphicFrameLocks/>
          </p:cNvGraphicFramePr>
          <p:nvPr/>
        </p:nvGraphicFramePr>
        <p:xfrm>
          <a:off x="284321" y="2466098"/>
          <a:ext cx="5586509" cy="3782302"/>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288E7E4B-4902-4260-8D81-B3E049AC5838}"/>
              </a:ext>
            </a:extLst>
          </p:cNvPr>
          <p:cNvSpPr txBox="1"/>
          <p:nvPr/>
        </p:nvSpPr>
        <p:spPr>
          <a:xfrm>
            <a:off x="333600" y="6050408"/>
            <a:ext cx="139352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66] </a:t>
            </a:r>
          </a:p>
        </p:txBody>
      </p:sp>
      <p:sp>
        <p:nvSpPr>
          <p:cNvPr id="15" name="TextBox 14">
            <a:extLst>
              <a:ext uri="{FF2B5EF4-FFF2-40B4-BE49-F238E27FC236}">
                <a16:creationId xmlns:a16="http://schemas.microsoft.com/office/drawing/2014/main" id="{2892D44A-9333-416B-94EA-D5F1F2B0DBEC}"/>
              </a:ext>
            </a:extLst>
          </p:cNvPr>
          <p:cNvSpPr txBox="1"/>
          <p:nvPr/>
        </p:nvSpPr>
        <p:spPr>
          <a:xfrm>
            <a:off x="10713490" y="801823"/>
            <a:ext cx="139352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53] </a:t>
            </a:r>
          </a:p>
        </p:txBody>
      </p:sp>
      <p:sp>
        <p:nvSpPr>
          <p:cNvPr id="2" name="TextBox 1">
            <a:extLst>
              <a:ext uri="{FF2B5EF4-FFF2-40B4-BE49-F238E27FC236}">
                <a16:creationId xmlns:a16="http://schemas.microsoft.com/office/drawing/2014/main" id="{EA40CC92-8EA5-450E-A350-E88F09D9C05D}"/>
              </a:ext>
            </a:extLst>
          </p:cNvPr>
          <p:cNvSpPr txBox="1"/>
          <p:nvPr/>
        </p:nvSpPr>
        <p:spPr>
          <a:xfrm>
            <a:off x="8947141" y="2957407"/>
            <a:ext cx="2939351" cy="22467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004899"/>
                </a:solidFill>
                <a:effectLst/>
                <a:uLnTx/>
                <a:uFillTx/>
                <a:latin typeface="Arial" panose="020B0604020202020204"/>
                <a:ea typeface="+mn-ea"/>
                <a:cs typeface="+mn-cs"/>
              </a:rPr>
              <a:t>“We have a club that runs every 2 weeks for 2 hours on a Wednesday and its just some time for yourself whether that be you catch up on college work or just play some table tennis. However it can be hard to get to these meets due to college and placement times and travel.”</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i="1" dirty="0">
                <a:solidFill>
                  <a:srgbClr val="004899"/>
                </a:solidFill>
                <a:latin typeface="Arial" panose="020B0604020202020204"/>
              </a:rPr>
              <a:t>- Age: 16-18</a:t>
            </a:r>
            <a:endParaRPr kumimoji="0" lang="en-GB" sz="14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16" name="TextBox 15">
            <a:extLst>
              <a:ext uri="{FF2B5EF4-FFF2-40B4-BE49-F238E27FC236}">
                <a16:creationId xmlns:a16="http://schemas.microsoft.com/office/drawing/2014/main" id="{44DDAD3D-56B0-40EF-A67A-355115812F46}"/>
              </a:ext>
            </a:extLst>
          </p:cNvPr>
          <p:cNvSpPr txBox="1"/>
          <p:nvPr/>
        </p:nvSpPr>
        <p:spPr>
          <a:xfrm>
            <a:off x="6201482" y="5341243"/>
            <a:ext cx="2299773"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004899"/>
                </a:solidFill>
                <a:effectLst/>
                <a:uLnTx/>
                <a:uFillTx/>
                <a:latin typeface="Arial" panose="020B0604020202020204"/>
                <a:ea typeface="+mn-ea"/>
                <a:cs typeface="+mn-cs"/>
              </a:rPr>
              <a:t>“Coming to the Young Carers group gives me a short time to have fun.”</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i="1" dirty="0">
                <a:solidFill>
                  <a:srgbClr val="004899"/>
                </a:solidFill>
                <a:latin typeface="Arial" panose="020B0604020202020204"/>
              </a:rPr>
              <a:t>- Age: 8-10</a:t>
            </a:r>
            <a:endParaRPr kumimoji="0" lang="en-GB" sz="14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17" name="TextBox 16">
            <a:extLst>
              <a:ext uri="{FF2B5EF4-FFF2-40B4-BE49-F238E27FC236}">
                <a16:creationId xmlns:a16="http://schemas.microsoft.com/office/drawing/2014/main" id="{4674F720-B41C-4B60-BB1C-90F21D95BD21}"/>
              </a:ext>
            </a:extLst>
          </p:cNvPr>
          <p:cNvSpPr txBox="1"/>
          <p:nvPr/>
        </p:nvSpPr>
        <p:spPr>
          <a:xfrm>
            <a:off x="6201482" y="3023583"/>
            <a:ext cx="2299773"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004899"/>
                </a:solidFill>
                <a:effectLst/>
                <a:uLnTx/>
                <a:uFillTx/>
                <a:latin typeface="Arial" panose="020B0604020202020204"/>
                <a:ea typeface="+mn-ea"/>
                <a:cs typeface="+mn-cs"/>
              </a:rPr>
              <a:t>“No one helps but it would make a big difference if they did.”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004899"/>
                </a:solidFill>
                <a:effectLst/>
                <a:uLnTx/>
                <a:uFillTx/>
                <a:latin typeface="Arial" panose="020B0604020202020204"/>
                <a:ea typeface="+mn-ea"/>
                <a:cs typeface="+mn-cs"/>
              </a:rPr>
              <a:t>- Age: 16-18</a:t>
            </a:r>
          </a:p>
        </p:txBody>
      </p:sp>
      <p:sp>
        <p:nvSpPr>
          <p:cNvPr id="18" name="TextBox 17">
            <a:extLst>
              <a:ext uri="{FF2B5EF4-FFF2-40B4-BE49-F238E27FC236}">
                <a16:creationId xmlns:a16="http://schemas.microsoft.com/office/drawing/2014/main" id="{4C86DF74-5BDD-4185-B19F-4A11BDB5390A}"/>
              </a:ext>
            </a:extLst>
          </p:cNvPr>
          <p:cNvSpPr txBox="1"/>
          <p:nvPr/>
        </p:nvSpPr>
        <p:spPr>
          <a:xfrm>
            <a:off x="8873846" y="5173398"/>
            <a:ext cx="3056400" cy="116955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004899"/>
                </a:solidFill>
                <a:effectLst/>
                <a:uLnTx/>
                <a:uFillTx/>
                <a:latin typeface="Arial" panose="020B0604020202020204"/>
                <a:ea typeface="+mn-ea"/>
                <a:cs typeface="+mn-cs"/>
              </a:rPr>
              <a:t>“Since going to the youth club at cool Carers I’ve met friends who are like me and understand how </a:t>
            </a:r>
            <a:br>
              <a:rPr kumimoji="0" lang="en-GB" sz="1400" b="1" i="1" u="none" strike="noStrike" kern="1200" cap="none" spc="0" normalizeH="0" baseline="0" noProof="0" dirty="0">
                <a:ln>
                  <a:noFill/>
                </a:ln>
                <a:solidFill>
                  <a:srgbClr val="004899"/>
                </a:solidFill>
                <a:effectLst/>
                <a:uLnTx/>
                <a:uFillTx/>
                <a:latin typeface="Arial" panose="020B0604020202020204"/>
                <a:ea typeface="+mn-ea"/>
                <a:cs typeface="+mn-cs"/>
              </a:rPr>
            </a:br>
            <a:r>
              <a:rPr kumimoji="0" lang="en-GB" sz="1400" b="1" i="1" u="none" strike="noStrike" kern="1200" cap="none" spc="0" normalizeH="0" baseline="0" noProof="0" dirty="0">
                <a:ln>
                  <a:noFill/>
                </a:ln>
                <a:solidFill>
                  <a:srgbClr val="004899"/>
                </a:solidFill>
                <a:effectLst/>
                <a:uLnTx/>
                <a:uFillTx/>
                <a:latin typeface="Arial" panose="020B0604020202020204"/>
                <a:ea typeface="+mn-ea"/>
                <a:cs typeface="+mn-cs"/>
              </a:rPr>
              <a:t>I feel with my commitments.”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i="1" dirty="0">
                <a:solidFill>
                  <a:srgbClr val="004899"/>
                </a:solidFill>
                <a:latin typeface="Arial" panose="020B0604020202020204"/>
              </a:rPr>
              <a:t>- Age: 14-15</a:t>
            </a:r>
            <a:endParaRPr kumimoji="0" lang="en-GB" sz="14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19" name="TextBox 18">
            <a:extLst>
              <a:ext uri="{FF2B5EF4-FFF2-40B4-BE49-F238E27FC236}">
                <a16:creationId xmlns:a16="http://schemas.microsoft.com/office/drawing/2014/main" id="{6BE7993C-40C0-455F-82D0-4CC0C8A26B2F}"/>
              </a:ext>
            </a:extLst>
          </p:cNvPr>
          <p:cNvSpPr txBox="1"/>
          <p:nvPr/>
        </p:nvSpPr>
        <p:spPr>
          <a:xfrm>
            <a:off x="6201482" y="3956248"/>
            <a:ext cx="2299773"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004899"/>
                </a:solidFill>
                <a:effectLst/>
                <a:uLnTx/>
                <a:uFillTx/>
                <a:latin typeface="Arial" panose="020B0604020202020204"/>
                <a:ea typeface="+mn-ea"/>
                <a:cs typeface="+mn-cs"/>
              </a:rPr>
              <a:t>“School have provided a medical card so if I'm feeling stressed out and overwhelmed I can be excused from class.”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i="1" dirty="0">
                <a:solidFill>
                  <a:srgbClr val="004899"/>
                </a:solidFill>
                <a:latin typeface="Arial" panose="020B0604020202020204"/>
              </a:rPr>
              <a:t>- Age: 11-13</a:t>
            </a:r>
            <a:endParaRPr kumimoji="0" lang="en-GB" sz="14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Tree>
    <p:extLst>
      <p:ext uri="{BB962C8B-B14F-4D97-AF65-F5344CB8AC3E}">
        <p14:creationId xmlns:p14="http://schemas.microsoft.com/office/powerpoint/2010/main" val="1476838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60B2A5-7D25-4EFB-8691-668AB5BA651F}" type="datetime1">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19/01/2022</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   </a:t>
            </a:r>
            <a:fld id="{5898CC38-F149-5B45-A1B4-290B41364A0C}" type="slidenum">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5778566" cy="499337"/>
          </a:xfrm>
        </p:spPr>
        <p:txBody>
          <a:bodyPr>
            <a:noAutofit/>
          </a:bodyPr>
          <a:lstStyle/>
          <a:p>
            <a:r>
              <a:rPr lang="en-GB" sz="3000" dirty="0">
                <a:solidFill>
                  <a:srgbClr val="004899"/>
                </a:solidFill>
              </a:rPr>
              <a:t>Good things about caring role</a:t>
            </a:r>
            <a:endParaRPr lang="en-GB" sz="3000" dirty="0"/>
          </a:p>
        </p:txBody>
      </p:sp>
      <p:sp>
        <p:nvSpPr>
          <p:cNvPr id="22" name="Rectangle 21">
            <a:extLst>
              <a:ext uri="{FF2B5EF4-FFF2-40B4-BE49-F238E27FC236}">
                <a16:creationId xmlns:a16="http://schemas.microsoft.com/office/drawing/2014/main" id="{9B7947A0-331E-48EF-A3B1-225025A1D86F}"/>
              </a:ext>
            </a:extLst>
          </p:cNvPr>
          <p:cNvSpPr/>
          <p:nvPr/>
        </p:nvSpPr>
        <p:spPr>
          <a:xfrm>
            <a:off x="211228" y="794526"/>
            <a:ext cx="10798887" cy="3077766"/>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a:ea typeface="+mn-ea"/>
                <a:cs typeface="+mn-cs"/>
              </a:rPr>
              <a:t>Is there anything you enjoy about your caring role?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Comments received in response to this question mainly related to the following themes: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Knowing that they are helping and spending time with the person they care for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Time spent with the family and movie nights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Having a support group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Some stated that there was nothing they enjoyed about the role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Learnt from the role and about the condition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Influenced their career path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9" name="TextBox 8">
            <a:extLst>
              <a:ext uri="{FF2B5EF4-FFF2-40B4-BE49-F238E27FC236}">
                <a16:creationId xmlns:a16="http://schemas.microsoft.com/office/drawing/2014/main" id="{C41CBAC4-A426-4F76-A53C-1FA25AE85FEF}"/>
              </a:ext>
            </a:extLst>
          </p:cNvPr>
          <p:cNvSpPr txBox="1"/>
          <p:nvPr/>
        </p:nvSpPr>
        <p:spPr>
          <a:xfrm>
            <a:off x="306000" y="6119571"/>
            <a:ext cx="139352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50] </a:t>
            </a:r>
          </a:p>
        </p:txBody>
      </p:sp>
      <p:sp>
        <p:nvSpPr>
          <p:cNvPr id="10" name="TextBox 9">
            <a:extLst>
              <a:ext uri="{FF2B5EF4-FFF2-40B4-BE49-F238E27FC236}">
                <a16:creationId xmlns:a16="http://schemas.microsoft.com/office/drawing/2014/main" id="{AED58EFF-6B25-4252-9901-449B452B1FF6}"/>
              </a:ext>
            </a:extLst>
          </p:cNvPr>
          <p:cNvSpPr txBox="1"/>
          <p:nvPr/>
        </p:nvSpPr>
        <p:spPr>
          <a:xfrm>
            <a:off x="7294697" y="2705418"/>
            <a:ext cx="4686075"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 “I like helping with my brothers since my step dad left, being the man of the house makes me feel important but can be a struggle.”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14-15</a:t>
            </a: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 </a:t>
            </a:r>
          </a:p>
        </p:txBody>
      </p:sp>
      <p:sp>
        <p:nvSpPr>
          <p:cNvPr id="11" name="TextBox 10">
            <a:extLst>
              <a:ext uri="{FF2B5EF4-FFF2-40B4-BE49-F238E27FC236}">
                <a16:creationId xmlns:a16="http://schemas.microsoft.com/office/drawing/2014/main" id="{B1CF0A3D-0346-4CCD-A9E1-8B6CDEDB7F5E}"/>
              </a:ext>
            </a:extLst>
          </p:cNvPr>
          <p:cNvSpPr txBox="1"/>
          <p:nvPr/>
        </p:nvSpPr>
        <p:spPr>
          <a:xfrm>
            <a:off x="272243" y="4821874"/>
            <a:ext cx="4147357"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“I like helping my mum and spending time with her. I stay with her a lot. I have lots of medicine responsibilities and I know what she needs and when.”</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8-10</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D30390C0-5229-40EA-BCB3-4288494FC5C9}"/>
              </a:ext>
            </a:extLst>
          </p:cNvPr>
          <p:cNvSpPr txBox="1"/>
          <p:nvPr/>
        </p:nvSpPr>
        <p:spPr>
          <a:xfrm>
            <a:off x="5284278" y="3873878"/>
            <a:ext cx="24372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“I like feeling like a grown up sometimes.”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8-10</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13" name="TextBox 12">
            <a:extLst>
              <a:ext uri="{FF2B5EF4-FFF2-40B4-BE49-F238E27FC236}">
                <a16:creationId xmlns:a16="http://schemas.microsoft.com/office/drawing/2014/main" id="{EF2C9747-6D02-4491-85C0-20604C844C18}"/>
              </a:ext>
            </a:extLst>
          </p:cNvPr>
          <p:cNvSpPr txBox="1"/>
          <p:nvPr/>
        </p:nvSpPr>
        <p:spPr>
          <a:xfrm>
            <a:off x="8802000" y="5244575"/>
            <a:ext cx="2756140"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“It has started my passion for my career I want to be a child’s nurse.”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16-18</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14" name="TextBox 13">
            <a:extLst>
              <a:ext uri="{FF2B5EF4-FFF2-40B4-BE49-F238E27FC236}">
                <a16:creationId xmlns:a16="http://schemas.microsoft.com/office/drawing/2014/main" id="{5078C12B-A243-4A86-8B8D-B7F2DCEF6D3A}"/>
              </a:ext>
            </a:extLst>
          </p:cNvPr>
          <p:cNvSpPr txBox="1"/>
          <p:nvPr/>
        </p:nvSpPr>
        <p:spPr>
          <a:xfrm>
            <a:off x="8535349" y="4085774"/>
            <a:ext cx="2968835"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“Giving love to my mum and brother by helping them.”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14-15</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15" name="TextBox 14">
            <a:extLst>
              <a:ext uri="{FF2B5EF4-FFF2-40B4-BE49-F238E27FC236}">
                <a16:creationId xmlns:a16="http://schemas.microsoft.com/office/drawing/2014/main" id="{40F57749-F2E8-4DC5-A783-3DC3F8BDD5B8}"/>
              </a:ext>
            </a:extLst>
          </p:cNvPr>
          <p:cNvSpPr txBox="1"/>
          <p:nvPr/>
        </p:nvSpPr>
        <p:spPr>
          <a:xfrm>
            <a:off x="256285" y="3873878"/>
            <a:ext cx="448259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“I like keeping mum safe and I do enjoy </a:t>
            </a:r>
            <a:r>
              <a:rPr lang="en-GB" sz="1600" b="1" i="1" dirty="0">
                <a:solidFill>
                  <a:srgbClr val="004899"/>
                </a:solidFill>
                <a:latin typeface="Arial" panose="020B0604020202020204"/>
              </a:rPr>
              <a:t>c</a:t>
            </a:r>
            <a:r>
              <a:rPr kumimoji="0" lang="en-GB" sz="1600" b="1" i="1" u="none" strike="noStrike" kern="1200" cap="none" spc="0" normalizeH="0" baseline="0" noProof="0" dirty="0" err="1">
                <a:ln>
                  <a:noFill/>
                </a:ln>
                <a:solidFill>
                  <a:srgbClr val="004899"/>
                </a:solidFill>
                <a:effectLst/>
                <a:uLnTx/>
                <a:uFillTx/>
                <a:latin typeface="Arial" panose="020B0604020202020204"/>
                <a:ea typeface="+mn-ea"/>
                <a:cs typeface="+mn-cs"/>
              </a:rPr>
              <a:t>ool</a:t>
            </a: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 carers but no one does the things I do.”</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8-10</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16" name="TextBox 15">
            <a:extLst>
              <a:ext uri="{FF2B5EF4-FFF2-40B4-BE49-F238E27FC236}">
                <a16:creationId xmlns:a16="http://schemas.microsoft.com/office/drawing/2014/main" id="{42369CFF-53EF-4335-BF0B-E42C2C833CD5}"/>
              </a:ext>
            </a:extLst>
          </p:cNvPr>
          <p:cNvSpPr txBox="1"/>
          <p:nvPr/>
        </p:nvSpPr>
        <p:spPr>
          <a:xfrm>
            <a:off x="4799039" y="5278029"/>
            <a:ext cx="3407677"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“I like it when people are proud of me for helping my </a:t>
            </a:r>
            <a:r>
              <a:rPr kumimoji="0" lang="en-GB" sz="1600" b="1" i="1" u="none" strike="noStrike" kern="1200" cap="none" spc="0" normalizeH="0" baseline="0" noProof="0" dirty="0" err="1">
                <a:ln>
                  <a:noFill/>
                </a:ln>
                <a:solidFill>
                  <a:srgbClr val="004899"/>
                </a:solidFill>
                <a:effectLst/>
                <a:uLnTx/>
                <a:uFillTx/>
                <a:latin typeface="Arial" panose="020B0604020202020204"/>
                <a:ea typeface="+mn-ea"/>
                <a:cs typeface="+mn-cs"/>
              </a:rPr>
              <a:t>mumma</a:t>
            </a: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8-10</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79664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60B2A5-7D25-4EFB-8691-668AB5BA651F}" type="datetime1">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19/01/2022</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rPr>
              <a:t>|   </a:t>
            </a:r>
            <a:fld id="{5898CC38-F149-5B45-A1B4-290B41364A0C}" type="slidenum">
              <a:rPr kumimoji="0" lang="en-GB" sz="1200" b="0" i="0" u="none" strike="noStrike" kern="1200" cap="none" spc="0" normalizeH="0" baseline="0" noProof="0" smtClean="0">
                <a:ln>
                  <a:noFill/>
                </a:ln>
                <a:solidFill>
                  <a:prstClr val="black">
                    <a:lumMod val="50000"/>
                    <a:lumOff val="50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lumMod val="50000"/>
                  <a:lumOff val="50000"/>
                </a:prstClr>
              </a:solidFill>
              <a:effectLst/>
              <a:uLnTx/>
              <a:uFillTx/>
              <a:latin typeface="Arial" panose="020B0604020202020204"/>
              <a:ea typeface="+mn-ea"/>
              <a:cs typeface="+mn-cs"/>
            </a:endParaRPr>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5778566" cy="499337"/>
          </a:xfrm>
        </p:spPr>
        <p:txBody>
          <a:bodyPr>
            <a:noAutofit/>
          </a:bodyPr>
          <a:lstStyle/>
          <a:p>
            <a:r>
              <a:rPr lang="en-GB" sz="3000" dirty="0">
                <a:solidFill>
                  <a:srgbClr val="004899"/>
                </a:solidFill>
              </a:rPr>
              <a:t>Support for young carers</a:t>
            </a:r>
            <a:endParaRPr lang="en-GB" sz="3000" dirty="0"/>
          </a:p>
        </p:txBody>
      </p:sp>
      <p:sp>
        <p:nvSpPr>
          <p:cNvPr id="22" name="Rectangle 21">
            <a:extLst>
              <a:ext uri="{FF2B5EF4-FFF2-40B4-BE49-F238E27FC236}">
                <a16:creationId xmlns:a16="http://schemas.microsoft.com/office/drawing/2014/main" id="{9B7947A0-331E-48EF-A3B1-225025A1D86F}"/>
              </a:ext>
            </a:extLst>
          </p:cNvPr>
          <p:cNvSpPr/>
          <p:nvPr/>
        </p:nvSpPr>
        <p:spPr>
          <a:xfrm>
            <a:off x="195513" y="837041"/>
            <a:ext cx="10798887" cy="227754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a:ea typeface="+mn-ea"/>
                <a:cs typeface="+mn-cs"/>
              </a:rPr>
              <a:t>If you could have one thing to help you or support you as a young carer, what would it be?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Comments received in response to this question mainly related to the following themes: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Day and overnight trips, sports club, events/activities to have a break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Help understanding the caring role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Help and support for both the carer and the person being cared for e.g. with house chores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rPr>
              <a:t>Someone to talk to and who understands what it’s like caring for a loved one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9" name="TextBox 8">
            <a:extLst>
              <a:ext uri="{FF2B5EF4-FFF2-40B4-BE49-F238E27FC236}">
                <a16:creationId xmlns:a16="http://schemas.microsoft.com/office/drawing/2014/main" id="{34B080F8-9CCD-4319-92FC-538FBFCDD512}"/>
              </a:ext>
            </a:extLst>
          </p:cNvPr>
          <p:cNvSpPr txBox="1"/>
          <p:nvPr/>
        </p:nvSpPr>
        <p:spPr>
          <a:xfrm>
            <a:off x="306000" y="6166211"/>
            <a:ext cx="139352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mn-ea"/>
                <a:cs typeface="+mn-cs"/>
              </a:rPr>
              <a:t>[Responses: 49] </a:t>
            </a:r>
          </a:p>
        </p:txBody>
      </p:sp>
      <p:sp>
        <p:nvSpPr>
          <p:cNvPr id="2" name="TextBox 1">
            <a:extLst>
              <a:ext uri="{FF2B5EF4-FFF2-40B4-BE49-F238E27FC236}">
                <a16:creationId xmlns:a16="http://schemas.microsoft.com/office/drawing/2014/main" id="{383564F6-E87F-40F1-99B4-0DC33835B23C}"/>
              </a:ext>
            </a:extLst>
          </p:cNvPr>
          <p:cNvSpPr txBox="1"/>
          <p:nvPr/>
        </p:nvSpPr>
        <p:spPr>
          <a:xfrm>
            <a:off x="5533993" y="4882753"/>
            <a:ext cx="307652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“More activities to meet other young carers and to have a break. Someone to talk to about being a young carer.”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11-13</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B77D7ADD-157F-4A6D-91F1-09394082334A}"/>
              </a:ext>
            </a:extLst>
          </p:cNvPr>
          <p:cNvSpPr txBox="1"/>
          <p:nvPr/>
        </p:nvSpPr>
        <p:spPr>
          <a:xfrm>
            <a:off x="4168293" y="3023418"/>
            <a:ext cx="4073582"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“Having more time to do fun things with other children who help somebody at home. Also having someone to talk to like my young carers worker.”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8-10</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4" name="TextBox 3">
            <a:extLst>
              <a:ext uri="{FF2B5EF4-FFF2-40B4-BE49-F238E27FC236}">
                <a16:creationId xmlns:a16="http://schemas.microsoft.com/office/drawing/2014/main" id="{F7B55DAA-7CC8-43D0-88CF-686055A29035}"/>
              </a:ext>
            </a:extLst>
          </p:cNvPr>
          <p:cNvSpPr txBox="1"/>
          <p:nvPr/>
        </p:nvSpPr>
        <p:spPr>
          <a:xfrm>
            <a:off x="9132926" y="5239508"/>
            <a:ext cx="2556251"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“I would like more fidget toys as it is mindfulness and that helps me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8-10</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11" name="TextBox 10">
            <a:extLst>
              <a:ext uri="{FF2B5EF4-FFF2-40B4-BE49-F238E27FC236}">
                <a16:creationId xmlns:a16="http://schemas.microsoft.com/office/drawing/2014/main" id="{B15C25C9-6DED-4381-8AD6-34E71DDA3430}"/>
              </a:ext>
            </a:extLst>
          </p:cNvPr>
          <p:cNvSpPr txBox="1"/>
          <p:nvPr/>
        </p:nvSpPr>
        <p:spPr>
          <a:xfrm>
            <a:off x="8802000" y="3013501"/>
            <a:ext cx="3076575"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“Someone to help my mum and someone to help me.”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11-13</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12" name="TextBox 11">
            <a:extLst>
              <a:ext uri="{FF2B5EF4-FFF2-40B4-BE49-F238E27FC236}">
                <a16:creationId xmlns:a16="http://schemas.microsoft.com/office/drawing/2014/main" id="{50BFD73A-4F1A-4771-AFD9-9CECA82EE8C1}"/>
              </a:ext>
            </a:extLst>
          </p:cNvPr>
          <p:cNvSpPr txBox="1"/>
          <p:nvPr/>
        </p:nvSpPr>
        <p:spPr>
          <a:xfrm>
            <a:off x="306000" y="2969340"/>
            <a:ext cx="329474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“No, I couldn’t have asked for better support all round.”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not answered</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13" name="TextBox 12">
            <a:extLst>
              <a:ext uri="{FF2B5EF4-FFF2-40B4-BE49-F238E27FC236}">
                <a16:creationId xmlns:a16="http://schemas.microsoft.com/office/drawing/2014/main" id="{2132C16C-E50D-4B60-BC4E-5980DC568424}"/>
              </a:ext>
            </a:extLst>
          </p:cNvPr>
          <p:cNvSpPr txBox="1"/>
          <p:nvPr/>
        </p:nvSpPr>
        <p:spPr>
          <a:xfrm>
            <a:off x="306000" y="4981271"/>
            <a:ext cx="4796707"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“Being able to earn money without affecting money coming into the household. Making more people aware about it so you don't always feel pressured for not being able to do stuff.”</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16-18</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15" name="TextBox 14">
            <a:extLst>
              <a:ext uri="{FF2B5EF4-FFF2-40B4-BE49-F238E27FC236}">
                <a16:creationId xmlns:a16="http://schemas.microsoft.com/office/drawing/2014/main" id="{81163FE7-EE30-4D13-BE65-567F415D113B}"/>
              </a:ext>
            </a:extLst>
          </p:cNvPr>
          <p:cNvSpPr txBox="1"/>
          <p:nvPr/>
        </p:nvSpPr>
        <p:spPr>
          <a:xfrm>
            <a:off x="703622" y="3967048"/>
            <a:ext cx="3294743"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“More funding for charity’s such as young carers.”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16-18</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
        <p:nvSpPr>
          <p:cNvPr id="16" name="TextBox 15">
            <a:extLst>
              <a:ext uri="{FF2B5EF4-FFF2-40B4-BE49-F238E27FC236}">
                <a16:creationId xmlns:a16="http://schemas.microsoft.com/office/drawing/2014/main" id="{8EBC9058-C735-46AC-82ED-57A7BFF06A02}"/>
              </a:ext>
            </a:extLst>
          </p:cNvPr>
          <p:cNvSpPr txBox="1"/>
          <p:nvPr/>
        </p:nvSpPr>
        <p:spPr>
          <a:xfrm>
            <a:off x="8241875" y="4068796"/>
            <a:ext cx="3753089"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rPr>
              <a:t>“Someone who understands actually caring for someone you love.”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1" dirty="0">
                <a:solidFill>
                  <a:srgbClr val="004899"/>
                </a:solidFill>
                <a:latin typeface="Arial" panose="020B0604020202020204"/>
              </a:rPr>
              <a:t>- Age: 11-13</a:t>
            </a:r>
            <a:endParaRPr kumimoji="0" lang="en-GB" sz="1600" b="1" i="1" u="none" strike="noStrike" kern="1200" cap="none" spc="0" normalizeH="0" baseline="0" noProof="0" dirty="0">
              <a:ln>
                <a:noFill/>
              </a:ln>
              <a:solidFill>
                <a:srgbClr val="004899"/>
              </a:solidFill>
              <a:effectLst/>
              <a:uLnTx/>
              <a:uFillTx/>
              <a:latin typeface="Arial" panose="020B0604020202020204"/>
              <a:ea typeface="+mn-ea"/>
              <a:cs typeface="+mn-cs"/>
            </a:endParaRPr>
          </a:p>
        </p:txBody>
      </p:sp>
    </p:spTree>
    <p:extLst>
      <p:ext uri="{BB962C8B-B14F-4D97-AF65-F5344CB8AC3E}">
        <p14:creationId xmlns:p14="http://schemas.microsoft.com/office/powerpoint/2010/main" val="277335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E3C08B-3B4A-2D48-BE14-E227300AF175}"/>
              </a:ext>
            </a:extLst>
          </p:cNvPr>
          <p:cNvSpPr>
            <a:spLocks noGrp="1"/>
          </p:cNvSpPr>
          <p:nvPr>
            <p:ph type="body" sz="quarter" idx="10"/>
          </p:nvPr>
        </p:nvSpPr>
        <p:spPr/>
        <p:txBody>
          <a:bodyPr/>
          <a:lstStyle/>
          <a:p>
            <a:pPr lvl="0"/>
            <a:r>
              <a:rPr lang="en-GB"/>
              <a:t>This information is issued by:</a:t>
            </a:r>
          </a:p>
          <a:p>
            <a:pPr lvl="0"/>
            <a:r>
              <a:rPr lang="en-GB"/>
              <a:t>Essex County Council</a:t>
            </a:r>
          </a:p>
          <a:p>
            <a:pPr lvl="0"/>
            <a:r>
              <a:rPr lang="en-GB"/>
              <a:t>Research &amp; Citizen Insight</a:t>
            </a:r>
          </a:p>
          <a:p>
            <a:pPr lvl="0"/>
            <a:endParaRPr lang="en-GB"/>
          </a:p>
          <a:p>
            <a:pPr lvl="0"/>
            <a:r>
              <a:rPr lang="en-GB"/>
              <a:t>Contact us:</a:t>
            </a:r>
          </a:p>
          <a:p>
            <a:pPr lvl="0"/>
            <a:r>
              <a:rPr lang="en-GB"/>
              <a:t>research@essex.gov.uk</a:t>
            </a:r>
          </a:p>
          <a:p>
            <a:pPr lvl="0"/>
            <a:endParaRPr lang="en-GB"/>
          </a:p>
          <a:p>
            <a:pPr lvl="0"/>
            <a:r>
              <a:rPr lang="en-GB"/>
              <a:t>County Hall</a:t>
            </a:r>
          </a:p>
          <a:p>
            <a:pPr lvl="0"/>
            <a:r>
              <a:rPr lang="en-GB"/>
              <a:t>Market Road</a:t>
            </a:r>
          </a:p>
          <a:p>
            <a:pPr lvl="0"/>
            <a:r>
              <a:rPr lang="en-GB"/>
              <a:t>Chelmsford</a:t>
            </a:r>
          </a:p>
          <a:p>
            <a:pPr lvl="0"/>
            <a:r>
              <a:rPr lang="en-GB"/>
              <a:t>CM1 1QH</a:t>
            </a:r>
          </a:p>
          <a:p>
            <a:pPr lvl="0"/>
            <a:endParaRPr lang="en-GB"/>
          </a:p>
          <a:p>
            <a:pPr lvl="0"/>
            <a:endParaRPr lang="en-GB"/>
          </a:p>
          <a:p>
            <a:pPr lvl="0"/>
            <a:endParaRPr lang="en-GB"/>
          </a:p>
          <a:p>
            <a:endParaRPr lang="en-GB"/>
          </a:p>
        </p:txBody>
      </p:sp>
      <p:sp>
        <p:nvSpPr>
          <p:cNvPr id="3" name="Text Placeholder 2">
            <a:extLst>
              <a:ext uri="{FF2B5EF4-FFF2-40B4-BE49-F238E27FC236}">
                <a16:creationId xmlns:a16="http://schemas.microsoft.com/office/drawing/2014/main" id="{3A298B8B-CE54-BB49-9A44-F1BB5539282D}"/>
              </a:ext>
            </a:extLst>
          </p:cNvPr>
          <p:cNvSpPr>
            <a:spLocks noGrp="1"/>
          </p:cNvSpPr>
          <p:nvPr>
            <p:ph type="body" sz="quarter" idx="11"/>
          </p:nvPr>
        </p:nvSpPr>
        <p:spPr/>
        <p:txBody>
          <a:bodyPr/>
          <a:lstStyle/>
          <a:p>
            <a:pPr lvl="0"/>
            <a:r>
              <a:rPr lang="en-GB" dirty="0"/>
              <a:t>Sign up to Keep Me Posted email updates:</a:t>
            </a:r>
          </a:p>
          <a:p>
            <a:pPr lvl="0"/>
            <a:r>
              <a:rPr lang="en-GB" dirty="0"/>
              <a:t>Essex.gov.uk/</a:t>
            </a:r>
            <a:r>
              <a:rPr lang="en-GB" dirty="0" err="1"/>
              <a:t>keepmeposted</a:t>
            </a:r>
            <a:endParaRPr lang="en-GB" dirty="0"/>
          </a:p>
          <a:p>
            <a:pPr lvl="0"/>
            <a:endParaRPr lang="en-GB" dirty="0"/>
          </a:p>
          <a:p>
            <a:pPr lvl="0"/>
            <a:r>
              <a:rPr lang="en-GB" dirty="0"/>
              <a:t>     </a:t>
            </a:r>
            <a:r>
              <a:rPr lang="en-GB" dirty="0" err="1"/>
              <a:t>Essex_CC</a:t>
            </a:r>
            <a:endParaRPr lang="en-GB" dirty="0"/>
          </a:p>
          <a:p>
            <a:r>
              <a:rPr lang="en-GB" dirty="0"/>
              <a:t>     Facebook.com/</a:t>
            </a:r>
            <a:r>
              <a:rPr lang="en-GB" dirty="0" err="1"/>
              <a:t>essexcountycouncil</a:t>
            </a:r>
            <a:endParaRPr lang="en-GB" dirty="0"/>
          </a:p>
          <a:p>
            <a:pPr lvl="0"/>
            <a:endParaRPr lang="en-GB" dirty="0"/>
          </a:p>
          <a:p>
            <a:pPr lvl="0"/>
            <a:r>
              <a:rPr lang="en-GB" dirty="0"/>
              <a:t>The information contained in this document can be translated, and/or made available in alternative formats, on request.</a:t>
            </a:r>
          </a:p>
          <a:p>
            <a:pPr lvl="0"/>
            <a:endParaRPr lang="en-GB" dirty="0"/>
          </a:p>
          <a:p>
            <a:r>
              <a:rPr lang="en-GB" dirty="0"/>
              <a:t>Published on January 2022.</a:t>
            </a:r>
          </a:p>
        </p:txBody>
      </p:sp>
    </p:spTree>
    <p:extLst>
      <p:ext uri="{BB962C8B-B14F-4D97-AF65-F5344CB8AC3E}">
        <p14:creationId xmlns:p14="http://schemas.microsoft.com/office/powerpoint/2010/main" val="1573206022"/>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4599-40A3-7B43-9107-F9DFC389D442}"/>
              </a:ext>
            </a:extLst>
          </p:cNvPr>
          <p:cNvSpPr>
            <a:spLocks noGrp="1"/>
          </p:cNvSpPr>
          <p:nvPr>
            <p:ph type="title"/>
          </p:nvPr>
        </p:nvSpPr>
        <p:spPr>
          <a:xfrm>
            <a:off x="5018246" y="2628900"/>
            <a:ext cx="6864625" cy="1600200"/>
          </a:xfrm>
        </p:spPr>
        <p:txBody>
          <a:bodyPr>
            <a:normAutofit/>
          </a:bodyPr>
          <a:lstStyle/>
          <a:p>
            <a:r>
              <a:rPr lang="en-GB" sz="4400" dirty="0"/>
              <a:t>Adult carers survey</a:t>
            </a:r>
            <a:br>
              <a:rPr lang="en-GB" sz="4400" dirty="0"/>
            </a:br>
            <a:r>
              <a:rPr lang="en-GB" sz="4400" b="0" dirty="0"/>
              <a:t>Key findings</a:t>
            </a:r>
          </a:p>
        </p:txBody>
      </p:sp>
    </p:spTree>
    <p:extLst>
      <p:ext uri="{BB962C8B-B14F-4D97-AF65-F5344CB8AC3E}">
        <p14:creationId xmlns:p14="http://schemas.microsoft.com/office/powerpoint/2010/main" val="233420755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19/01/2022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4</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Survey respondents</a:t>
            </a:r>
            <a:endParaRPr lang="en-GB" sz="3000" dirty="0"/>
          </a:p>
        </p:txBody>
      </p:sp>
      <p:sp>
        <p:nvSpPr>
          <p:cNvPr id="22" name="Rectangle 21">
            <a:extLst>
              <a:ext uri="{FF2B5EF4-FFF2-40B4-BE49-F238E27FC236}">
                <a16:creationId xmlns:a16="http://schemas.microsoft.com/office/drawing/2014/main" id="{9B7947A0-331E-48EF-A3B1-225025A1D86F}"/>
              </a:ext>
            </a:extLst>
          </p:cNvPr>
          <p:cNvSpPr/>
          <p:nvPr/>
        </p:nvSpPr>
        <p:spPr>
          <a:xfrm>
            <a:off x="195514" y="837041"/>
            <a:ext cx="4835978" cy="461665"/>
          </a:xfrm>
          <a:prstGeom prst="rect">
            <a:avLst/>
          </a:prstGeom>
        </p:spPr>
        <p:txBody>
          <a:bodyPr wrap="square" lIns="91440" tIns="45720" rIns="91440" bIns="45720" anchor="t">
            <a:spAutoFit/>
          </a:bodyPr>
          <a:lstStyle/>
          <a:p>
            <a:r>
              <a:rPr lang="en-GB" sz="2400" b="1" dirty="0"/>
              <a:t>388</a:t>
            </a:r>
            <a:r>
              <a:rPr lang="en-GB" sz="2000" b="1" dirty="0"/>
              <a:t> </a:t>
            </a:r>
            <a:r>
              <a:rPr lang="en-GB" dirty="0"/>
              <a:t>responses were received in total.</a:t>
            </a:r>
          </a:p>
        </p:txBody>
      </p:sp>
      <p:sp>
        <p:nvSpPr>
          <p:cNvPr id="35" name="TextBox 34">
            <a:extLst>
              <a:ext uri="{FF2B5EF4-FFF2-40B4-BE49-F238E27FC236}">
                <a16:creationId xmlns:a16="http://schemas.microsoft.com/office/drawing/2014/main" id="{FDAF2362-65C7-43E2-9243-97EB007ADB1D}"/>
              </a:ext>
            </a:extLst>
          </p:cNvPr>
          <p:cNvSpPr txBox="1"/>
          <p:nvPr/>
        </p:nvSpPr>
        <p:spPr>
          <a:xfrm>
            <a:off x="337153" y="1657844"/>
            <a:ext cx="2058177" cy="369332"/>
          </a:xfrm>
          <a:prstGeom prst="rect">
            <a:avLst/>
          </a:prstGeom>
          <a:noFill/>
        </p:spPr>
        <p:txBody>
          <a:bodyPr wrap="square">
            <a:spAutoFit/>
          </a:bodyPr>
          <a:lstStyle/>
          <a:p>
            <a:pPr>
              <a:spcBef>
                <a:spcPts val="400"/>
              </a:spcBef>
            </a:pPr>
            <a:r>
              <a:rPr lang="en-GB" b="1" dirty="0"/>
              <a:t>Age breakdown</a:t>
            </a:r>
            <a:endParaRPr lang="en-GB" sz="1400" dirty="0"/>
          </a:p>
        </p:txBody>
      </p:sp>
      <p:sp>
        <p:nvSpPr>
          <p:cNvPr id="40" name="Rectangle 39">
            <a:extLst>
              <a:ext uri="{FF2B5EF4-FFF2-40B4-BE49-F238E27FC236}">
                <a16:creationId xmlns:a16="http://schemas.microsoft.com/office/drawing/2014/main" id="{612D49C1-A52C-4C9D-B54B-058F176586DD}"/>
              </a:ext>
            </a:extLst>
          </p:cNvPr>
          <p:cNvSpPr/>
          <p:nvPr/>
        </p:nvSpPr>
        <p:spPr>
          <a:xfrm>
            <a:off x="5168348" y="1610138"/>
            <a:ext cx="6823355" cy="482026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a:extLst>
              <a:ext uri="{FF2B5EF4-FFF2-40B4-BE49-F238E27FC236}">
                <a16:creationId xmlns:a16="http://schemas.microsoft.com/office/drawing/2014/main" id="{58BC43CF-2CE8-43AB-81D4-F61733EAD621}"/>
              </a:ext>
            </a:extLst>
          </p:cNvPr>
          <p:cNvSpPr txBox="1"/>
          <p:nvPr/>
        </p:nvSpPr>
        <p:spPr>
          <a:xfrm>
            <a:off x="5296717" y="1657844"/>
            <a:ext cx="2368587" cy="369332"/>
          </a:xfrm>
          <a:prstGeom prst="rect">
            <a:avLst/>
          </a:prstGeom>
          <a:noFill/>
        </p:spPr>
        <p:txBody>
          <a:bodyPr wrap="square">
            <a:spAutoFit/>
          </a:bodyPr>
          <a:lstStyle/>
          <a:p>
            <a:r>
              <a:rPr lang="en-GB" b="1" dirty="0"/>
              <a:t>District breakdown</a:t>
            </a:r>
          </a:p>
        </p:txBody>
      </p:sp>
      <p:sp>
        <p:nvSpPr>
          <p:cNvPr id="19" name="TextBox 18">
            <a:extLst>
              <a:ext uri="{FF2B5EF4-FFF2-40B4-BE49-F238E27FC236}">
                <a16:creationId xmlns:a16="http://schemas.microsoft.com/office/drawing/2014/main" id="{BF4F2C46-5344-423D-A8AE-8B21D88C6C21}"/>
              </a:ext>
            </a:extLst>
          </p:cNvPr>
          <p:cNvSpPr txBox="1"/>
          <p:nvPr/>
        </p:nvSpPr>
        <p:spPr>
          <a:xfrm>
            <a:off x="5296717" y="2027176"/>
            <a:ext cx="6549645" cy="584775"/>
          </a:xfrm>
          <a:prstGeom prst="rect">
            <a:avLst/>
          </a:prstGeom>
          <a:noFill/>
        </p:spPr>
        <p:txBody>
          <a:bodyPr wrap="square">
            <a:spAutoFit/>
          </a:bodyPr>
          <a:lstStyle/>
          <a:p>
            <a:pPr>
              <a:spcBef>
                <a:spcPts val="400"/>
              </a:spcBef>
            </a:pPr>
            <a:r>
              <a:rPr lang="en-GB" sz="1600" dirty="0"/>
              <a:t>Most of the respondents were from </a:t>
            </a:r>
            <a:r>
              <a:rPr lang="en-GB" sz="1600" b="1" dirty="0"/>
              <a:t>Tendring (18%)</a:t>
            </a:r>
            <a:r>
              <a:rPr lang="en-GB" sz="1600" dirty="0"/>
              <a:t> and </a:t>
            </a:r>
            <a:r>
              <a:rPr lang="en-GB" sz="1600" b="1" dirty="0"/>
              <a:t>Colchester (17%), </a:t>
            </a:r>
            <a:r>
              <a:rPr lang="en-GB" sz="1600" dirty="0"/>
              <a:t>followed by Chelmsford </a:t>
            </a:r>
            <a:r>
              <a:rPr lang="en-GB" sz="1600" b="1" dirty="0"/>
              <a:t>(13%). </a:t>
            </a:r>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23" name="Rectangle 22">
            <a:extLst>
              <a:ext uri="{FF2B5EF4-FFF2-40B4-BE49-F238E27FC236}">
                <a16:creationId xmlns:a16="http://schemas.microsoft.com/office/drawing/2014/main" id="{3D03FF40-0C53-4E2D-9B2E-C70BDF01B1C5}"/>
              </a:ext>
            </a:extLst>
          </p:cNvPr>
          <p:cNvSpPr/>
          <p:nvPr/>
        </p:nvSpPr>
        <p:spPr>
          <a:xfrm>
            <a:off x="6528357" y="391337"/>
            <a:ext cx="5118698" cy="1015663"/>
          </a:xfrm>
          <a:prstGeom prst="rect">
            <a:avLst/>
          </a:prstGeom>
        </p:spPr>
        <p:txBody>
          <a:bodyPr wrap="square" lIns="91440" tIns="45720" rIns="91440" bIns="45720" anchor="t">
            <a:spAutoFit/>
          </a:bodyPr>
          <a:lstStyle/>
          <a:p>
            <a:r>
              <a:rPr lang="en-GB" sz="2000" dirty="0"/>
              <a:t>Three quarters of respondents were female. </a:t>
            </a:r>
            <a:r>
              <a:rPr lang="en-GB" sz="2000" b="1" dirty="0"/>
              <a:t>76%</a:t>
            </a:r>
            <a:r>
              <a:rPr lang="en-GB" sz="2000" dirty="0"/>
              <a:t> female and </a:t>
            </a:r>
            <a:r>
              <a:rPr lang="en-GB" sz="2000" b="1" dirty="0"/>
              <a:t>22% </a:t>
            </a:r>
            <a:r>
              <a:rPr lang="en-GB" sz="2000" dirty="0"/>
              <a:t>male</a:t>
            </a:r>
            <a:r>
              <a:rPr lang="en-GB" dirty="0"/>
              <a:t>. </a:t>
            </a:r>
          </a:p>
          <a:p>
            <a:r>
              <a:rPr lang="en-GB" sz="2000" b="1" dirty="0"/>
              <a:t>2% </a:t>
            </a:r>
            <a:r>
              <a:rPr lang="en-GB" sz="2000" dirty="0"/>
              <a:t>did not disclose.</a:t>
            </a:r>
            <a:endParaRPr lang="en-GB" dirty="0"/>
          </a:p>
        </p:txBody>
      </p:sp>
      <p:sp>
        <p:nvSpPr>
          <p:cNvPr id="24" name="Rectangle 23">
            <a:extLst>
              <a:ext uri="{FF2B5EF4-FFF2-40B4-BE49-F238E27FC236}">
                <a16:creationId xmlns:a16="http://schemas.microsoft.com/office/drawing/2014/main" id="{8387C69C-2F9A-4C11-A201-EB1574F15D3A}"/>
              </a:ext>
            </a:extLst>
          </p:cNvPr>
          <p:cNvSpPr/>
          <p:nvPr/>
        </p:nvSpPr>
        <p:spPr>
          <a:xfrm>
            <a:off x="306001" y="1610139"/>
            <a:ext cx="4725491" cy="482026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id="{8C3CEEDE-9832-483E-AA27-CF2C9B09AAA5}"/>
              </a:ext>
            </a:extLst>
          </p:cNvPr>
          <p:cNvSpPr txBox="1"/>
          <p:nvPr/>
        </p:nvSpPr>
        <p:spPr>
          <a:xfrm>
            <a:off x="345639" y="2031336"/>
            <a:ext cx="3329378" cy="1077218"/>
          </a:xfrm>
          <a:prstGeom prst="rect">
            <a:avLst/>
          </a:prstGeom>
          <a:noFill/>
        </p:spPr>
        <p:txBody>
          <a:bodyPr wrap="square">
            <a:spAutoFit/>
          </a:bodyPr>
          <a:lstStyle/>
          <a:p>
            <a:pPr>
              <a:spcBef>
                <a:spcPts val="400"/>
              </a:spcBef>
            </a:pPr>
            <a:r>
              <a:rPr lang="en-GB" sz="1600" dirty="0"/>
              <a:t>Nearly a quarter of respondents were aged 55-64, closely followed by those aged 45-54. Around a fifth were aged 65-74.</a:t>
            </a:r>
          </a:p>
        </p:txBody>
      </p:sp>
      <p:sp>
        <p:nvSpPr>
          <p:cNvPr id="26" name="Rectangle 25">
            <a:extLst>
              <a:ext uri="{FF2B5EF4-FFF2-40B4-BE49-F238E27FC236}">
                <a16:creationId xmlns:a16="http://schemas.microsoft.com/office/drawing/2014/main" id="{8EAC9911-2092-4EF8-8BF2-10E2002AF6C3}"/>
              </a:ext>
            </a:extLst>
          </p:cNvPr>
          <p:cNvSpPr/>
          <p:nvPr/>
        </p:nvSpPr>
        <p:spPr>
          <a:xfrm>
            <a:off x="5159861" y="343429"/>
            <a:ext cx="6823355" cy="1129749"/>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 name="Graphic 26" descr="Gender with solid fill">
            <a:extLst>
              <a:ext uri="{FF2B5EF4-FFF2-40B4-BE49-F238E27FC236}">
                <a16:creationId xmlns:a16="http://schemas.microsoft.com/office/drawing/2014/main" id="{2EE1C4BA-482B-4CC3-91A1-CBC63D4F5FB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27492" y="370788"/>
            <a:ext cx="1070397" cy="1070397"/>
          </a:xfrm>
          <a:prstGeom prst="rect">
            <a:avLst/>
          </a:prstGeom>
        </p:spPr>
      </p:pic>
      <p:pic>
        <p:nvPicPr>
          <p:cNvPr id="30" name="Picture 29" descr="Icon&#10;&#10;Description automatically generated">
            <a:extLst>
              <a:ext uri="{FF2B5EF4-FFF2-40B4-BE49-F238E27FC236}">
                <a16:creationId xmlns:a16="http://schemas.microsoft.com/office/drawing/2014/main" id="{BF85F202-781D-41B8-BFFA-1FD570DB8429}"/>
              </a:ext>
            </a:extLst>
          </p:cNvPr>
          <p:cNvPicPr>
            <a:picLocks noChangeAspect="1"/>
          </p:cNvPicPr>
          <p:nvPr/>
        </p:nvPicPr>
        <p:blipFill>
          <a:blip r:embed="rId5"/>
          <a:stretch>
            <a:fillRect/>
          </a:stretch>
        </p:blipFill>
        <p:spPr>
          <a:xfrm>
            <a:off x="3803387" y="1646574"/>
            <a:ext cx="1195424" cy="1195424"/>
          </a:xfrm>
          <a:prstGeom prst="rect">
            <a:avLst/>
          </a:prstGeom>
        </p:spPr>
      </p:pic>
      <p:graphicFrame>
        <p:nvGraphicFramePr>
          <p:cNvPr id="17" name="Chart 16">
            <a:extLst>
              <a:ext uri="{FF2B5EF4-FFF2-40B4-BE49-F238E27FC236}">
                <a16:creationId xmlns:a16="http://schemas.microsoft.com/office/drawing/2014/main" id="{83C85F44-5694-4BF3-BD92-B2AB24AEED6A}"/>
              </a:ext>
            </a:extLst>
          </p:cNvPr>
          <p:cNvGraphicFramePr>
            <a:graphicFrameLocks/>
          </p:cNvGraphicFramePr>
          <p:nvPr/>
        </p:nvGraphicFramePr>
        <p:xfrm>
          <a:off x="337153" y="3125467"/>
          <a:ext cx="4641417" cy="3020010"/>
        </p:xfrm>
        <a:graphic>
          <a:graphicData uri="http://schemas.openxmlformats.org/drawingml/2006/chart">
            <c:chart xmlns:c="http://schemas.openxmlformats.org/drawingml/2006/chart" xmlns:r="http://schemas.openxmlformats.org/officeDocument/2006/relationships" r:id="rId6"/>
          </a:graphicData>
        </a:graphic>
      </p:graphicFrame>
      <p:sp>
        <p:nvSpPr>
          <p:cNvPr id="18" name="TextBox 17">
            <a:extLst>
              <a:ext uri="{FF2B5EF4-FFF2-40B4-BE49-F238E27FC236}">
                <a16:creationId xmlns:a16="http://schemas.microsoft.com/office/drawing/2014/main" id="{2D6B1339-B826-4F48-92F9-9443FA38CDAB}"/>
              </a:ext>
            </a:extLst>
          </p:cNvPr>
          <p:cNvSpPr txBox="1"/>
          <p:nvPr/>
        </p:nvSpPr>
        <p:spPr>
          <a:xfrm>
            <a:off x="284231" y="6129583"/>
            <a:ext cx="1387025"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382]</a:t>
            </a:r>
          </a:p>
        </p:txBody>
      </p:sp>
      <p:sp>
        <p:nvSpPr>
          <p:cNvPr id="21" name="TextBox 20">
            <a:extLst>
              <a:ext uri="{FF2B5EF4-FFF2-40B4-BE49-F238E27FC236}">
                <a16:creationId xmlns:a16="http://schemas.microsoft.com/office/drawing/2014/main" id="{29A5EAC7-C256-4A82-BF4D-C484CFCC29F3}"/>
              </a:ext>
            </a:extLst>
          </p:cNvPr>
          <p:cNvSpPr txBox="1"/>
          <p:nvPr/>
        </p:nvSpPr>
        <p:spPr>
          <a:xfrm>
            <a:off x="5141332" y="6129583"/>
            <a:ext cx="1387025"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379]</a:t>
            </a:r>
          </a:p>
        </p:txBody>
      </p:sp>
      <p:graphicFrame>
        <p:nvGraphicFramePr>
          <p:cNvPr id="28" name="Chart 27">
            <a:extLst>
              <a:ext uri="{FF2B5EF4-FFF2-40B4-BE49-F238E27FC236}">
                <a16:creationId xmlns:a16="http://schemas.microsoft.com/office/drawing/2014/main" id="{3E8636D8-3B01-443B-A5ED-C97EAAAAA4B4}"/>
              </a:ext>
            </a:extLst>
          </p:cNvPr>
          <p:cNvGraphicFramePr>
            <a:graphicFrameLocks/>
          </p:cNvGraphicFramePr>
          <p:nvPr/>
        </p:nvGraphicFramePr>
        <p:xfrm>
          <a:off x="5227491" y="2611951"/>
          <a:ext cx="6627355" cy="3675638"/>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996268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48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54599-40A3-7B43-9107-F9DFC389D442}"/>
              </a:ext>
            </a:extLst>
          </p:cNvPr>
          <p:cNvSpPr>
            <a:spLocks noGrp="1"/>
          </p:cNvSpPr>
          <p:nvPr>
            <p:ph type="title"/>
          </p:nvPr>
        </p:nvSpPr>
        <p:spPr>
          <a:xfrm>
            <a:off x="5035663" y="2195522"/>
            <a:ext cx="6864625" cy="1600200"/>
          </a:xfrm>
        </p:spPr>
        <p:txBody>
          <a:bodyPr>
            <a:normAutofit/>
          </a:bodyPr>
          <a:lstStyle/>
          <a:p>
            <a:r>
              <a:rPr lang="en-GB" sz="4400" dirty="0"/>
              <a:t>Carers’ experiences</a:t>
            </a:r>
          </a:p>
        </p:txBody>
      </p:sp>
    </p:spTree>
    <p:extLst>
      <p:ext uri="{BB962C8B-B14F-4D97-AF65-F5344CB8AC3E}">
        <p14:creationId xmlns:p14="http://schemas.microsoft.com/office/powerpoint/2010/main" val="323872845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19/01/2022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6</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About caring role</a:t>
            </a:r>
            <a:endParaRPr lang="en-GB" sz="3000" dirty="0"/>
          </a:p>
        </p:txBody>
      </p:sp>
      <p:sp>
        <p:nvSpPr>
          <p:cNvPr id="22" name="Rectangle 21">
            <a:extLst>
              <a:ext uri="{FF2B5EF4-FFF2-40B4-BE49-F238E27FC236}">
                <a16:creationId xmlns:a16="http://schemas.microsoft.com/office/drawing/2014/main" id="{9B7947A0-331E-48EF-A3B1-225025A1D86F}"/>
              </a:ext>
            </a:extLst>
          </p:cNvPr>
          <p:cNvSpPr/>
          <p:nvPr/>
        </p:nvSpPr>
        <p:spPr>
          <a:xfrm>
            <a:off x="6163462" y="1434604"/>
            <a:ext cx="5843008" cy="338554"/>
          </a:xfrm>
          <a:prstGeom prst="rect">
            <a:avLst/>
          </a:prstGeom>
        </p:spPr>
        <p:txBody>
          <a:bodyPr wrap="square" lIns="91440" tIns="45720" rIns="91440" bIns="45720" anchor="t">
            <a:spAutoFit/>
          </a:bodyPr>
          <a:lstStyle/>
          <a:p>
            <a:r>
              <a:rPr lang="en-GB" sz="1600" b="1" dirty="0"/>
              <a:t>Why does the person(s) you look after need your support?</a:t>
            </a:r>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7" name="Rectangle 16">
            <a:extLst>
              <a:ext uri="{FF2B5EF4-FFF2-40B4-BE49-F238E27FC236}">
                <a16:creationId xmlns:a16="http://schemas.microsoft.com/office/drawing/2014/main" id="{D60C0A7C-5174-4BC1-AA81-504A73171FD2}"/>
              </a:ext>
            </a:extLst>
          </p:cNvPr>
          <p:cNvSpPr/>
          <p:nvPr/>
        </p:nvSpPr>
        <p:spPr>
          <a:xfrm>
            <a:off x="270574" y="1381540"/>
            <a:ext cx="5759999" cy="506895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FE6E380A-8E52-469C-92B7-F46B79B076EA}"/>
              </a:ext>
            </a:extLst>
          </p:cNvPr>
          <p:cNvSpPr/>
          <p:nvPr/>
        </p:nvSpPr>
        <p:spPr>
          <a:xfrm>
            <a:off x="306000" y="1434604"/>
            <a:ext cx="5627661" cy="338554"/>
          </a:xfrm>
          <a:prstGeom prst="rect">
            <a:avLst/>
          </a:prstGeom>
        </p:spPr>
        <p:txBody>
          <a:bodyPr wrap="square" lIns="91440" tIns="45720" rIns="91440" bIns="45720" anchor="t">
            <a:spAutoFit/>
          </a:bodyPr>
          <a:lstStyle/>
          <a:p>
            <a:r>
              <a:rPr lang="en-GB" sz="1600" b="1" dirty="0"/>
              <a:t>Who are you looking after?</a:t>
            </a:r>
            <a:endParaRPr lang="en-GB" sz="1200" b="1" dirty="0"/>
          </a:p>
        </p:txBody>
      </p:sp>
      <p:sp>
        <p:nvSpPr>
          <p:cNvPr id="21" name="TextBox 20">
            <a:extLst>
              <a:ext uri="{FF2B5EF4-FFF2-40B4-BE49-F238E27FC236}">
                <a16:creationId xmlns:a16="http://schemas.microsoft.com/office/drawing/2014/main" id="{C6C88E06-96BC-4DC9-B8E6-80014EBCE4ED}"/>
              </a:ext>
            </a:extLst>
          </p:cNvPr>
          <p:cNvSpPr txBox="1"/>
          <p:nvPr/>
        </p:nvSpPr>
        <p:spPr>
          <a:xfrm>
            <a:off x="195514" y="753584"/>
            <a:ext cx="6658132" cy="369332"/>
          </a:xfrm>
          <a:prstGeom prst="rect">
            <a:avLst/>
          </a:prstGeom>
          <a:noFill/>
        </p:spPr>
        <p:txBody>
          <a:bodyPr wrap="square">
            <a:spAutoFit/>
          </a:bodyPr>
          <a:lstStyle/>
          <a:p>
            <a:r>
              <a:rPr lang="en-GB" b="1" dirty="0"/>
              <a:t>24% </a:t>
            </a:r>
            <a:r>
              <a:rPr lang="en-GB" dirty="0"/>
              <a:t>of respondents are looking after more than one person.</a:t>
            </a:r>
          </a:p>
        </p:txBody>
      </p:sp>
      <p:sp>
        <p:nvSpPr>
          <p:cNvPr id="28" name="Rectangle 27">
            <a:extLst>
              <a:ext uri="{FF2B5EF4-FFF2-40B4-BE49-F238E27FC236}">
                <a16:creationId xmlns:a16="http://schemas.microsoft.com/office/drawing/2014/main" id="{F6D3B383-4A8E-4376-9342-4C3FA456B65A}"/>
              </a:ext>
            </a:extLst>
          </p:cNvPr>
          <p:cNvSpPr/>
          <p:nvPr/>
        </p:nvSpPr>
        <p:spPr>
          <a:xfrm>
            <a:off x="6143584" y="1381540"/>
            <a:ext cx="5862886" cy="5068956"/>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464A273E-7B32-4328-9CF6-C8B05E93B12A}"/>
              </a:ext>
            </a:extLst>
          </p:cNvPr>
          <p:cNvSpPr txBox="1"/>
          <p:nvPr/>
        </p:nvSpPr>
        <p:spPr>
          <a:xfrm>
            <a:off x="306000" y="1914262"/>
            <a:ext cx="5616350" cy="1077218"/>
          </a:xfrm>
          <a:prstGeom prst="rect">
            <a:avLst/>
          </a:prstGeom>
          <a:noFill/>
        </p:spPr>
        <p:txBody>
          <a:bodyPr wrap="square">
            <a:spAutoFit/>
          </a:bodyPr>
          <a:lstStyle/>
          <a:p>
            <a:r>
              <a:rPr lang="en-GB" sz="1600" b="1" dirty="0"/>
              <a:t>45% </a:t>
            </a:r>
            <a:r>
              <a:rPr lang="en-GB" sz="1600" dirty="0"/>
              <a:t>are looking after their </a:t>
            </a:r>
            <a:r>
              <a:rPr lang="en-GB" sz="1600" b="1" dirty="0"/>
              <a:t>spouse/partner</a:t>
            </a:r>
            <a:r>
              <a:rPr lang="en-GB" sz="1600" dirty="0"/>
              <a:t>. </a:t>
            </a:r>
            <a:r>
              <a:rPr lang="en-GB" sz="1600" b="1" dirty="0"/>
              <a:t>37% </a:t>
            </a:r>
            <a:r>
              <a:rPr lang="en-GB" sz="1600" dirty="0"/>
              <a:t>selected ‘other family member’ – around three quarters of comments stated carers were looking after their </a:t>
            </a:r>
            <a:r>
              <a:rPr lang="en-GB" sz="1600" b="1" dirty="0"/>
              <a:t>parents</a:t>
            </a:r>
            <a:r>
              <a:rPr lang="en-GB" sz="1600" dirty="0"/>
              <a:t>. Other comments referred to partners, siblings and grandparents.</a:t>
            </a:r>
          </a:p>
        </p:txBody>
      </p:sp>
      <p:sp>
        <p:nvSpPr>
          <p:cNvPr id="12" name="TextBox 11">
            <a:extLst>
              <a:ext uri="{FF2B5EF4-FFF2-40B4-BE49-F238E27FC236}">
                <a16:creationId xmlns:a16="http://schemas.microsoft.com/office/drawing/2014/main" id="{D0D823E5-9D52-41D5-BC3F-EA041D67339B}"/>
              </a:ext>
            </a:extLst>
          </p:cNvPr>
          <p:cNvSpPr txBox="1"/>
          <p:nvPr/>
        </p:nvSpPr>
        <p:spPr>
          <a:xfrm>
            <a:off x="6233533" y="1826222"/>
            <a:ext cx="5461754" cy="1077218"/>
          </a:xfrm>
          <a:prstGeom prst="rect">
            <a:avLst/>
          </a:prstGeom>
          <a:noFill/>
        </p:spPr>
        <p:txBody>
          <a:bodyPr wrap="square">
            <a:spAutoFit/>
          </a:bodyPr>
          <a:lstStyle/>
          <a:p>
            <a:r>
              <a:rPr lang="en-GB" sz="1600" dirty="0"/>
              <a:t>The top reasons for needing care/support were </a:t>
            </a:r>
            <a:r>
              <a:rPr lang="en-GB" sz="1600" b="1" dirty="0"/>
              <a:t>dementia</a:t>
            </a:r>
            <a:r>
              <a:rPr lang="en-GB" sz="1600" dirty="0"/>
              <a:t>, </a:t>
            </a:r>
            <a:r>
              <a:rPr lang="en-GB" sz="1600" b="1" dirty="0"/>
              <a:t>long term health condition</a:t>
            </a:r>
            <a:r>
              <a:rPr lang="en-GB" sz="1600" dirty="0"/>
              <a:t>, and being </a:t>
            </a:r>
            <a:r>
              <a:rPr lang="en-GB" sz="1600" b="1" dirty="0"/>
              <a:t>elderly/frail</a:t>
            </a:r>
            <a:r>
              <a:rPr lang="en-GB" sz="1600" dirty="0"/>
              <a:t>.</a:t>
            </a:r>
          </a:p>
          <a:p>
            <a:r>
              <a:rPr lang="en-GB" sz="1600" dirty="0"/>
              <a:t>Comments under ‘other’ include cancer, Parkinson’s, stroke, and several other physical conditions.</a:t>
            </a:r>
          </a:p>
        </p:txBody>
      </p:sp>
      <p:graphicFrame>
        <p:nvGraphicFramePr>
          <p:cNvPr id="13" name="Chart 12">
            <a:extLst>
              <a:ext uri="{FF2B5EF4-FFF2-40B4-BE49-F238E27FC236}">
                <a16:creationId xmlns:a16="http://schemas.microsoft.com/office/drawing/2014/main" id="{06646601-1BD6-482E-BCFF-A2C386FC44F2}"/>
              </a:ext>
            </a:extLst>
          </p:cNvPr>
          <p:cNvGraphicFramePr>
            <a:graphicFrameLocks/>
          </p:cNvGraphicFramePr>
          <p:nvPr>
            <p:extLst>
              <p:ext uri="{D42A27DB-BD31-4B8C-83A1-F6EECF244321}">
                <p14:modId xmlns:p14="http://schemas.microsoft.com/office/powerpoint/2010/main" val="1262446914"/>
              </p:ext>
            </p:extLst>
          </p:nvPr>
        </p:nvGraphicFramePr>
        <p:xfrm>
          <a:off x="306001" y="3032440"/>
          <a:ext cx="5616350" cy="3097143"/>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43A9D42B-886D-4A0A-927E-94983E6326C7}"/>
              </a:ext>
            </a:extLst>
          </p:cNvPr>
          <p:cNvSpPr txBox="1"/>
          <p:nvPr/>
        </p:nvSpPr>
        <p:spPr>
          <a:xfrm>
            <a:off x="284231" y="6155710"/>
            <a:ext cx="1387025"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383]</a:t>
            </a:r>
          </a:p>
        </p:txBody>
      </p:sp>
      <p:graphicFrame>
        <p:nvGraphicFramePr>
          <p:cNvPr id="15" name="Chart 14">
            <a:extLst>
              <a:ext uri="{FF2B5EF4-FFF2-40B4-BE49-F238E27FC236}">
                <a16:creationId xmlns:a16="http://schemas.microsoft.com/office/drawing/2014/main" id="{9B853B7E-95F6-4364-A680-BE393587ADAE}"/>
              </a:ext>
            </a:extLst>
          </p:cNvPr>
          <p:cNvGraphicFramePr>
            <a:graphicFrameLocks/>
          </p:cNvGraphicFramePr>
          <p:nvPr>
            <p:extLst>
              <p:ext uri="{D42A27DB-BD31-4B8C-83A1-F6EECF244321}">
                <p14:modId xmlns:p14="http://schemas.microsoft.com/office/powerpoint/2010/main" val="1373353960"/>
              </p:ext>
            </p:extLst>
          </p:nvPr>
        </p:nvGraphicFramePr>
        <p:xfrm>
          <a:off x="6233533" y="2903440"/>
          <a:ext cx="5687893" cy="3503141"/>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Box 15">
            <a:extLst>
              <a:ext uri="{FF2B5EF4-FFF2-40B4-BE49-F238E27FC236}">
                <a16:creationId xmlns:a16="http://schemas.microsoft.com/office/drawing/2014/main" id="{D786A4D0-41D9-453D-9289-3F0BD0F5BFB3}"/>
              </a:ext>
            </a:extLst>
          </p:cNvPr>
          <p:cNvSpPr txBox="1"/>
          <p:nvPr/>
        </p:nvSpPr>
        <p:spPr>
          <a:xfrm>
            <a:off x="6129694" y="6155710"/>
            <a:ext cx="1387025"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382]</a:t>
            </a:r>
          </a:p>
        </p:txBody>
      </p:sp>
    </p:spTree>
    <p:extLst>
      <p:ext uri="{BB962C8B-B14F-4D97-AF65-F5344CB8AC3E}">
        <p14:creationId xmlns:p14="http://schemas.microsoft.com/office/powerpoint/2010/main" val="1017564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19/01/2022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7</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Accessing support</a:t>
            </a:r>
            <a:endParaRPr lang="en-GB" sz="30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0" name="TextBox 9">
            <a:extLst>
              <a:ext uri="{FF2B5EF4-FFF2-40B4-BE49-F238E27FC236}">
                <a16:creationId xmlns:a16="http://schemas.microsoft.com/office/drawing/2014/main" id="{1A1FDAD4-511C-4DCE-87BD-DE1327537D42}"/>
              </a:ext>
            </a:extLst>
          </p:cNvPr>
          <p:cNvSpPr txBox="1"/>
          <p:nvPr/>
        </p:nvSpPr>
        <p:spPr>
          <a:xfrm>
            <a:off x="6288894" y="675758"/>
            <a:ext cx="5739407" cy="2662267"/>
          </a:xfrm>
          <a:prstGeom prst="rect">
            <a:avLst/>
          </a:prstGeom>
          <a:noFill/>
        </p:spPr>
        <p:txBody>
          <a:bodyPr wrap="square">
            <a:spAutoFit/>
          </a:bodyPr>
          <a:lstStyle/>
          <a:p>
            <a:pPr>
              <a:spcBef>
                <a:spcPts val="600"/>
              </a:spcBef>
            </a:pPr>
            <a:r>
              <a:rPr lang="en-GB" b="1" dirty="0"/>
              <a:t>Comments under ‘other’ related to the following:</a:t>
            </a:r>
          </a:p>
          <a:p>
            <a:pPr marL="285750" indent="-285750">
              <a:spcBef>
                <a:spcPts val="600"/>
              </a:spcBef>
              <a:buFont typeface="Arial" panose="020B0604020202020204" pitchFamily="34" charset="0"/>
              <a:buChar char="•"/>
            </a:pPr>
            <a:r>
              <a:rPr lang="en-GB" sz="1600" b="1" dirty="0"/>
              <a:t>Not accessing any support </a:t>
            </a:r>
            <a:r>
              <a:rPr lang="en-GB" sz="1600" dirty="0"/>
              <a:t>– some mentioned being turned down by social care for support</a:t>
            </a:r>
          </a:p>
          <a:p>
            <a:pPr marL="285750" indent="-285750">
              <a:buFont typeface="Arial" panose="020B0604020202020204" pitchFamily="34" charset="0"/>
              <a:buChar char="•"/>
            </a:pPr>
            <a:r>
              <a:rPr lang="en-GB" sz="1600" dirty="0"/>
              <a:t>Support from </a:t>
            </a:r>
            <a:r>
              <a:rPr lang="en-GB" sz="1600" b="1" dirty="0"/>
              <a:t>charities</a:t>
            </a:r>
            <a:r>
              <a:rPr lang="en-GB" sz="1600" dirty="0"/>
              <a:t> and other local organisations</a:t>
            </a:r>
          </a:p>
          <a:p>
            <a:pPr marL="285750" indent="-285750">
              <a:buFont typeface="Arial" panose="020B0604020202020204" pitchFamily="34" charset="0"/>
              <a:buChar char="•"/>
            </a:pPr>
            <a:r>
              <a:rPr lang="en-GB" sz="1600" dirty="0"/>
              <a:t>Support from the </a:t>
            </a:r>
            <a:r>
              <a:rPr lang="en-GB" sz="1600" b="1" dirty="0"/>
              <a:t>health sector</a:t>
            </a:r>
            <a:r>
              <a:rPr lang="en-GB" sz="1600" dirty="0"/>
              <a:t>, including hospices and palliative care, and counselling services</a:t>
            </a:r>
          </a:p>
          <a:p>
            <a:pPr marL="285750" indent="-285750">
              <a:buFont typeface="Arial" panose="020B0604020202020204" pitchFamily="34" charset="0"/>
              <a:buChar char="•"/>
            </a:pPr>
            <a:r>
              <a:rPr lang="en-GB" sz="1600" dirty="0"/>
              <a:t>Formal support from </a:t>
            </a:r>
            <a:r>
              <a:rPr lang="en-GB" sz="1600" b="1" dirty="0"/>
              <a:t>paid carers</a:t>
            </a:r>
          </a:p>
          <a:p>
            <a:pPr marL="285750" indent="-285750">
              <a:buFont typeface="Arial" panose="020B0604020202020204" pitchFamily="34" charset="0"/>
              <a:buChar char="•"/>
            </a:pPr>
            <a:r>
              <a:rPr lang="en-GB" sz="1600" b="1" dirty="0"/>
              <a:t>Employee support forums</a:t>
            </a:r>
          </a:p>
          <a:p>
            <a:pPr marL="285750" indent="-285750">
              <a:buFont typeface="Arial" panose="020B0604020202020204" pitchFamily="34" charset="0"/>
              <a:buChar char="•"/>
            </a:pPr>
            <a:r>
              <a:rPr lang="en-GB" sz="1600" dirty="0"/>
              <a:t>Support from </a:t>
            </a:r>
            <a:r>
              <a:rPr lang="en-GB" sz="1600" b="1" dirty="0"/>
              <a:t>child’s school </a:t>
            </a:r>
            <a:r>
              <a:rPr lang="en-GB" sz="1600" dirty="0"/>
              <a:t>(e.g. SENCO)</a:t>
            </a:r>
          </a:p>
          <a:p>
            <a:pPr marL="285750" indent="-285750">
              <a:buFont typeface="Arial" panose="020B0604020202020204" pitchFamily="34" charset="0"/>
              <a:buChar char="•"/>
            </a:pPr>
            <a:r>
              <a:rPr lang="en-GB" sz="1600" dirty="0"/>
              <a:t>Support from </a:t>
            </a:r>
            <a:r>
              <a:rPr lang="en-GB" sz="1600" b="1" dirty="0"/>
              <a:t>online groups/forums</a:t>
            </a:r>
          </a:p>
        </p:txBody>
      </p:sp>
      <p:sp>
        <p:nvSpPr>
          <p:cNvPr id="13" name="TextBox 12">
            <a:extLst>
              <a:ext uri="{FF2B5EF4-FFF2-40B4-BE49-F238E27FC236}">
                <a16:creationId xmlns:a16="http://schemas.microsoft.com/office/drawing/2014/main" id="{590B724B-17DC-40C7-9801-4850AEB2D262}"/>
              </a:ext>
            </a:extLst>
          </p:cNvPr>
          <p:cNvSpPr txBox="1"/>
          <p:nvPr/>
        </p:nvSpPr>
        <p:spPr>
          <a:xfrm>
            <a:off x="306000" y="783353"/>
            <a:ext cx="4910434" cy="369332"/>
          </a:xfrm>
          <a:prstGeom prst="rect">
            <a:avLst/>
          </a:prstGeom>
          <a:noFill/>
        </p:spPr>
        <p:txBody>
          <a:bodyPr wrap="square">
            <a:spAutoFit/>
          </a:bodyPr>
          <a:lstStyle/>
          <a:p>
            <a:r>
              <a:rPr lang="en-GB" b="1" dirty="0"/>
              <a:t>Where do you access support from, if any?</a:t>
            </a:r>
          </a:p>
        </p:txBody>
      </p:sp>
      <p:sp>
        <p:nvSpPr>
          <p:cNvPr id="14" name="Rectangle 13">
            <a:extLst>
              <a:ext uri="{FF2B5EF4-FFF2-40B4-BE49-F238E27FC236}">
                <a16:creationId xmlns:a16="http://schemas.microsoft.com/office/drawing/2014/main" id="{C4F819A0-A6E2-4874-B6DE-0855A02401E1}"/>
              </a:ext>
            </a:extLst>
          </p:cNvPr>
          <p:cNvSpPr/>
          <p:nvPr/>
        </p:nvSpPr>
        <p:spPr>
          <a:xfrm>
            <a:off x="305999" y="765270"/>
            <a:ext cx="5759999" cy="571074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DAC2FC1D-B71E-474D-A1CD-E02D6ED4C5DF}"/>
              </a:ext>
            </a:extLst>
          </p:cNvPr>
          <p:cNvSpPr txBox="1"/>
          <p:nvPr/>
        </p:nvSpPr>
        <p:spPr>
          <a:xfrm>
            <a:off x="326590" y="1179057"/>
            <a:ext cx="5739408" cy="830997"/>
          </a:xfrm>
          <a:prstGeom prst="rect">
            <a:avLst/>
          </a:prstGeom>
          <a:noFill/>
        </p:spPr>
        <p:txBody>
          <a:bodyPr wrap="square">
            <a:spAutoFit/>
          </a:bodyPr>
          <a:lstStyle/>
          <a:p>
            <a:r>
              <a:rPr lang="en-GB" sz="1600" b="1" dirty="0"/>
              <a:t>Friends/family </a:t>
            </a:r>
            <a:r>
              <a:rPr lang="en-GB" sz="1600" dirty="0"/>
              <a:t>are where respondents are most likely to access support, followed by </a:t>
            </a:r>
            <a:r>
              <a:rPr lang="en-GB" sz="1600" b="1" dirty="0"/>
              <a:t>carers organisations </a:t>
            </a:r>
            <a:r>
              <a:rPr lang="en-GB" sz="1600" dirty="0"/>
              <a:t>and </a:t>
            </a:r>
            <a:r>
              <a:rPr lang="en-GB" sz="1600" b="1" dirty="0"/>
              <a:t>GPs</a:t>
            </a:r>
            <a:r>
              <a:rPr lang="en-GB" sz="1600" dirty="0"/>
              <a:t>. </a:t>
            </a:r>
            <a:r>
              <a:rPr lang="en-GB" sz="1600" b="1" dirty="0"/>
              <a:t>13% </a:t>
            </a:r>
            <a:r>
              <a:rPr lang="en-GB" sz="1600" dirty="0"/>
              <a:t>said they </a:t>
            </a:r>
            <a:r>
              <a:rPr lang="en-GB" sz="1600" b="1" dirty="0"/>
              <a:t>do not know where to go </a:t>
            </a:r>
            <a:r>
              <a:rPr lang="en-GB" sz="1600" dirty="0"/>
              <a:t>for support.</a:t>
            </a:r>
          </a:p>
        </p:txBody>
      </p:sp>
      <p:sp>
        <p:nvSpPr>
          <p:cNvPr id="22" name="Rectangle 21">
            <a:extLst>
              <a:ext uri="{FF2B5EF4-FFF2-40B4-BE49-F238E27FC236}">
                <a16:creationId xmlns:a16="http://schemas.microsoft.com/office/drawing/2014/main" id="{9B7947A0-331E-48EF-A3B1-225025A1D86F}"/>
              </a:ext>
            </a:extLst>
          </p:cNvPr>
          <p:cNvSpPr/>
          <p:nvPr/>
        </p:nvSpPr>
        <p:spPr>
          <a:xfrm>
            <a:off x="6925089" y="3923206"/>
            <a:ext cx="3716186" cy="830997"/>
          </a:xfrm>
          <a:prstGeom prst="rect">
            <a:avLst/>
          </a:prstGeom>
        </p:spPr>
        <p:txBody>
          <a:bodyPr wrap="square" lIns="91440" tIns="45720" rIns="91440" bIns="45720" anchor="t">
            <a:spAutoFit/>
          </a:bodyPr>
          <a:lstStyle/>
          <a:p>
            <a:pPr algn="ctr"/>
            <a:r>
              <a:rPr lang="en-GB" sz="2400" b="1" dirty="0">
                <a:solidFill>
                  <a:srgbClr val="004899"/>
                </a:solidFill>
              </a:rPr>
              <a:t>61% </a:t>
            </a:r>
            <a:r>
              <a:rPr lang="en-GB" sz="2000" b="1" dirty="0">
                <a:solidFill>
                  <a:srgbClr val="004899"/>
                </a:solidFill>
              </a:rPr>
              <a:t>of respondents spend </a:t>
            </a:r>
            <a:r>
              <a:rPr lang="en-GB" sz="2400" b="1" dirty="0">
                <a:solidFill>
                  <a:srgbClr val="004899"/>
                </a:solidFill>
              </a:rPr>
              <a:t>50+ hours </a:t>
            </a:r>
            <a:r>
              <a:rPr lang="en-GB" sz="2000" b="1" dirty="0">
                <a:solidFill>
                  <a:srgbClr val="004899"/>
                </a:solidFill>
              </a:rPr>
              <a:t>per week caring.</a:t>
            </a:r>
          </a:p>
        </p:txBody>
      </p:sp>
      <p:sp>
        <p:nvSpPr>
          <p:cNvPr id="9" name="Rectangle 8">
            <a:extLst>
              <a:ext uri="{FF2B5EF4-FFF2-40B4-BE49-F238E27FC236}">
                <a16:creationId xmlns:a16="http://schemas.microsoft.com/office/drawing/2014/main" id="{0B3A05AB-50C4-4204-8DEF-A3D120B339C0}"/>
              </a:ext>
            </a:extLst>
          </p:cNvPr>
          <p:cNvSpPr/>
          <p:nvPr/>
        </p:nvSpPr>
        <p:spPr>
          <a:xfrm>
            <a:off x="6186391" y="3429000"/>
            <a:ext cx="5841909" cy="3047011"/>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5" name="Chart 14">
            <a:extLst>
              <a:ext uri="{FF2B5EF4-FFF2-40B4-BE49-F238E27FC236}">
                <a16:creationId xmlns:a16="http://schemas.microsoft.com/office/drawing/2014/main" id="{1D566F45-B014-4A05-802D-E6FF5578E840}"/>
              </a:ext>
            </a:extLst>
          </p:cNvPr>
          <p:cNvGraphicFramePr>
            <a:graphicFrameLocks/>
          </p:cNvGraphicFramePr>
          <p:nvPr>
            <p:extLst>
              <p:ext uri="{D42A27DB-BD31-4B8C-83A1-F6EECF244321}">
                <p14:modId xmlns:p14="http://schemas.microsoft.com/office/powerpoint/2010/main" val="3662546432"/>
              </p:ext>
            </p:extLst>
          </p:nvPr>
        </p:nvGraphicFramePr>
        <p:xfrm>
          <a:off x="6384689" y="4130342"/>
          <a:ext cx="6202323" cy="2345669"/>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039D6532-F66D-4EF1-A41A-59DA51428C00}"/>
              </a:ext>
            </a:extLst>
          </p:cNvPr>
          <p:cNvSpPr txBox="1"/>
          <p:nvPr/>
        </p:nvSpPr>
        <p:spPr>
          <a:xfrm>
            <a:off x="10641275" y="3437323"/>
            <a:ext cx="1387025"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383]</a:t>
            </a:r>
          </a:p>
        </p:txBody>
      </p:sp>
      <p:graphicFrame>
        <p:nvGraphicFramePr>
          <p:cNvPr id="17" name="Chart 16">
            <a:extLst>
              <a:ext uri="{FF2B5EF4-FFF2-40B4-BE49-F238E27FC236}">
                <a16:creationId xmlns:a16="http://schemas.microsoft.com/office/drawing/2014/main" id="{9A8AB2F2-B496-4868-8F8F-FD5B4C7F0FB5}"/>
              </a:ext>
            </a:extLst>
          </p:cNvPr>
          <p:cNvGraphicFramePr>
            <a:graphicFrameLocks/>
          </p:cNvGraphicFramePr>
          <p:nvPr>
            <p:extLst>
              <p:ext uri="{D42A27DB-BD31-4B8C-83A1-F6EECF244321}">
                <p14:modId xmlns:p14="http://schemas.microsoft.com/office/powerpoint/2010/main" val="3455930363"/>
              </p:ext>
            </p:extLst>
          </p:nvPr>
        </p:nvGraphicFramePr>
        <p:xfrm>
          <a:off x="423189" y="2036427"/>
          <a:ext cx="5525622" cy="4439584"/>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17">
            <a:extLst>
              <a:ext uri="{FF2B5EF4-FFF2-40B4-BE49-F238E27FC236}">
                <a16:creationId xmlns:a16="http://schemas.microsoft.com/office/drawing/2014/main" id="{74B01291-D055-464C-8F3C-F1EACD231CDF}"/>
              </a:ext>
            </a:extLst>
          </p:cNvPr>
          <p:cNvSpPr txBox="1"/>
          <p:nvPr/>
        </p:nvSpPr>
        <p:spPr>
          <a:xfrm>
            <a:off x="284231" y="6155710"/>
            <a:ext cx="1387025"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368]</a:t>
            </a:r>
          </a:p>
        </p:txBody>
      </p:sp>
      <p:sp>
        <p:nvSpPr>
          <p:cNvPr id="19" name="TextBox 18">
            <a:extLst>
              <a:ext uri="{FF2B5EF4-FFF2-40B4-BE49-F238E27FC236}">
                <a16:creationId xmlns:a16="http://schemas.microsoft.com/office/drawing/2014/main" id="{8F93A052-DFD8-48BE-B31C-15F9A255779E}"/>
              </a:ext>
            </a:extLst>
          </p:cNvPr>
          <p:cNvSpPr txBox="1"/>
          <p:nvPr/>
        </p:nvSpPr>
        <p:spPr>
          <a:xfrm>
            <a:off x="6183188" y="3435974"/>
            <a:ext cx="2168332" cy="369332"/>
          </a:xfrm>
          <a:prstGeom prst="rect">
            <a:avLst/>
          </a:prstGeom>
          <a:noFill/>
        </p:spPr>
        <p:txBody>
          <a:bodyPr wrap="square">
            <a:spAutoFit/>
          </a:bodyPr>
          <a:lstStyle/>
          <a:p>
            <a:r>
              <a:rPr lang="en-GB" b="1" dirty="0"/>
              <a:t>Time spent caring</a:t>
            </a:r>
          </a:p>
        </p:txBody>
      </p:sp>
    </p:spTree>
    <p:extLst>
      <p:ext uri="{BB962C8B-B14F-4D97-AF65-F5344CB8AC3E}">
        <p14:creationId xmlns:p14="http://schemas.microsoft.com/office/powerpoint/2010/main" val="2385287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19/01/2022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8</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Impact of caring</a:t>
            </a:r>
            <a:endParaRPr lang="en-GB" sz="3000"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9" name="Rectangle 8">
            <a:extLst>
              <a:ext uri="{FF2B5EF4-FFF2-40B4-BE49-F238E27FC236}">
                <a16:creationId xmlns:a16="http://schemas.microsoft.com/office/drawing/2014/main" id="{3A3F4AA3-38EC-4920-A30F-07A07D1AEDC1}"/>
              </a:ext>
            </a:extLst>
          </p:cNvPr>
          <p:cNvSpPr/>
          <p:nvPr/>
        </p:nvSpPr>
        <p:spPr>
          <a:xfrm>
            <a:off x="306001" y="795131"/>
            <a:ext cx="6896657" cy="563527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23782423-FC3D-45C5-82FE-E1453D6A0D93}"/>
              </a:ext>
            </a:extLst>
          </p:cNvPr>
          <p:cNvSpPr txBox="1"/>
          <p:nvPr/>
        </p:nvSpPr>
        <p:spPr>
          <a:xfrm>
            <a:off x="356064" y="810550"/>
            <a:ext cx="6368293" cy="646331"/>
          </a:xfrm>
          <a:prstGeom prst="rect">
            <a:avLst/>
          </a:prstGeom>
          <a:noFill/>
        </p:spPr>
        <p:txBody>
          <a:bodyPr wrap="square">
            <a:spAutoFit/>
          </a:bodyPr>
          <a:lstStyle/>
          <a:p>
            <a:r>
              <a:rPr lang="en-GB" b="1" dirty="0"/>
              <a:t>Has looking after someone meant that you have experienced any of the following in the past 12 months?</a:t>
            </a:r>
            <a:endParaRPr lang="en-GB" dirty="0"/>
          </a:p>
        </p:txBody>
      </p:sp>
      <p:sp>
        <p:nvSpPr>
          <p:cNvPr id="12" name="TextBox 11">
            <a:extLst>
              <a:ext uri="{FF2B5EF4-FFF2-40B4-BE49-F238E27FC236}">
                <a16:creationId xmlns:a16="http://schemas.microsoft.com/office/drawing/2014/main" id="{EC4BF84E-034E-4AEC-AEE6-FCDC54893EA6}"/>
              </a:ext>
            </a:extLst>
          </p:cNvPr>
          <p:cNvSpPr txBox="1"/>
          <p:nvPr/>
        </p:nvSpPr>
        <p:spPr>
          <a:xfrm>
            <a:off x="7427742" y="795131"/>
            <a:ext cx="4595477" cy="4832092"/>
          </a:xfrm>
          <a:prstGeom prst="rect">
            <a:avLst/>
          </a:prstGeom>
          <a:noFill/>
        </p:spPr>
        <p:txBody>
          <a:bodyPr wrap="square">
            <a:spAutoFit/>
          </a:bodyPr>
          <a:lstStyle/>
          <a:p>
            <a:r>
              <a:rPr lang="en-GB" b="1" dirty="0"/>
              <a:t>Comments under ‘other’ related to the following themes:</a:t>
            </a:r>
          </a:p>
          <a:p>
            <a:endParaRPr lang="en-GB" sz="1600" b="1" dirty="0"/>
          </a:p>
          <a:p>
            <a:pPr marL="285750" indent="-285750">
              <a:buFont typeface="Arial" panose="020B0604020202020204" pitchFamily="34" charset="0"/>
              <a:buChar char="•"/>
            </a:pPr>
            <a:r>
              <a:rPr lang="en-GB" sz="1600" dirty="0"/>
              <a:t>Around half of all comments related to </a:t>
            </a:r>
            <a:r>
              <a:rPr lang="en-GB" sz="1600" b="1" dirty="0"/>
              <a:t>work</a:t>
            </a:r>
            <a:r>
              <a:rPr lang="en-GB" sz="1600" dirty="0"/>
              <a:t>, including a significant number who said they had to </a:t>
            </a:r>
            <a:r>
              <a:rPr lang="en-GB" sz="1600" b="1" dirty="0"/>
              <a:t>reduce or give up work</a:t>
            </a:r>
            <a:r>
              <a:rPr lang="en-GB" sz="1600" dirty="0"/>
              <a:t>, and many having to </a:t>
            </a:r>
            <a:r>
              <a:rPr lang="en-GB" sz="1600" b="1" dirty="0"/>
              <a:t>use annual leave </a:t>
            </a:r>
            <a:r>
              <a:rPr lang="en-GB" sz="1600" dirty="0"/>
              <a:t>for caring</a:t>
            </a:r>
          </a:p>
          <a:p>
            <a:pPr marL="285750" indent="-285750">
              <a:buFont typeface="Arial" panose="020B0604020202020204" pitchFamily="34" charset="0"/>
              <a:buChar char="•"/>
            </a:pPr>
            <a:r>
              <a:rPr lang="en-GB" sz="1600" dirty="0"/>
              <a:t>Many mentioned developing </a:t>
            </a:r>
            <a:r>
              <a:rPr lang="en-GB" sz="1600" b="1" dirty="0"/>
              <a:t>health issues of their own</a:t>
            </a:r>
            <a:r>
              <a:rPr lang="en-GB" sz="1600" dirty="0"/>
              <a:t> including mental health issues, lack of sleep, physical issues from caring, high blood pressure, and own health being </a:t>
            </a:r>
            <a:r>
              <a:rPr lang="en-GB" sz="1600" b="1" dirty="0"/>
              <a:t>generally neglected</a:t>
            </a:r>
          </a:p>
          <a:p>
            <a:pPr marL="285750" indent="-285750">
              <a:buFont typeface="Arial" panose="020B0604020202020204" pitchFamily="34" charset="0"/>
              <a:buChar char="•"/>
            </a:pPr>
            <a:r>
              <a:rPr lang="en-GB" sz="1600" dirty="0"/>
              <a:t>Many suggested they have </a:t>
            </a:r>
            <a:r>
              <a:rPr lang="en-GB" sz="1600" b="1" dirty="0"/>
              <a:t>no time to themselves</a:t>
            </a:r>
            <a:r>
              <a:rPr lang="en-GB" sz="1600" dirty="0"/>
              <a:t>, for socialising, being with their family or to do tasks of their own (e.g. housework, food shopping)</a:t>
            </a:r>
            <a:endParaRPr lang="en-GB" sz="1600" b="1" dirty="0"/>
          </a:p>
          <a:p>
            <a:pPr marL="285750" indent="-285750">
              <a:buFont typeface="Arial" panose="020B0604020202020204" pitchFamily="34" charset="0"/>
              <a:buChar char="•"/>
            </a:pPr>
            <a:r>
              <a:rPr lang="en-GB" sz="1600" dirty="0"/>
              <a:t>Some mentioned </a:t>
            </a:r>
            <a:r>
              <a:rPr lang="en-GB" sz="1600" b="1" dirty="0"/>
              <a:t>disruptions to plans </a:t>
            </a:r>
            <a:r>
              <a:rPr lang="en-GB" sz="1600" dirty="0"/>
              <a:t>or things in their life requiring a lot of </a:t>
            </a:r>
            <a:r>
              <a:rPr lang="en-GB" sz="1600" b="1" dirty="0"/>
              <a:t>organisation</a:t>
            </a:r>
            <a:r>
              <a:rPr lang="en-GB" sz="1600" dirty="0"/>
              <a:t> due to their caring role</a:t>
            </a:r>
          </a:p>
        </p:txBody>
      </p:sp>
      <p:sp>
        <p:nvSpPr>
          <p:cNvPr id="11" name="TextBox 10">
            <a:extLst>
              <a:ext uri="{FF2B5EF4-FFF2-40B4-BE49-F238E27FC236}">
                <a16:creationId xmlns:a16="http://schemas.microsoft.com/office/drawing/2014/main" id="{0E46C8E7-1BC7-4D66-A7E2-7CE26E9FA333}"/>
              </a:ext>
            </a:extLst>
          </p:cNvPr>
          <p:cNvSpPr txBox="1"/>
          <p:nvPr/>
        </p:nvSpPr>
        <p:spPr>
          <a:xfrm>
            <a:off x="356064" y="1537227"/>
            <a:ext cx="6579308" cy="584775"/>
          </a:xfrm>
          <a:prstGeom prst="rect">
            <a:avLst/>
          </a:prstGeom>
          <a:noFill/>
        </p:spPr>
        <p:txBody>
          <a:bodyPr wrap="square">
            <a:spAutoFit/>
          </a:bodyPr>
          <a:lstStyle/>
          <a:p>
            <a:r>
              <a:rPr lang="en-GB" sz="1600" dirty="0"/>
              <a:t>The top responses were missed social events, reduced time for other family members, and reduced or stopped hobbies/clubs.</a:t>
            </a:r>
          </a:p>
        </p:txBody>
      </p:sp>
      <p:sp>
        <p:nvSpPr>
          <p:cNvPr id="13" name="TextBox 12">
            <a:extLst>
              <a:ext uri="{FF2B5EF4-FFF2-40B4-BE49-F238E27FC236}">
                <a16:creationId xmlns:a16="http://schemas.microsoft.com/office/drawing/2014/main" id="{01AC18FC-D84D-491D-A1C2-4013C2BD9533}"/>
              </a:ext>
            </a:extLst>
          </p:cNvPr>
          <p:cNvSpPr txBox="1"/>
          <p:nvPr/>
        </p:nvSpPr>
        <p:spPr>
          <a:xfrm>
            <a:off x="297291" y="6128980"/>
            <a:ext cx="1387025"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373]</a:t>
            </a:r>
          </a:p>
        </p:txBody>
      </p:sp>
      <p:graphicFrame>
        <p:nvGraphicFramePr>
          <p:cNvPr id="14" name="Chart 13">
            <a:extLst>
              <a:ext uri="{FF2B5EF4-FFF2-40B4-BE49-F238E27FC236}">
                <a16:creationId xmlns:a16="http://schemas.microsoft.com/office/drawing/2014/main" id="{75FE97D6-E354-43BF-8DF2-2124EDDDC273}"/>
              </a:ext>
            </a:extLst>
          </p:cNvPr>
          <p:cNvGraphicFramePr>
            <a:graphicFrameLocks/>
          </p:cNvGraphicFramePr>
          <p:nvPr>
            <p:extLst>
              <p:ext uri="{D42A27DB-BD31-4B8C-83A1-F6EECF244321}">
                <p14:modId xmlns:p14="http://schemas.microsoft.com/office/powerpoint/2010/main" val="2708717226"/>
              </p:ext>
            </p:extLst>
          </p:nvPr>
        </p:nvGraphicFramePr>
        <p:xfrm>
          <a:off x="452846" y="2122002"/>
          <a:ext cx="6579308" cy="41655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280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AB37FE5B-5FCE-42AA-97C8-16ABDFE83AAA}"/>
              </a:ext>
            </a:extLst>
          </p:cNvPr>
          <p:cNvSpPr>
            <a:spLocks noGrp="1"/>
          </p:cNvSpPr>
          <p:nvPr>
            <p:ph type="dt" sz="half" idx="10"/>
          </p:nvPr>
        </p:nvSpPr>
        <p:spPr/>
        <p:txBody>
          <a:bodyPr/>
          <a:lstStyle/>
          <a:p>
            <a:fld id="{F260B2A5-7D25-4EFB-8691-668AB5BA651F}" type="datetime1">
              <a:rPr lang="en-GB" smtClean="0"/>
              <a:t>19/01/2022</a:t>
            </a:fld>
            <a:endParaRPr lang="en-GB"/>
          </a:p>
        </p:txBody>
      </p:sp>
      <p:sp>
        <p:nvSpPr>
          <p:cNvPr id="7" name="Slide Number Placeholder 6">
            <a:extLst>
              <a:ext uri="{FF2B5EF4-FFF2-40B4-BE49-F238E27FC236}">
                <a16:creationId xmlns:a16="http://schemas.microsoft.com/office/drawing/2014/main" id="{1EA03D33-06FC-4050-9AFA-CA3F50409E1F}"/>
              </a:ext>
            </a:extLst>
          </p:cNvPr>
          <p:cNvSpPr>
            <a:spLocks noGrp="1"/>
          </p:cNvSpPr>
          <p:nvPr>
            <p:ph type="sldNum" sz="quarter" idx="12"/>
          </p:nvPr>
        </p:nvSpPr>
        <p:spPr/>
        <p:txBody>
          <a:bodyPr/>
          <a:lstStyle/>
          <a:p>
            <a:r>
              <a:rPr lang="en-GB"/>
              <a:t>|   </a:t>
            </a:r>
            <a:fld id="{5898CC38-F149-5B45-A1B4-290B41364A0C}" type="slidenum">
              <a:rPr lang="en-GB" smtClean="0"/>
              <a:pPr/>
              <a:t>9</a:t>
            </a:fld>
            <a:endParaRPr lang="en-GB"/>
          </a:p>
        </p:txBody>
      </p:sp>
      <p:sp>
        <p:nvSpPr>
          <p:cNvPr id="8" name="Title 40">
            <a:extLst>
              <a:ext uri="{FF2B5EF4-FFF2-40B4-BE49-F238E27FC236}">
                <a16:creationId xmlns:a16="http://schemas.microsoft.com/office/drawing/2014/main" id="{620E1A4F-DF42-43CD-B9A1-E1D8D99B979D}"/>
              </a:ext>
            </a:extLst>
          </p:cNvPr>
          <p:cNvSpPr>
            <a:spLocks noGrp="1"/>
          </p:cNvSpPr>
          <p:nvPr>
            <p:ph type="title"/>
          </p:nvPr>
        </p:nvSpPr>
        <p:spPr>
          <a:xfrm>
            <a:off x="195514" y="81707"/>
            <a:ext cx="4733879" cy="499337"/>
          </a:xfrm>
        </p:spPr>
        <p:txBody>
          <a:bodyPr>
            <a:noAutofit/>
          </a:bodyPr>
          <a:lstStyle/>
          <a:p>
            <a:r>
              <a:rPr lang="en-GB" sz="3000" dirty="0">
                <a:solidFill>
                  <a:srgbClr val="004899"/>
                </a:solidFill>
              </a:rPr>
              <a:t>Challenges experienced</a:t>
            </a:r>
            <a:endParaRPr lang="en-GB" sz="3000" dirty="0"/>
          </a:p>
        </p:txBody>
      </p:sp>
      <p:sp>
        <p:nvSpPr>
          <p:cNvPr id="22" name="Rectangle 21">
            <a:extLst>
              <a:ext uri="{FF2B5EF4-FFF2-40B4-BE49-F238E27FC236}">
                <a16:creationId xmlns:a16="http://schemas.microsoft.com/office/drawing/2014/main" id="{9B7947A0-331E-48EF-A3B1-225025A1D86F}"/>
              </a:ext>
            </a:extLst>
          </p:cNvPr>
          <p:cNvSpPr/>
          <p:nvPr/>
        </p:nvSpPr>
        <p:spPr>
          <a:xfrm>
            <a:off x="427952" y="824948"/>
            <a:ext cx="5302287" cy="646331"/>
          </a:xfrm>
          <a:prstGeom prst="rect">
            <a:avLst/>
          </a:prstGeom>
        </p:spPr>
        <p:txBody>
          <a:bodyPr wrap="square" lIns="91440" tIns="45720" rIns="91440" bIns="45720" anchor="t">
            <a:spAutoFit/>
          </a:bodyPr>
          <a:lstStyle/>
          <a:p>
            <a:r>
              <a:rPr lang="en-GB" b="1" dirty="0"/>
              <a:t>What challenges have you faced looking after someone in the last 12 months, if any?</a:t>
            </a:r>
            <a:endParaRPr lang="en-GB" sz="1600" b="1" dirty="0"/>
          </a:p>
        </p:txBody>
      </p:sp>
      <p:sp>
        <p:nvSpPr>
          <p:cNvPr id="20" name="Footer Placeholder 9">
            <a:extLst>
              <a:ext uri="{FF2B5EF4-FFF2-40B4-BE49-F238E27FC236}">
                <a16:creationId xmlns:a16="http://schemas.microsoft.com/office/drawing/2014/main" id="{EAE20640-45DE-49D2-862C-C22C22E7741D}"/>
              </a:ext>
            </a:extLst>
          </p:cNvPr>
          <p:cNvSpPr>
            <a:spLocks noGrp="1"/>
          </p:cNvSpPr>
          <p:nvPr>
            <p:ph type="ftr" sz="quarter" idx="11"/>
          </p:nvPr>
        </p:nvSpPr>
        <p:spPr>
          <a:xfrm>
            <a:off x="306000" y="6591600"/>
            <a:ext cx="5760000" cy="1368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lumMod val="50000"/>
                    <a:lumOff val="50000"/>
                  </a:prstClr>
                </a:solidFill>
                <a:effectLst/>
                <a:uLnTx/>
                <a:uFillTx/>
                <a:latin typeface="Arial" panose="020B0604020202020204"/>
                <a:ea typeface="+mn-ea"/>
                <a:cs typeface="+mn-cs"/>
              </a:rPr>
              <a:t>Produced by Essex County Council Chief Exec’s Office</a:t>
            </a:r>
          </a:p>
        </p:txBody>
      </p:sp>
      <p:sp>
        <p:nvSpPr>
          <p:cNvPr id="11" name="Rectangle 10">
            <a:extLst>
              <a:ext uri="{FF2B5EF4-FFF2-40B4-BE49-F238E27FC236}">
                <a16:creationId xmlns:a16="http://schemas.microsoft.com/office/drawing/2014/main" id="{0E9FC575-56B8-48A3-AE7A-60DB4228A725}"/>
              </a:ext>
            </a:extLst>
          </p:cNvPr>
          <p:cNvSpPr/>
          <p:nvPr/>
        </p:nvSpPr>
        <p:spPr>
          <a:xfrm>
            <a:off x="305371" y="795131"/>
            <a:ext cx="6879200" cy="5635270"/>
          </a:xfrm>
          <a:prstGeom prst="rect">
            <a:avLst/>
          </a:prstGeom>
          <a:noFill/>
          <a:ln w="19050">
            <a:solidFill>
              <a:srgbClr val="0048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C0A957AF-A769-45FA-BDE9-AE939C107FCB}"/>
              </a:ext>
            </a:extLst>
          </p:cNvPr>
          <p:cNvSpPr txBox="1"/>
          <p:nvPr/>
        </p:nvSpPr>
        <p:spPr>
          <a:xfrm>
            <a:off x="7307861" y="963943"/>
            <a:ext cx="4528075" cy="5078313"/>
          </a:xfrm>
          <a:prstGeom prst="rect">
            <a:avLst/>
          </a:prstGeom>
          <a:noFill/>
        </p:spPr>
        <p:txBody>
          <a:bodyPr wrap="square">
            <a:spAutoFit/>
          </a:bodyPr>
          <a:lstStyle/>
          <a:p>
            <a:r>
              <a:rPr lang="en-GB" b="1" dirty="0"/>
              <a:t>Comments under ‘other’ related to the following themes:</a:t>
            </a:r>
          </a:p>
          <a:p>
            <a:endParaRPr lang="en-GB" sz="1600" b="1" dirty="0"/>
          </a:p>
          <a:p>
            <a:pPr marL="285750" indent="-285750">
              <a:buFont typeface="Arial" panose="020B0604020202020204" pitchFamily="34" charset="0"/>
              <a:buChar char="•"/>
            </a:pPr>
            <a:r>
              <a:rPr lang="en-GB" sz="1600" dirty="0"/>
              <a:t>Own </a:t>
            </a:r>
            <a:r>
              <a:rPr lang="en-GB" sz="1600" b="1" dirty="0"/>
              <a:t>health challenges </a:t>
            </a:r>
            <a:r>
              <a:rPr lang="en-GB" sz="1600" dirty="0"/>
              <a:t>(both physical and mental health)</a:t>
            </a:r>
          </a:p>
          <a:p>
            <a:pPr marL="285750" indent="-285750">
              <a:buFont typeface="Arial" panose="020B0604020202020204" pitchFamily="34" charset="0"/>
              <a:buChar char="•"/>
            </a:pPr>
            <a:r>
              <a:rPr lang="en-GB" sz="1600" b="1" dirty="0"/>
              <a:t>Impact of Covid-19 </a:t>
            </a:r>
            <a:r>
              <a:rPr lang="en-GB" sz="1600" dirty="0"/>
              <a:t>– health concerns, increased anxiety for those being cared for, inability to access services due to lockdowns, not being able to attend appointments with cared for</a:t>
            </a:r>
            <a:endParaRPr lang="en-GB" sz="1600" b="1" dirty="0"/>
          </a:p>
          <a:p>
            <a:pPr marL="285750" indent="-285750">
              <a:buFont typeface="Arial" panose="020B0604020202020204" pitchFamily="34" charset="0"/>
              <a:buChar char="•"/>
            </a:pPr>
            <a:r>
              <a:rPr lang="en-GB" sz="1600" b="1" dirty="0"/>
              <a:t>Increased responsibility </a:t>
            </a:r>
            <a:r>
              <a:rPr lang="en-GB" sz="1600" dirty="0"/>
              <a:t>to manage ‘life admin’ and time spent caring – increased </a:t>
            </a:r>
            <a:r>
              <a:rPr lang="en-GB" sz="1600" b="1" dirty="0"/>
              <a:t>home workload</a:t>
            </a:r>
            <a:r>
              <a:rPr lang="en-GB" sz="1600" dirty="0"/>
              <a:t> which can be neglected</a:t>
            </a:r>
          </a:p>
          <a:p>
            <a:pPr marL="285750" indent="-285750">
              <a:buFont typeface="Arial" panose="020B0604020202020204" pitchFamily="34" charset="0"/>
              <a:buChar char="•"/>
            </a:pPr>
            <a:r>
              <a:rPr lang="en-GB" sz="1600" b="1" dirty="0"/>
              <a:t>Difficulty</a:t>
            </a:r>
            <a:r>
              <a:rPr lang="en-GB" sz="1600" dirty="0"/>
              <a:t> </a:t>
            </a:r>
            <a:r>
              <a:rPr lang="en-GB" sz="1600" b="1" dirty="0"/>
              <a:t>accessing services/support </a:t>
            </a:r>
            <a:r>
              <a:rPr lang="en-GB" sz="1600" dirty="0"/>
              <a:t>including financial support if they do not meet eligibility criteria</a:t>
            </a:r>
          </a:p>
          <a:p>
            <a:pPr marL="285750" indent="-285750">
              <a:buFont typeface="Arial" panose="020B0604020202020204" pitchFamily="34" charset="0"/>
              <a:buChar char="•"/>
            </a:pPr>
            <a:r>
              <a:rPr lang="en-GB" sz="1600" b="1" dirty="0"/>
              <a:t>Impact on family relationships </a:t>
            </a:r>
            <a:r>
              <a:rPr lang="en-GB" sz="1600" dirty="0"/>
              <a:t>– e.g. fall out with family who don’t want to help, changed relationships with those they care for, concern for impact on other children</a:t>
            </a:r>
          </a:p>
        </p:txBody>
      </p:sp>
      <p:sp>
        <p:nvSpPr>
          <p:cNvPr id="9" name="TextBox 8">
            <a:extLst>
              <a:ext uri="{FF2B5EF4-FFF2-40B4-BE49-F238E27FC236}">
                <a16:creationId xmlns:a16="http://schemas.microsoft.com/office/drawing/2014/main" id="{CA4BBE6E-5694-4859-9A14-A766EB5C226E}"/>
              </a:ext>
            </a:extLst>
          </p:cNvPr>
          <p:cNvSpPr txBox="1"/>
          <p:nvPr/>
        </p:nvSpPr>
        <p:spPr>
          <a:xfrm>
            <a:off x="427952" y="1470318"/>
            <a:ext cx="5935407" cy="584775"/>
          </a:xfrm>
          <a:prstGeom prst="rect">
            <a:avLst/>
          </a:prstGeom>
          <a:noFill/>
        </p:spPr>
        <p:txBody>
          <a:bodyPr wrap="square">
            <a:spAutoFit/>
          </a:bodyPr>
          <a:lstStyle/>
          <a:p>
            <a:r>
              <a:rPr lang="en-GB" sz="1600" dirty="0"/>
              <a:t>The top challenges experienced were increased responsibility, time taken looking after someone, and no time to self. </a:t>
            </a:r>
          </a:p>
        </p:txBody>
      </p:sp>
      <p:sp>
        <p:nvSpPr>
          <p:cNvPr id="10" name="TextBox 9">
            <a:extLst>
              <a:ext uri="{FF2B5EF4-FFF2-40B4-BE49-F238E27FC236}">
                <a16:creationId xmlns:a16="http://schemas.microsoft.com/office/drawing/2014/main" id="{46E379BA-9FBB-46F1-8410-D1B68EC2C405}"/>
              </a:ext>
            </a:extLst>
          </p:cNvPr>
          <p:cNvSpPr txBox="1"/>
          <p:nvPr/>
        </p:nvSpPr>
        <p:spPr>
          <a:xfrm>
            <a:off x="302447" y="6133409"/>
            <a:ext cx="1387025" cy="276999"/>
          </a:xfrm>
          <a:prstGeom prst="rect">
            <a:avLst/>
          </a:prstGeom>
          <a:noFill/>
        </p:spPr>
        <p:txBody>
          <a:bodyPr wrap="square">
            <a:spAutoFit/>
          </a:bodyPr>
          <a:lstStyle/>
          <a:p>
            <a:pPr>
              <a:spcBef>
                <a:spcPts val="400"/>
              </a:spcBef>
            </a:pPr>
            <a:r>
              <a:rPr lang="en-GB" sz="1200" i="1" dirty="0">
                <a:solidFill>
                  <a:schemeClr val="tx1">
                    <a:lumMod val="65000"/>
                    <a:lumOff val="35000"/>
                  </a:schemeClr>
                </a:solidFill>
              </a:rPr>
              <a:t>[Responses: 382]</a:t>
            </a:r>
          </a:p>
        </p:txBody>
      </p:sp>
      <p:graphicFrame>
        <p:nvGraphicFramePr>
          <p:cNvPr id="13" name="Chart 12">
            <a:extLst>
              <a:ext uri="{FF2B5EF4-FFF2-40B4-BE49-F238E27FC236}">
                <a16:creationId xmlns:a16="http://schemas.microsoft.com/office/drawing/2014/main" id="{F3232F6D-F4CB-4D12-AE9D-7153EBC3873E}"/>
              </a:ext>
            </a:extLst>
          </p:cNvPr>
          <p:cNvGraphicFramePr>
            <a:graphicFrameLocks/>
          </p:cNvGraphicFramePr>
          <p:nvPr>
            <p:extLst>
              <p:ext uri="{D42A27DB-BD31-4B8C-83A1-F6EECF244321}">
                <p14:modId xmlns:p14="http://schemas.microsoft.com/office/powerpoint/2010/main" val="616193853"/>
              </p:ext>
            </p:extLst>
          </p:nvPr>
        </p:nvGraphicFramePr>
        <p:xfrm>
          <a:off x="356064" y="2055093"/>
          <a:ext cx="6689170" cy="4303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15047097"/>
      </p:ext>
    </p:extLst>
  </p:cSld>
  <p:clrMapOvr>
    <a:masterClrMapping/>
  </p:clrMapOvr>
</p:sld>
</file>

<file path=ppt/theme/theme1.xml><?xml version="1.0" encoding="utf-8"?>
<a:theme xmlns:a="http://schemas.openxmlformats.org/drawingml/2006/main" name="Office Theme">
  <a:themeElements>
    <a:clrScheme name="ECC">
      <a:dk1>
        <a:srgbClr val="000000"/>
      </a:dk1>
      <a:lt1>
        <a:srgbClr val="FFFFFF"/>
      </a:lt1>
      <a:dk2>
        <a:srgbClr val="192A66"/>
      </a:dk2>
      <a:lt2>
        <a:srgbClr val="D5EBF0"/>
      </a:lt2>
      <a:accent1>
        <a:srgbClr val="004899"/>
      </a:accent1>
      <a:accent2>
        <a:srgbClr val="00A8D6"/>
      </a:accent2>
      <a:accent3>
        <a:srgbClr val="682458"/>
      </a:accent3>
      <a:accent4>
        <a:srgbClr val="E30037"/>
      </a:accent4>
      <a:accent5>
        <a:srgbClr val="934D98"/>
      </a:accent5>
      <a:accent6>
        <a:srgbClr val="007E30"/>
      </a:accent6>
      <a:hlink>
        <a:srgbClr val="65B22E"/>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ECC PPT">
      <a:dk1>
        <a:sysClr val="windowText" lastClr="000000"/>
      </a:dk1>
      <a:lt1>
        <a:sysClr val="window" lastClr="FFFFFF"/>
      </a:lt1>
      <a:dk2>
        <a:srgbClr val="192A66"/>
      </a:dk2>
      <a:lt2>
        <a:srgbClr val="D5EBF0"/>
      </a:lt2>
      <a:accent1>
        <a:srgbClr val="004899"/>
      </a:accent1>
      <a:accent2>
        <a:srgbClr val="00A8D6"/>
      </a:accent2>
      <a:accent3>
        <a:srgbClr val="682558"/>
      </a:accent3>
      <a:accent4>
        <a:srgbClr val="E40037"/>
      </a:accent4>
      <a:accent5>
        <a:srgbClr val="934D98"/>
      </a:accent5>
      <a:accent6>
        <a:srgbClr val="007E31"/>
      </a:accent6>
      <a:hlink>
        <a:srgbClr val="65B22E"/>
      </a:hlink>
      <a:folHlink>
        <a:srgbClr val="934D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20_6920 SIE Branding.potx" id="{A4072AEA-E031-4669-A362-E5E76516CA4A}" vid="{4A9DC11F-8789-4E62-BED3-CC3B57FB3FE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4ca0fae-7a23-4773-9d7c-60514ca6d38e">
      <UserInfo>
        <DisplayName>LEAVER1 Courteney Cox - Intern</DisplayName>
        <AccountId>23</AccountId>
        <AccountType/>
      </UserInfo>
      <UserInfo>
        <DisplayName>Poppy Reece - Senior Researcher</DisplayName>
        <AccountId>22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B6DE17D1CC6840AD4483472E640AD5" ma:contentTypeVersion="13" ma:contentTypeDescription="Create a new document." ma:contentTypeScope="" ma:versionID="47b85ae6a8a51f6575aace10a7baff24">
  <xsd:schema xmlns:xsd="http://www.w3.org/2001/XMLSchema" xmlns:xs="http://www.w3.org/2001/XMLSchema" xmlns:p="http://schemas.microsoft.com/office/2006/metadata/properties" xmlns:ns2="2969dc08-5bf8-468b-85d5-dfc5dae37cf0" xmlns:ns3="84ca0fae-7a23-4773-9d7c-60514ca6d38e" targetNamespace="http://schemas.microsoft.com/office/2006/metadata/properties" ma:root="true" ma:fieldsID="c392468b1bc4f4613fcc9ab5a8026bd1" ns2:_="" ns3:_="">
    <xsd:import namespace="2969dc08-5bf8-468b-85d5-dfc5dae37cf0"/>
    <xsd:import namespace="84ca0fae-7a23-4773-9d7c-60514ca6d38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69dc08-5bf8-468b-85d5-dfc5dae37c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4ca0fae-7a23-4773-9d7c-60514ca6d38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DDD281-1D6B-4F79-A0EC-7B5E908B7D13}">
  <ds:schemaRefs>
    <ds:schemaRef ds:uri="http://schemas.microsoft.com/sharepoint/v3/contenttype/forms"/>
  </ds:schemaRefs>
</ds:datastoreItem>
</file>

<file path=customXml/itemProps2.xml><?xml version="1.0" encoding="utf-8"?>
<ds:datastoreItem xmlns:ds="http://schemas.openxmlformats.org/officeDocument/2006/customXml" ds:itemID="{93DAB382-D7E8-4C15-9526-DC7C15F6E11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2969dc08-5bf8-468b-85d5-dfc5dae37cf0"/>
    <ds:schemaRef ds:uri="http://purl.org/dc/terms/"/>
    <ds:schemaRef ds:uri="http://schemas.openxmlformats.org/package/2006/metadata/core-properties"/>
    <ds:schemaRef ds:uri="84ca0fae-7a23-4773-9d7c-60514ca6d38e"/>
    <ds:schemaRef ds:uri="http://www.w3.org/XML/1998/namespace"/>
    <ds:schemaRef ds:uri="http://purl.org/dc/dcmitype/"/>
  </ds:schemaRefs>
</ds:datastoreItem>
</file>

<file path=customXml/itemProps3.xml><?xml version="1.0" encoding="utf-8"?>
<ds:datastoreItem xmlns:ds="http://schemas.openxmlformats.org/officeDocument/2006/customXml" ds:itemID="{B6A3DA74-1C5D-4235-85DD-835E90B9D4D2}">
  <ds:schemaRefs>
    <ds:schemaRef ds:uri="2969dc08-5bf8-468b-85d5-dfc5dae37cf0"/>
    <ds:schemaRef ds:uri="84ca0fae-7a23-4773-9d7c-60514ca6d3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1271</TotalTime>
  <Words>4319</Words>
  <Application>Microsoft Office PowerPoint</Application>
  <PresentationFormat>Widescreen</PresentationFormat>
  <Paragraphs>350</Paragraphs>
  <Slides>26</Slides>
  <Notes>19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Calibri</vt:lpstr>
      <vt:lpstr>Courier New</vt:lpstr>
      <vt:lpstr>Office Theme</vt:lpstr>
      <vt:lpstr>1_Office Theme</vt:lpstr>
      <vt:lpstr>PowerPoint Presentation</vt:lpstr>
      <vt:lpstr>Background</vt:lpstr>
      <vt:lpstr>Adult carers survey Key findings</vt:lpstr>
      <vt:lpstr>Survey respondents</vt:lpstr>
      <vt:lpstr>Carers’ experiences</vt:lpstr>
      <vt:lpstr>About caring role</vt:lpstr>
      <vt:lpstr>Accessing support</vt:lpstr>
      <vt:lpstr>Impact of caring</vt:lpstr>
      <vt:lpstr>Challenges experienced</vt:lpstr>
      <vt:lpstr>Overcoming challenges</vt:lpstr>
      <vt:lpstr>Good things about caring role</vt:lpstr>
      <vt:lpstr>Carers’ views on the plan for carers areas of focus</vt:lpstr>
      <vt:lpstr>Carers’ views</vt:lpstr>
      <vt:lpstr>Other comments</vt:lpstr>
      <vt:lpstr>Other comments continued</vt:lpstr>
      <vt:lpstr>Young carers survey Key findings</vt:lpstr>
      <vt:lpstr>Survey respondents</vt:lpstr>
      <vt:lpstr>Survey respondents</vt:lpstr>
      <vt:lpstr>Young carers’ experiences</vt:lpstr>
      <vt:lpstr>About caring role</vt:lpstr>
      <vt:lpstr>Impact of caring</vt:lpstr>
      <vt:lpstr>Impact of caring</vt:lpstr>
      <vt:lpstr>Support</vt:lpstr>
      <vt:lpstr>Good things about caring role</vt:lpstr>
      <vt:lpstr>Support for young carers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Brodie - Intelligence Manager</dc:creator>
  <cp:lastModifiedBy>Poppy Reece - Senior Researcher</cp:lastModifiedBy>
  <cp:revision>12</cp:revision>
  <dcterms:created xsi:type="dcterms:W3CDTF">2020-12-24T09:38:05Z</dcterms:created>
  <dcterms:modified xsi:type="dcterms:W3CDTF">2022-01-19T14:36:16Z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Method">
    <vt:lpwstr>Standard</vt:lpwstr>
  </property>
  <property fmtid="{D5CDD505-2E9C-101B-9397-08002B2CF9AE}" pid="4" name="MSIP_Label_39d8be9e-c8d9-4b9c-bd40-2c27cc7ea2e6_Name">
    <vt:lpwstr>39d8be9e-c8d9-4b9c-bd40-2c27cc7ea2e6</vt:lpwstr>
  </property>
  <property fmtid="{D5CDD505-2E9C-101B-9397-08002B2CF9AE}" pid="5" name="MSIP_Label_39d8be9e-c8d9-4b9c-bd40-2c27cc7ea2e6_SiteId">
    <vt:lpwstr>a8b4324f-155c-4215-a0f1-7ed8cc9a992f</vt:lpwstr>
  </property>
  <property fmtid="{D5CDD505-2E9C-101B-9397-08002B2CF9AE}" pid="6" name="MSIP_Label_39d8be9e-c8d9-4b9c-bd40-2c27cc7ea2e6_ContentBits">
    <vt:lpwstr>0</vt:lpwstr>
  </property>
  <property fmtid="{D5CDD505-2E9C-101B-9397-08002B2CF9AE}" pid="7" name="MSIP_Label_39d8be9e-c8d9-4b9c-bd40-2c27cc7ea2e6_SetDate">
    <vt:lpwstr>2020-12-24T14:09:05Z</vt:lpwstr>
  </property>
  <property fmtid="{D5CDD505-2E9C-101B-9397-08002B2CF9AE}" pid="8" name="MSIP_Label_39d8be9e-c8d9-4b9c-bd40-2c27cc7ea2e6_ActionId">
    <vt:lpwstr>694c2621-0054-47c4-90f7-0000ad127f97</vt:lpwstr>
  </property>
  <property fmtid="{D5CDD505-2E9C-101B-9397-08002B2CF9AE}" pid="9" name="ContentTypeId">
    <vt:lpwstr>0x01010068B6DE17D1CC6840AD4483472E640AD5</vt:lpwstr>
  </property>
</Properties>
</file>